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5"/>
  </p:notesMasterIdLst>
  <p:sldIdLst>
    <p:sldId id="256" r:id="rId5"/>
    <p:sldId id="707" r:id="rId6"/>
    <p:sldId id="768" r:id="rId7"/>
    <p:sldId id="767" r:id="rId8"/>
    <p:sldId id="702" r:id="rId9"/>
    <p:sldId id="773" r:id="rId10"/>
    <p:sldId id="747" r:id="rId11"/>
    <p:sldId id="805" r:id="rId12"/>
    <p:sldId id="769" r:id="rId13"/>
    <p:sldId id="728"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44E343-E3C9-4B43-9201-70E5A8BAF915}">
          <p14:sldIdLst>
            <p14:sldId id="256"/>
            <p14:sldId id="707"/>
            <p14:sldId id="768"/>
            <p14:sldId id="767"/>
            <p14:sldId id="702"/>
            <p14:sldId id="773"/>
            <p14:sldId id="747"/>
            <p14:sldId id="805"/>
            <p14:sldId id="769"/>
            <p14:sldId id="72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79"/>
    <a:srgbClr val="7FA1B6"/>
    <a:srgbClr val="898989"/>
    <a:srgbClr val="AC0B27"/>
    <a:srgbClr val="003399"/>
    <a:srgbClr val="060022"/>
    <a:srgbClr val="0A003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1855F-A3F2-49BB-A25A-13F14D0CD4B4}" v="4" dt="2021-07-29T19:18:22.411"/>
    <p1510:client id="{DA207998-D299-4293-AEE4-70594183BD75}" v="27" dt="2021-07-29T13:17:17.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4045" autoAdjust="0"/>
  </p:normalViewPr>
  <p:slideViewPr>
    <p:cSldViewPr snapToGrid="0">
      <p:cViewPr varScale="1">
        <p:scale>
          <a:sx n="60" d="100"/>
          <a:sy n="60" d="100"/>
        </p:scale>
        <p:origin x="1224" y="78"/>
      </p:cViewPr>
      <p:guideLst>
        <p:guide orient="horz" pos="2160"/>
        <p:guide pos="3840"/>
      </p:guideLst>
    </p:cSldViewPr>
  </p:slideViewPr>
  <p:notesTextViewPr>
    <p:cViewPr>
      <p:scale>
        <a:sx n="1" d="1"/>
        <a:sy n="1" d="1"/>
      </p:scale>
      <p:origin x="0" y="0"/>
    </p:cViewPr>
  </p:notesTextViewPr>
  <p:sorterViewPr>
    <p:cViewPr>
      <p:scale>
        <a:sx n="100" d="100"/>
        <a:sy n="100" d="100"/>
      </p:scale>
      <p:origin x="0" y="-2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093EF70-1A80-4F3F-9130-44C00E4462D2}" type="datetimeFigureOut">
              <a:rPr lang="en-US" smtClean="0"/>
              <a:t>1/24/2022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2324A2-4654-48D2-8DB9-22DE871E9E36}"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324A2-4654-48D2-8DB9-22DE871E9E36}" type="slidenum">
              <a:rPr lang="en-US" smtClean="0"/>
              <a:t>1</a:t>
            </a:fld>
            <a:endParaRPr lang="en-US" dirty="0"/>
          </a:p>
        </p:txBody>
      </p:sp>
    </p:spTree>
    <p:extLst>
      <p:ext uri="{BB962C8B-B14F-4D97-AF65-F5344CB8AC3E}">
        <p14:creationId xmlns:p14="http://schemas.microsoft.com/office/powerpoint/2010/main" val="381185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Katy</a:t>
            </a:r>
          </a:p>
          <a:p>
            <a:endParaRPr lang="en-US" dirty="0"/>
          </a:p>
          <a:p>
            <a:r>
              <a:rPr lang="en-US" dirty="0"/>
              <a:t>Thank you for joining us today – we will now take time to answer some questions!</a:t>
            </a:r>
          </a:p>
        </p:txBody>
      </p:sp>
      <p:sp>
        <p:nvSpPr>
          <p:cNvPr id="4" name="Slide Number Placeholder 3"/>
          <p:cNvSpPr>
            <a:spLocks noGrp="1"/>
          </p:cNvSpPr>
          <p:nvPr>
            <p:ph type="sldNum" sz="quarter" idx="5"/>
          </p:nvPr>
        </p:nvSpPr>
        <p:spPr/>
        <p:txBody>
          <a:bodyPr/>
          <a:lstStyle/>
          <a:p>
            <a:fld id="{D02324A2-4654-48D2-8DB9-22DE871E9E36}" type="slidenum">
              <a:rPr lang="en-US" smtClean="0"/>
              <a:t>10</a:t>
            </a:fld>
            <a:endParaRPr lang="en-US" dirty="0"/>
          </a:p>
        </p:txBody>
      </p:sp>
    </p:spTree>
    <p:extLst>
      <p:ext uri="{BB962C8B-B14F-4D97-AF65-F5344CB8AC3E}">
        <p14:creationId xmlns:p14="http://schemas.microsoft.com/office/powerpoint/2010/main" val="98125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D02324A2-4654-48D2-8DB9-22DE871E9E36}" type="slidenum">
              <a:rPr lang="en-US" smtClean="0"/>
              <a:t>2</a:t>
            </a:fld>
            <a:endParaRPr lang="en-US" dirty="0"/>
          </a:p>
        </p:txBody>
      </p:sp>
    </p:spTree>
    <p:extLst>
      <p:ext uri="{BB962C8B-B14F-4D97-AF65-F5344CB8AC3E}">
        <p14:creationId xmlns:p14="http://schemas.microsoft.com/office/powerpoint/2010/main" val="213777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358876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Katy</a:t>
            </a:r>
          </a:p>
        </p:txBody>
      </p:sp>
      <p:sp>
        <p:nvSpPr>
          <p:cNvPr id="4" name="Slide Number Placeholder 3"/>
          <p:cNvSpPr>
            <a:spLocks noGrp="1"/>
          </p:cNvSpPr>
          <p:nvPr>
            <p:ph type="sldNum" sz="quarter" idx="5"/>
          </p:nvPr>
        </p:nvSpPr>
        <p:spPr/>
        <p:txBody>
          <a:bodyPr/>
          <a:lstStyle/>
          <a:p>
            <a:fld id="{D02324A2-4654-48D2-8DB9-22DE871E9E36}" type="slidenum">
              <a:rPr lang="en-US" smtClean="0"/>
              <a:t>4</a:t>
            </a:fld>
            <a:endParaRPr lang="en-US" dirty="0"/>
          </a:p>
        </p:txBody>
      </p:sp>
    </p:spTree>
    <p:extLst>
      <p:ext uri="{BB962C8B-B14F-4D97-AF65-F5344CB8AC3E}">
        <p14:creationId xmlns:p14="http://schemas.microsoft.com/office/powerpoint/2010/main" val="134480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Katy</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5</a:t>
            </a:fld>
            <a:endParaRPr lang="en-US" dirty="0"/>
          </a:p>
        </p:txBody>
      </p:sp>
    </p:spTree>
    <p:extLst>
      <p:ext uri="{BB962C8B-B14F-4D97-AF65-F5344CB8AC3E}">
        <p14:creationId xmlns:p14="http://schemas.microsoft.com/office/powerpoint/2010/main" val="512123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p:txBody>
      </p:sp>
      <p:sp>
        <p:nvSpPr>
          <p:cNvPr id="4" name="Slide Number Placeholder 3"/>
          <p:cNvSpPr>
            <a:spLocks noGrp="1"/>
          </p:cNvSpPr>
          <p:nvPr>
            <p:ph type="sldNum" sz="quarter" idx="5"/>
          </p:nvPr>
        </p:nvSpPr>
        <p:spPr/>
        <p:txBody>
          <a:bodyPr/>
          <a:lstStyle/>
          <a:p>
            <a:fld id="{D02324A2-4654-48D2-8DB9-22DE871E9E36}" type="slidenum">
              <a:rPr lang="en-US" smtClean="0"/>
              <a:t>6</a:t>
            </a:fld>
            <a:endParaRPr lang="en-US" dirty="0"/>
          </a:p>
        </p:txBody>
      </p:sp>
    </p:spTree>
    <p:extLst>
      <p:ext uri="{BB962C8B-B14F-4D97-AF65-F5344CB8AC3E}">
        <p14:creationId xmlns:p14="http://schemas.microsoft.com/office/powerpoint/2010/main" val="332770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i="0" dirty="0">
                <a:solidFill>
                  <a:srgbClr val="212529"/>
                </a:solidFill>
                <a:effectLst/>
                <a:latin typeface="+mn-lt"/>
              </a:rPr>
              <a:t>Often, instead of conducting a thorough technology assessment, organizations simply select a device by asking their providers to choose the devices that they feel might meet their needs, or by asking IT staff to choose the equipment which they are able and willing to support.  </a:t>
            </a:r>
          </a:p>
        </p:txBody>
      </p:sp>
      <p:sp>
        <p:nvSpPr>
          <p:cNvPr id="4" name="Slide Number Placeholder 3"/>
          <p:cNvSpPr>
            <a:spLocks noGrp="1"/>
          </p:cNvSpPr>
          <p:nvPr>
            <p:ph type="sldNum" sz="quarter" idx="5"/>
          </p:nvPr>
        </p:nvSpPr>
        <p:spPr/>
        <p:txBody>
          <a:bodyPr/>
          <a:lstStyle/>
          <a:p>
            <a:fld id="{D02324A2-4654-48D2-8DB9-22DE871E9E36}" type="slidenum">
              <a:rPr lang="en-US" smtClean="0"/>
              <a:t>7</a:t>
            </a:fld>
            <a:endParaRPr lang="en-US" dirty="0"/>
          </a:p>
        </p:txBody>
      </p:sp>
    </p:spTree>
    <p:extLst>
      <p:ext uri="{BB962C8B-B14F-4D97-AF65-F5344CB8AC3E}">
        <p14:creationId xmlns:p14="http://schemas.microsoft.com/office/powerpoint/2010/main" val="350557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0" dirty="0"/>
              <a:t>Katy</a:t>
            </a:r>
          </a:p>
          <a:p>
            <a:pPr>
              <a:lnSpc>
                <a:spcPct val="115000"/>
              </a:lnSpc>
            </a:pPr>
            <a:endParaRPr lang="en-US" b="0" dirty="0"/>
          </a:p>
          <a:p>
            <a:pPr>
              <a:lnSpc>
                <a:spcPct val="115000"/>
              </a:lnSpc>
            </a:pPr>
            <a:r>
              <a:rPr lang="en-US" b="0" i="0" dirty="0">
                <a:solidFill>
                  <a:srgbClr val="000000"/>
                </a:solidFill>
                <a:effectLst/>
                <a:latin typeface="+mn-lt"/>
              </a:rPr>
              <a:t>This exercise of discretion applies to telehealth provided for any reason, regardless of whether the telehealth service is related to the diagnosis and treatment of health conditions related to COVID-19.</a:t>
            </a:r>
          </a:p>
          <a:p>
            <a:pPr algn="l"/>
            <a:endParaRPr lang="en-US" b="0" i="0" dirty="0">
              <a:solidFill>
                <a:srgbClr val="000000"/>
              </a:solidFill>
              <a:effectLst/>
              <a:latin typeface="+mn-lt"/>
            </a:endParaRPr>
          </a:p>
          <a:p>
            <a:pPr algn="l"/>
            <a:r>
              <a:rPr lang="en-US" b="0" i="0" dirty="0">
                <a:solidFill>
                  <a:srgbClr val="000000"/>
                </a:solidFill>
                <a:effectLst/>
                <a:latin typeface="+mn-lt"/>
              </a:rPr>
              <a:t>For example, a covered health care provider in the exercise of their professional judgement may request to examine a patient exhibiting COVID- 19 symptoms, using a video chat application connecting the provider’s or patient’s phone or desktop computer in order to assess a greater number of patients while limiting the risk of infection of other persons who would be exposed from an in-person consultation.  </a:t>
            </a:r>
          </a:p>
          <a:p>
            <a:pPr algn="l"/>
            <a:endParaRPr lang="en-US" b="0" i="0" dirty="0">
              <a:solidFill>
                <a:srgbClr val="000000"/>
              </a:solidFill>
              <a:effectLst/>
              <a:latin typeface="+mn-lt"/>
            </a:endParaRPr>
          </a:p>
          <a:p>
            <a:pPr algn="l"/>
            <a:r>
              <a:rPr lang="en-US" b="0" i="0" dirty="0">
                <a:solidFill>
                  <a:srgbClr val="000000"/>
                </a:solidFill>
                <a:effectLst/>
                <a:latin typeface="+mn-lt"/>
              </a:rPr>
              <a:t>Under this Notice, covered health care providers may use popular applications that allow for video chats, including Apple FaceTime, Facebook Messenger video chat, Google Hangouts video, Zoom, or Skype, to provide telehealth without risk that OCR might seek to impose a penalty for noncompliance with the HIPAA Rules related to the good faith provision of telehealth during the COVID-19 nationwide public health emergency.  </a:t>
            </a:r>
          </a:p>
          <a:p>
            <a:pPr algn="l"/>
            <a:endParaRPr lang="en-US" b="0" i="0" dirty="0">
              <a:solidFill>
                <a:srgbClr val="000000"/>
              </a:solidFill>
              <a:effectLst/>
              <a:latin typeface="+mn-lt"/>
            </a:endParaRPr>
          </a:p>
          <a:p>
            <a:pPr algn="l"/>
            <a:r>
              <a:rPr lang="en-US" b="0" i="0" dirty="0">
                <a:solidFill>
                  <a:srgbClr val="000000"/>
                </a:solidFill>
                <a:effectLst/>
                <a:latin typeface="+mn-lt"/>
              </a:rPr>
              <a:t>Providers are encouraged to notify patients that these third-party applications potentially introduce privacy risks, and providers should enable all available encryption and privacy modes when using such applications. </a:t>
            </a:r>
          </a:p>
          <a:p>
            <a:pPr algn="l"/>
            <a:endParaRPr lang="en-US" b="0" i="0" dirty="0">
              <a:solidFill>
                <a:srgbClr val="000000"/>
              </a:solidFill>
              <a:effectLst/>
              <a:latin typeface="+mn-lt"/>
            </a:endParaRPr>
          </a:p>
          <a:p>
            <a:pPr algn="l"/>
            <a:r>
              <a:rPr lang="en-US" b="0" i="0" dirty="0">
                <a:solidFill>
                  <a:srgbClr val="000000"/>
                </a:solidFill>
                <a:effectLst/>
                <a:latin typeface="+mn-lt"/>
              </a:rPr>
              <a:t>Under this Notice, however, Facebook Live, Twitch, TikTok, and similar video communication applications are public facing, and should </a:t>
            </a:r>
            <a:r>
              <a:rPr lang="en-US" b="0" i="0" u="sng" dirty="0">
                <a:solidFill>
                  <a:srgbClr val="000000"/>
                </a:solidFill>
                <a:effectLst/>
                <a:latin typeface="+mn-lt"/>
              </a:rPr>
              <a:t>not</a:t>
            </a:r>
            <a:r>
              <a:rPr lang="en-US" b="0" i="0" dirty="0">
                <a:solidFill>
                  <a:srgbClr val="000000"/>
                </a:solidFill>
                <a:effectLst/>
                <a:latin typeface="+mn-lt"/>
              </a:rPr>
              <a:t> be used in the provision of telehealth by covered health care providers.</a:t>
            </a:r>
          </a:p>
          <a:p>
            <a:pPr algn="l"/>
            <a:endParaRPr lang="en-US" b="0" i="0" dirty="0">
              <a:solidFill>
                <a:srgbClr val="000000"/>
              </a:solidFill>
              <a:effectLst/>
              <a:latin typeface="+mn-lt"/>
            </a:endParaRPr>
          </a:p>
          <a:p>
            <a:pPr algn="l"/>
            <a:r>
              <a:rPr lang="en-US" b="0" i="0" dirty="0">
                <a:solidFill>
                  <a:srgbClr val="000000"/>
                </a:solidFill>
                <a:effectLst/>
                <a:latin typeface="+mn-lt"/>
              </a:rPr>
              <a:t>Covered health care providers that seek additional privacy protections for telehealth while using video communication products should provide such services through technology vendors that are HIPAA compliant and will enter into HIPAA business associate agreements (BAAs) in connection with the provision of their video communication products. The list below includes some vendors that represent that they provide HIPAA-compliant video communication products and that they will enter into a HIPAA BAA.</a:t>
            </a:r>
          </a:p>
          <a:p>
            <a:pPr algn="l"/>
            <a:endParaRPr lang="en-US" b="0" i="0" dirty="0">
              <a:solidFill>
                <a:srgbClr val="000000"/>
              </a:solidFill>
              <a:effectLst/>
              <a:latin typeface="+mn-lt"/>
            </a:endParaRPr>
          </a:p>
          <a:p>
            <a:pPr algn="l">
              <a:buFont typeface="Arial" panose="020B0604020202020204" pitchFamily="34" charset="0"/>
              <a:buChar char="•"/>
            </a:pPr>
            <a:r>
              <a:rPr lang="en-US" b="0" i="0" dirty="0">
                <a:solidFill>
                  <a:srgbClr val="000000"/>
                </a:solidFill>
                <a:effectLst/>
                <a:latin typeface="+mn-lt"/>
              </a:rPr>
              <a:t>Skype for Business / Microsoft Teams</a:t>
            </a:r>
          </a:p>
          <a:p>
            <a:pPr algn="l">
              <a:buFont typeface="Arial" panose="020B0604020202020204" pitchFamily="34" charset="0"/>
              <a:buChar char="•"/>
            </a:pPr>
            <a:r>
              <a:rPr lang="en-US" b="0" i="0" dirty="0">
                <a:solidFill>
                  <a:srgbClr val="000000"/>
                </a:solidFill>
                <a:effectLst/>
                <a:latin typeface="+mn-lt"/>
              </a:rPr>
              <a:t>Updox</a:t>
            </a:r>
          </a:p>
          <a:p>
            <a:pPr algn="l">
              <a:buFont typeface="Arial" panose="020B0604020202020204" pitchFamily="34" charset="0"/>
              <a:buChar char="•"/>
            </a:pPr>
            <a:r>
              <a:rPr lang="en-US" b="0" i="0" dirty="0">
                <a:solidFill>
                  <a:srgbClr val="000000"/>
                </a:solidFill>
                <a:effectLst/>
                <a:latin typeface="+mn-lt"/>
              </a:rPr>
              <a:t>VSee</a:t>
            </a:r>
          </a:p>
          <a:p>
            <a:pPr algn="l">
              <a:buFont typeface="Arial" panose="020B0604020202020204" pitchFamily="34" charset="0"/>
              <a:buChar char="•"/>
            </a:pPr>
            <a:r>
              <a:rPr lang="en-US" b="0" i="0" dirty="0">
                <a:solidFill>
                  <a:srgbClr val="000000"/>
                </a:solidFill>
                <a:effectLst/>
                <a:latin typeface="+mn-lt"/>
              </a:rPr>
              <a:t>Zoom for Healthcare</a:t>
            </a:r>
          </a:p>
          <a:p>
            <a:pPr algn="l">
              <a:buFont typeface="Arial" panose="020B0604020202020204" pitchFamily="34" charset="0"/>
              <a:buChar char="•"/>
            </a:pPr>
            <a:r>
              <a:rPr lang="en-US" b="0" i="0" dirty="0">
                <a:solidFill>
                  <a:srgbClr val="000000"/>
                </a:solidFill>
                <a:effectLst/>
                <a:latin typeface="+mn-lt"/>
              </a:rPr>
              <a:t>Doxy.me</a:t>
            </a:r>
          </a:p>
          <a:p>
            <a:pPr algn="l">
              <a:buFont typeface="Arial" panose="020B0604020202020204" pitchFamily="34" charset="0"/>
              <a:buChar char="•"/>
            </a:pPr>
            <a:r>
              <a:rPr lang="en-US" b="0" i="0" dirty="0">
                <a:solidFill>
                  <a:srgbClr val="000000"/>
                </a:solidFill>
                <a:effectLst/>
                <a:latin typeface="+mn-lt"/>
              </a:rPr>
              <a:t>Google G Suite Hangouts Meet</a:t>
            </a:r>
          </a:p>
          <a:p>
            <a:pPr algn="l">
              <a:buFont typeface="Arial" panose="020B0604020202020204" pitchFamily="34" charset="0"/>
              <a:buChar char="•"/>
            </a:pPr>
            <a:r>
              <a:rPr lang="en-US" b="0" i="0" dirty="0">
                <a:solidFill>
                  <a:srgbClr val="000000"/>
                </a:solidFill>
                <a:effectLst/>
                <a:latin typeface="+mn-lt"/>
              </a:rPr>
              <a:t>Cisco Webex Meetings / Webex Teams</a:t>
            </a:r>
          </a:p>
          <a:p>
            <a:pPr algn="l">
              <a:buFont typeface="Arial" panose="020B0604020202020204" pitchFamily="34" charset="0"/>
              <a:buChar char="•"/>
            </a:pPr>
            <a:r>
              <a:rPr lang="en-US" b="0" i="0" dirty="0">
                <a:solidFill>
                  <a:srgbClr val="000000"/>
                </a:solidFill>
                <a:effectLst/>
                <a:latin typeface="+mn-lt"/>
              </a:rPr>
              <a:t>Amazon Chime</a:t>
            </a:r>
          </a:p>
          <a:p>
            <a:pPr algn="l">
              <a:buFont typeface="Arial" panose="020B0604020202020204" pitchFamily="34" charset="0"/>
              <a:buChar char="•"/>
            </a:pPr>
            <a:r>
              <a:rPr lang="en-US" b="0" i="0" dirty="0">
                <a:solidFill>
                  <a:srgbClr val="000000"/>
                </a:solidFill>
                <a:effectLst/>
                <a:latin typeface="+mn-lt"/>
              </a:rPr>
              <a:t>GoToMeeting</a:t>
            </a:r>
          </a:p>
          <a:p>
            <a:pPr algn="l">
              <a:buFont typeface="Arial" panose="020B0604020202020204" pitchFamily="34" charset="0"/>
              <a:buChar char="•"/>
            </a:pPr>
            <a:r>
              <a:rPr lang="en-US" b="0" i="0" dirty="0">
                <a:solidFill>
                  <a:srgbClr val="000000"/>
                </a:solidFill>
                <a:effectLst/>
                <a:latin typeface="+mn-lt"/>
              </a:rPr>
              <a:t>Spruce Health Care Messenger</a:t>
            </a:r>
          </a:p>
          <a:p>
            <a:pPr>
              <a:lnSpc>
                <a:spcPct val="115000"/>
              </a:lnSpc>
            </a:pPr>
            <a:endParaRPr lang="en-US" b="0" dirty="0"/>
          </a:p>
        </p:txBody>
      </p:sp>
      <p:sp>
        <p:nvSpPr>
          <p:cNvPr id="4" name="Slide Number Placeholder 3"/>
          <p:cNvSpPr>
            <a:spLocks noGrp="1"/>
          </p:cNvSpPr>
          <p:nvPr>
            <p:ph type="sldNum" sz="quarter" idx="5"/>
          </p:nvPr>
        </p:nvSpPr>
        <p:spPr/>
        <p:txBody>
          <a:bodyPr/>
          <a:lstStyle/>
          <a:p>
            <a:fld id="{D02324A2-4654-48D2-8DB9-22DE871E9E36}" type="slidenum">
              <a:rPr lang="en-US" smtClean="0"/>
              <a:t>8</a:t>
            </a:fld>
            <a:endParaRPr lang="en-US" dirty="0"/>
          </a:p>
        </p:txBody>
      </p:sp>
    </p:spTree>
    <p:extLst>
      <p:ext uri="{BB962C8B-B14F-4D97-AF65-F5344CB8AC3E}">
        <p14:creationId xmlns:p14="http://schemas.microsoft.com/office/powerpoint/2010/main" val="242495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Katy</a:t>
            </a:r>
          </a:p>
          <a:p>
            <a:pPr>
              <a:lnSpc>
                <a:spcPct val="115000"/>
              </a:lnSpc>
            </a:pPr>
            <a:endParaRPr lang="en-US" sz="1100" b="1"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9</a:t>
            </a:fld>
            <a:endParaRPr lang="en-US" dirty="0"/>
          </a:p>
        </p:txBody>
      </p:sp>
    </p:spTree>
    <p:extLst>
      <p:ext uri="{BB962C8B-B14F-4D97-AF65-F5344CB8AC3E}">
        <p14:creationId xmlns:p14="http://schemas.microsoft.com/office/powerpoint/2010/main" val="184262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18857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2106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7032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49161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08711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9824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36952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2651991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63505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43013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93E7A8-2D47-440B-9738-EB1019B920B5}" type="datetimeFigureOut">
              <a:rPr lang="en-US" smtClean="0"/>
              <a:t>1/24/2022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44D589-6F79-430F-AE6C-878E220235D5}" type="slidenum">
              <a:rPr lang="en-US" smtClean="0"/>
              <a:t>‹#›</a:t>
            </a:fld>
            <a:endParaRPr lang="en-US" dirty="0"/>
          </a:p>
        </p:txBody>
      </p:sp>
    </p:spTree>
    <p:extLst>
      <p:ext uri="{BB962C8B-B14F-4D97-AF65-F5344CB8AC3E}">
        <p14:creationId xmlns:p14="http://schemas.microsoft.com/office/powerpoint/2010/main" val="163811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3E7A8-2D47-440B-9738-EB1019B920B5}" type="datetimeFigureOut">
              <a:rPr lang="en-US" smtClean="0"/>
              <a:t>1/24/2022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4D589-6F79-430F-AE6C-878E220235D5}" type="slidenum">
              <a:rPr lang="en-US" smtClean="0"/>
              <a:t>‹#›</a:t>
            </a:fld>
            <a:endParaRPr lang="en-US" dirty="0"/>
          </a:p>
        </p:txBody>
      </p:sp>
    </p:spTree>
    <p:extLst>
      <p:ext uri="{BB962C8B-B14F-4D97-AF65-F5344CB8AC3E}">
        <p14:creationId xmlns:p14="http://schemas.microsoft.com/office/powerpoint/2010/main" val="1291731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telehealthtechnology.org/toolkit/technology-assessment-101-process-over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news.careinnovations.com/blog/what-is-mhealth-how-is-it-different-from-telehealth" TargetMode="External"/><Relationship Id="rId5" Type="http://schemas.openxmlformats.org/officeDocument/2006/relationships/hyperlink" Target="https://www.mckinsey.com/industries/healthcare-systems-and-services/our-insights/telehealth-a-quarter-trillion-dollar-post-covid-19-reality" TargetMode="External"/><Relationship Id="rId4" Type="http://schemas.openxmlformats.org/officeDocument/2006/relationships/hyperlink" Target="https://telehealthtechnology.org/toolk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433C283-0F9D-4B45-A99C-E641AF2AC158}"/>
              </a:ext>
            </a:extLst>
          </p:cNvPr>
          <p:cNvSpPr>
            <a:spLocks noGrp="1"/>
          </p:cNvSpPr>
          <p:nvPr>
            <p:ph type="ctrTitle"/>
          </p:nvPr>
        </p:nvSpPr>
        <p:spPr>
          <a:xfrm>
            <a:off x="557644" y="4646042"/>
            <a:ext cx="11076709" cy="1378703"/>
          </a:xfrm>
        </p:spPr>
        <p:txBody>
          <a:bodyPr>
            <a:noAutofit/>
          </a:bodyPr>
          <a:lstStyle/>
          <a:p>
            <a:br>
              <a:rPr lang="en-US" sz="2400" b="1" dirty="0">
                <a:solidFill>
                  <a:srgbClr val="0F4579"/>
                </a:solidFill>
              </a:rPr>
            </a:br>
            <a:r>
              <a:rPr lang="en-US" sz="2400" b="1" dirty="0">
                <a:solidFill>
                  <a:srgbClr val="0F4579"/>
                </a:solidFill>
              </a:rPr>
              <a:t>Jordan Berg – Technology Assessment Specialist – National Telehealth Technology Assessment Center  </a:t>
            </a:r>
            <a:br>
              <a:rPr lang="en-US" sz="2400" b="1" dirty="0">
                <a:solidFill>
                  <a:srgbClr val="0F4579"/>
                </a:solidFill>
              </a:rPr>
            </a:br>
            <a:r>
              <a:rPr lang="en-US" sz="2400" b="1" dirty="0">
                <a:solidFill>
                  <a:srgbClr val="0F4579"/>
                </a:solidFill>
              </a:rPr>
              <a:t>Doris Barta – Director – National Telehealth Technology Assessment Center</a:t>
            </a:r>
            <a:br>
              <a:rPr lang="en-US" sz="2000" dirty="0">
                <a:solidFill>
                  <a:srgbClr val="0F4579"/>
                </a:solidFill>
              </a:rPr>
            </a:br>
            <a:endParaRPr lang="en-US" sz="2000" dirty="0">
              <a:solidFill>
                <a:srgbClr val="0F4579"/>
              </a:solidFill>
            </a:endParaRPr>
          </a:p>
        </p:txBody>
      </p:sp>
      <p:sp>
        <p:nvSpPr>
          <p:cNvPr id="9" name="Title 1">
            <a:extLst>
              <a:ext uri="{FF2B5EF4-FFF2-40B4-BE49-F238E27FC236}">
                <a16:creationId xmlns:a16="http://schemas.microsoft.com/office/drawing/2014/main" id="{9433C283-0F9D-4B45-A99C-E641AF2AC158}"/>
              </a:ext>
            </a:extLst>
          </p:cNvPr>
          <p:cNvSpPr txBox="1">
            <a:spLocks/>
          </p:cNvSpPr>
          <p:nvPr/>
        </p:nvSpPr>
        <p:spPr>
          <a:xfrm>
            <a:off x="557645" y="3010799"/>
            <a:ext cx="11076709" cy="13787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t>Telehealth Technology Post COVID-19</a:t>
            </a:r>
          </a:p>
          <a:p>
            <a:r>
              <a:rPr lang="en-US" sz="5400" b="1" dirty="0"/>
              <a:t> </a:t>
            </a:r>
          </a:p>
          <a:p>
            <a:r>
              <a:rPr lang="en-US" sz="4400" b="1" dirty="0"/>
              <a:t>It’s More Than Just a Smartphone</a:t>
            </a:r>
          </a:p>
        </p:txBody>
      </p:sp>
      <p:pic>
        <p:nvPicPr>
          <p:cNvPr id="3" name="Picture 7" descr="C:\Users\Rena\AppData\Local\Microsoft\Windows\Temporary Internet Files\Content.IE5\W26DL8AA\MP900442274[1].jpg">
            <a:extLst>
              <a:ext uri="{FF2B5EF4-FFF2-40B4-BE49-F238E27FC236}">
                <a16:creationId xmlns:a16="http://schemas.microsoft.com/office/drawing/2014/main" id="{331234E6-429E-4156-9AF4-6A8755537A66}"/>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915520" y="256540"/>
            <a:ext cx="10360960" cy="637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03B2ACF2-EDA9-4577-8C66-4DF8B0D8B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 y="376712"/>
            <a:ext cx="2893419" cy="108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29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710157" y="575311"/>
            <a:ext cx="8771681" cy="4267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174A7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74A7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74A7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74A7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Questions?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0" b="1" i="0" u="none" strike="noStrike" kern="1200" cap="none" spc="0" normalizeH="0" baseline="0" noProof="0" dirty="0">
              <a:ln>
                <a:noFill/>
              </a:ln>
              <a:solidFill>
                <a:srgbClr val="7FA1B6"/>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600" b="1" i="0" u="none" strike="noStrike" kern="1200" cap="none" spc="0" normalizeH="0" baseline="0" noProof="0" dirty="0">
                <a:ln>
                  <a:noFill/>
                </a:ln>
                <a:solidFill>
                  <a:srgbClr val="7FA1B6"/>
                </a:solidFill>
                <a:effectLst/>
                <a:uLnTx/>
                <a:uFillTx/>
                <a:latin typeface="Calibri"/>
                <a:ea typeface="+mn-ea"/>
                <a:cs typeface="+mn-cs"/>
              </a:rPr>
              <a:t>Thanks for listening!</a:t>
            </a:r>
          </a:p>
        </p:txBody>
      </p:sp>
      <p:sp>
        <p:nvSpPr>
          <p:cNvPr id="9" name="TextBox 8"/>
          <p:cNvSpPr txBox="1"/>
          <p:nvPr/>
        </p:nvSpPr>
        <p:spPr>
          <a:xfrm>
            <a:off x="1485900" y="5078839"/>
            <a:ext cx="9220200" cy="584775"/>
          </a:xfrm>
          <a:prstGeom prst="rect">
            <a:avLst/>
          </a:prstGeom>
          <a:noFill/>
        </p:spPr>
        <p:txBody>
          <a:bodyPr wrap="square" rtlCol="0">
            <a:spAutoFit/>
          </a:bodyPr>
          <a:lstStyle/>
          <a:p>
            <a:pPr lvl="0" algn="ctr" defTabSz="914400"/>
            <a:r>
              <a:rPr lang="en-US" sz="3200" b="1" dirty="0">
                <a:solidFill>
                  <a:srgbClr val="314658"/>
                </a:solidFill>
              </a:rPr>
              <a:t>katy@adkhealthsolutions.com</a:t>
            </a:r>
            <a:r>
              <a:rPr lang="en-US" sz="3200" b="1" kern="0" dirty="0">
                <a:solidFill>
                  <a:srgbClr val="7FA1B6"/>
                </a:solidFill>
              </a:rPr>
              <a:t>| 518-586-6247</a:t>
            </a:r>
            <a:endParaRPr kumimoji="0" lang="en-US" sz="3000" b="1" i="0" u="none" strike="noStrike" kern="0" cap="none" spc="0" normalizeH="0" baseline="0" noProof="0" dirty="0">
              <a:ln>
                <a:noFill/>
              </a:ln>
              <a:solidFill>
                <a:srgbClr val="7FA1B6"/>
              </a:solidFill>
              <a:effectLst/>
              <a:uLnTx/>
              <a:uFillTx/>
            </a:endParaRPr>
          </a:p>
        </p:txBody>
      </p:sp>
      <p:pic>
        <p:nvPicPr>
          <p:cNvPr id="11" name="Picture 2">
            <a:extLst>
              <a:ext uri="{FF2B5EF4-FFF2-40B4-BE49-F238E27FC236}">
                <a16:creationId xmlns:a16="http://schemas.microsoft.com/office/drawing/2014/main" id="{ABD694C4-EB13-43EB-9B70-193CE8D0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895" y="1742536"/>
            <a:ext cx="3320211" cy="124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41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737616" y="444883"/>
            <a:ext cx="10716768" cy="881134"/>
          </a:xfrm>
        </p:spPr>
        <p:txBody>
          <a:bodyPr>
            <a:noAutofit/>
          </a:bodyPr>
          <a:lstStyle/>
          <a:p>
            <a:r>
              <a:rPr lang="en-US" sz="5400" dirty="0">
                <a:solidFill>
                  <a:srgbClr val="7FA1B6"/>
                </a:solidFill>
                <a:cs typeface="Calibri" panose="020F0502020204030204" pitchFamily="34" charset="0"/>
              </a:rPr>
              <a:t>Housekeeping</a:t>
            </a:r>
          </a:p>
        </p:txBody>
      </p:sp>
      <p:sp>
        <p:nvSpPr>
          <p:cNvPr id="7" name="Content Placeholder 2"/>
          <p:cNvSpPr txBox="1">
            <a:spLocks/>
          </p:cNvSpPr>
          <p:nvPr/>
        </p:nvSpPr>
        <p:spPr>
          <a:xfrm>
            <a:off x="1413319" y="1635846"/>
            <a:ext cx="9365362" cy="3400267"/>
          </a:xfrm>
          <a:prstGeom prst="rect">
            <a:avLst/>
          </a:prstGeom>
          <a:solidFill>
            <a:schemeClr val="bg1">
              <a:alpha val="77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dirty="0">
                <a:effectLst/>
                <a:latin typeface="Calibri" panose="020F0502020204030204" pitchFamily="34" charset="0"/>
                <a:ea typeface="Calibri" panose="020F0502020204030204" pitchFamily="34" charset="0"/>
              </a:rPr>
              <a:t>You will be muted upon entry.</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rPr>
              <a:t>P</a:t>
            </a:r>
            <a:r>
              <a:rPr lang="en-US" dirty="0">
                <a:effectLst/>
                <a:latin typeface="Calibri" panose="020F0502020204030204" pitchFamily="34" charset="0"/>
                <a:ea typeface="Calibri" panose="020F0502020204030204" pitchFamily="34" charset="0"/>
              </a:rPr>
              <a:t>lease keep your video off to maintain a strong connection.</a:t>
            </a:r>
          </a:p>
          <a:p>
            <a:pPr marL="285750" indent="-285750" algn="l">
              <a:buFont typeface="Arial" panose="020B0604020202020204" pitchFamily="34" charset="0"/>
              <a:buChar char="•"/>
            </a:pPr>
            <a:r>
              <a:rPr lang="en-US" dirty="0">
                <a:latin typeface="Calibri" panose="020F0502020204030204" pitchFamily="34" charset="0"/>
                <a:ea typeface="Calibri" panose="020F0502020204030204" pitchFamily="34" charset="0"/>
              </a:rPr>
              <a:t>To avoid audio issues, please choose either computer audio OR phone audio; using both may result in an echo on the line.</a:t>
            </a:r>
          </a:p>
          <a:p>
            <a:pPr marL="285750" indent="-285750" algn="l">
              <a:buFont typeface="Arial" panose="020B0604020202020204" pitchFamily="34" charset="0"/>
              <a:buChar char="•"/>
            </a:pPr>
            <a:r>
              <a:rPr lang="en-US" dirty="0">
                <a:latin typeface="Calibri" panose="020F0502020204030204" pitchFamily="34" charset="0"/>
              </a:rPr>
              <a:t>For optimal viewing, we recommend using Side-by-Side Mode. To activate Side-by-Side, click on View Options at the top center of your screen and choose Side-by-Side Mode from the dropdown.</a:t>
            </a:r>
          </a:p>
          <a:p>
            <a:pPr marL="285750" indent="-285750" algn="l">
              <a:buFont typeface="Arial" panose="020B0604020202020204" pitchFamily="34" charset="0"/>
              <a:buChar char="•"/>
            </a:pPr>
            <a:r>
              <a:rPr lang="en-US" dirty="0">
                <a:latin typeface="Calibri" panose="020F0502020204030204" pitchFamily="34" charset="0"/>
              </a:rPr>
              <a:t>Use chat freely to submit all questions and comments and we will answer as many questions as possible at the end of the presentation.</a:t>
            </a:r>
          </a:p>
          <a:p>
            <a:pPr marL="285750" indent="-285750" algn="l">
              <a:buFont typeface="Arial" panose="020B0604020202020204" pitchFamily="34" charset="0"/>
              <a:buChar char="•"/>
            </a:pPr>
            <a:endParaRPr lang="en-US" sz="1800" dirty="0">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algn="l"/>
            <a:endParaRPr lang="en-US" altLang="en-US" sz="3000" dirty="0">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996" y="5401056"/>
            <a:ext cx="2912003" cy="10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578550" y="1184450"/>
            <a:ext cx="10716768" cy="881134"/>
          </a:xfrm>
        </p:spPr>
        <p:txBody>
          <a:bodyPr>
            <a:noAutofit/>
          </a:bodyPr>
          <a:lstStyle/>
          <a:p>
            <a:r>
              <a:rPr lang="en-US" sz="5400" dirty="0">
                <a:solidFill>
                  <a:srgbClr val="7FA1B6"/>
                </a:solidFill>
                <a:cs typeface="Calibri" panose="020F0502020204030204" pitchFamily="34" charset="0"/>
              </a:rPr>
              <a:t>Todays </a:t>
            </a:r>
            <a:br>
              <a:rPr lang="en-US" sz="5400" dirty="0">
                <a:solidFill>
                  <a:srgbClr val="7FA1B6"/>
                </a:solidFill>
                <a:cs typeface="Calibri" panose="020F0502020204030204" pitchFamily="34" charset="0"/>
              </a:rPr>
            </a:br>
            <a:r>
              <a:rPr lang="en-US" sz="5400" dirty="0">
                <a:solidFill>
                  <a:srgbClr val="7FA1B6"/>
                </a:solidFill>
                <a:cs typeface="Calibri" panose="020F0502020204030204" pitchFamily="34" charset="0"/>
              </a:rPr>
              <a:t>Speakers</a:t>
            </a: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6890" y="5448641"/>
            <a:ext cx="2785109" cy="10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erson with glasses smiling&#10;&#10;Description automatically generated with low confidence">
            <a:extLst>
              <a:ext uri="{FF2B5EF4-FFF2-40B4-BE49-F238E27FC236}">
                <a16:creationId xmlns:a16="http://schemas.microsoft.com/office/drawing/2014/main" id="{C4277F9F-A55B-4B86-8263-897761633878}"/>
              </a:ext>
            </a:extLst>
          </p:cNvPr>
          <p:cNvPicPr>
            <a:picLocks noChangeAspect="1"/>
          </p:cNvPicPr>
          <p:nvPr/>
        </p:nvPicPr>
        <p:blipFill>
          <a:blip r:embed="rId4"/>
          <a:stretch>
            <a:fillRect/>
          </a:stretch>
        </p:blipFill>
        <p:spPr>
          <a:xfrm>
            <a:off x="1003410" y="630169"/>
            <a:ext cx="2887694" cy="2426093"/>
          </a:xfrm>
          <a:prstGeom prst="rect">
            <a:avLst/>
          </a:prstGeom>
        </p:spPr>
      </p:pic>
      <p:pic>
        <p:nvPicPr>
          <p:cNvPr id="11" name="Picture 10" descr="A picture containing person, smiling, close&#10;&#10;Description automatically generated">
            <a:extLst>
              <a:ext uri="{FF2B5EF4-FFF2-40B4-BE49-F238E27FC236}">
                <a16:creationId xmlns:a16="http://schemas.microsoft.com/office/drawing/2014/main" id="{53ECD48A-3E02-4847-AA5D-A701F42EB25F}"/>
              </a:ext>
            </a:extLst>
          </p:cNvPr>
          <p:cNvPicPr>
            <a:picLocks noChangeAspect="1"/>
          </p:cNvPicPr>
          <p:nvPr/>
        </p:nvPicPr>
        <p:blipFill>
          <a:blip r:embed="rId5"/>
          <a:stretch>
            <a:fillRect/>
          </a:stretch>
        </p:blipFill>
        <p:spPr>
          <a:xfrm>
            <a:off x="8300897" y="630169"/>
            <a:ext cx="2994421" cy="2222422"/>
          </a:xfrm>
          <a:prstGeom prst="rect">
            <a:avLst/>
          </a:prstGeom>
        </p:spPr>
      </p:pic>
      <p:sp>
        <p:nvSpPr>
          <p:cNvPr id="15" name="TextBox 14">
            <a:extLst>
              <a:ext uri="{FF2B5EF4-FFF2-40B4-BE49-F238E27FC236}">
                <a16:creationId xmlns:a16="http://schemas.microsoft.com/office/drawing/2014/main" id="{531C705F-DA50-491A-9295-519EED7FC8A2}"/>
              </a:ext>
            </a:extLst>
          </p:cNvPr>
          <p:cNvSpPr txBox="1"/>
          <p:nvPr/>
        </p:nvSpPr>
        <p:spPr>
          <a:xfrm>
            <a:off x="463296" y="3364527"/>
            <a:ext cx="5205984" cy="1754326"/>
          </a:xfrm>
          <a:prstGeom prst="rect">
            <a:avLst/>
          </a:prstGeom>
          <a:noFill/>
        </p:spPr>
        <p:txBody>
          <a:bodyPr wrap="square" rtlCol="0">
            <a:spAutoFit/>
          </a:bodyPr>
          <a:lstStyle/>
          <a:p>
            <a:pPr algn="ctr"/>
            <a:r>
              <a:rPr lang="en-US" dirty="0">
                <a:latin typeface="Calibri" panose="020F0502020204030204" pitchFamily="34" charset="0"/>
              </a:rPr>
              <a:t>Jordan Berg is the Technology Assessment Specialist at National Telehealth Technology Assessment Center (TTAC). Jordan has over thirteen years of hands-on experience working with the Alaska Tribal Health System in both administrative and technical roles with ten of those years working in telemedicine.  </a:t>
            </a:r>
            <a:endParaRPr lang="en-US" sz="2400" dirty="0"/>
          </a:p>
        </p:txBody>
      </p:sp>
      <p:sp>
        <p:nvSpPr>
          <p:cNvPr id="16" name="TextBox 15">
            <a:extLst>
              <a:ext uri="{FF2B5EF4-FFF2-40B4-BE49-F238E27FC236}">
                <a16:creationId xmlns:a16="http://schemas.microsoft.com/office/drawing/2014/main" id="{BCD7222E-89FB-4E32-BB8F-18D85702EE6A}"/>
              </a:ext>
            </a:extLst>
          </p:cNvPr>
          <p:cNvSpPr txBox="1"/>
          <p:nvPr/>
        </p:nvSpPr>
        <p:spPr>
          <a:xfrm>
            <a:off x="6428851" y="3088227"/>
            <a:ext cx="5078730" cy="2585323"/>
          </a:xfrm>
          <a:prstGeom prst="rect">
            <a:avLst/>
          </a:prstGeom>
          <a:noFill/>
        </p:spPr>
        <p:txBody>
          <a:bodyPr wrap="square" rtlCol="0">
            <a:spAutoFit/>
          </a:bodyPr>
          <a:lstStyle/>
          <a:p>
            <a:pPr algn="ctr"/>
            <a:r>
              <a:rPr lang="en-US" dirty="0">
                <a:effectLst/>
                <a:ea typeface="Times New Roman" panose="02020603050405020304" pitchFamily="18" charset="0"/>
              </a:rPr>
              <a:t>Doris T. Barta is the Director of the National Telehealth Technology Assessment Center (TTAC), one of two National Telehealth Resource Centers. Ms. Barta has worked in the telehealth field since 1992, serving in the capacity of a telehealth network director as well as in the role of fund development for telehealth.  Ms. Barta also served as the Principal Investigator for the Northwest Telehealth Resource Center for 10 years.</a:t>
            </a:r>
            <a:endParaRPr lang="en-US" dirty="0"/>
          </a:p>
        </p:txBody>
      </p:sp>
    </p:spTree>
    <p:extLst>
      <p:ext uri="{BB962C8B-B14F-4D97-AF65-F5344CB8AC3E}">
        <p14:creationId xmlns:p14="http://schemas.microsoft.com/office/powerpoint/2010/main" val="25911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5" name="Title 3">
            <a:extLst>
              <a:ext uri="{FF2B5EF4-FFF2-40B4-BE49-F238E27FC236}">
                <a16:creationId xmlns:a16="http://schemas.microsoft.com/office/drawing/2014/main" id="{82CACE1B-513D-4764-8C28-235D936EFBE2}"/>
              </a:ext>
            </a:extLst>
          </p:cNvPr>
          <p:cNvSpPr>
            <a:spLocks noGrp="1"/>
          </p:cNvSpPr>
          <p:nvPr>
            <p:ph type="ctrTitle"/>
          </p:nvPr>
        </p:nvSpPr>
        <p:spPr>
          <a:xfrm>
            <a:off x="243840" y="801362"/>
            <a:ext cx="3918217" cy="2424106"/>
          </a:xfrm>
        </p:spPr>
        <p:txBody>
          <a:bodyPr>
            <a:noAutofit/>
          </a:bodyPr>
          <a:lstStyle/>
          <a:p>
            <a:r>
              <a:rPr lang="en-US" dirty="0">
                <a:solidFill>
                  <a:srgbClr val="7FA1B6"/>
                </a:solidFill>
                <a:cs typeface="Calibri" panose="020F0502020204030204" pitchFamily="34" charset="0"/>
              </a:rPr>
              <a:t>Topics Discussed Today</a:t>
            </a:r>
          </a:p>
        </p:txBody>
      </p:sp>
      <p:sp>
        <p:nvSpPr>
          <p:cNvPr id="7" name="Content Placeholder 2"/>
          <p:cNvSpPr txBox="1">
            <a:spLocks/>
          </p:cNvSpPr>
          <p:nvPr/>
        </p:nvSpPr>
        <p:spPr>
          <a:xfrm>
            <a:off x="4850585" y="1026905"/>
            <a:ext cx="7076532" cy="4613029"/>
          </a:xfrm>
          <a:prstGeom prst="rect">
            <a:avLst/>
          </a:prstGeom>
          <a:solidFill>
            <a:schemeClr val="bg1">
              <a:alpha val="77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Review of the Project</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Current Federal Waivers </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Overview of TTAC</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TTAC Presentation – Trends, Hardware, and more</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Live Demonstration</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Final Thoughts</a:t>
            </a:r>
          </a:p>
          <a:p>
            <a:pPr marL="514350" indent="-514350" algn="l">
              <a:buFont typeface="+mj-lt"/>
              <a:buAutoNum type="arabicPeriod"/>
            </a:pPr>
            <a:r>
              <a:rPr lang="en-US" altLang="en-US" sz="3000" dirty="0">
                <a:latin typeface="Calibri" panose="020F0502020204030204" pitchFamily="34" charset="0"/>
                <a:cs typeface="Calibri" panose="020F0502020204030204" pitchFamily="34" charset="0"/>
              </a:rPr>
              <a:t>Q &amp; A</a:t>
            </a:r>
          </a:p>
        </p:txBody>
      </p:sp>
      <p:pic>
        <p:nvPicPr>
          <p:cNvPr id="2050" name="Picture 2">
            <a:extLst>
              <a:ext uri="{FF2B5EF4-FFF2-40B4-BE49-F238E27FC236}">
                <a16:creationId xmlns:a16="http://schemas.microsoft.com/office/drawing/2014/main" id="{808174BA-0A0E-42EE-8F5A-148FA1A96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0290"/>
            <a:ext cx="4495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3077308" y="1823627"/>
            <a:ext cx="827649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800" dirty="0"/>
              <a:t>In early 2021, the New York State School-Based Health Association was awarded a grant from the Mother Cabrini Health Foundation to increase &amp; improve the use of telehealth in school-based health centers around the state.</a:t>
            </a:r>
          </a:p>
          <a:p>
            <a:pPr algn="just"/>
            <a:endParaRPr lang="en-US" sz="1400" dirty="0">
              <a:solidFill>
                <a:srgbClr val="000000"/>
              </a:solidFill>
              <a:latin typeface="Calibri" panose="020F0502020204030204" pitchFamily="34" charset="0"/>
            </a:endParaRPr>
          </a:p>
          <a:p>
            <a:pPr algn="just"/>
            <a:r>
              <a:rPr lang="en-US" sz="2800" dirty="0">
                <a:solidFill>
                  <a:srgbClr val="000000"/>
                </a:solidFill>
                <a:latin typeface="Calibri" panose="020F0502020204030204" pitchFamily="34" charset="0"/>
              </a:rPr>
              <a:t>Multiple health systems were contacted and surveyed, with 10 health systems signing onto the project, which will run through the end of 2021.</a:t>
            </a:r>
          </a:p>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7FA1B6"/>
                </a:solidFill>
              </a:rPr>
              <a:t>Introduction to the Project</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6" y="3019037"/>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1428364" y="1160326"/>
            <a:ext cx="9925435" cy="460787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2800" dirty="0"/>
              <a:t>Up to 10 hours of individualized technical assistance to each sponsoring organization (SO).</a:t>
            </a:r>
          </a:p>
          <a:p>
            <a:pPr marL="457200" indent="-457200" algn="l">
              <a:buFont typeface="Arial" panose="020B0604020202020204" pitchFamily="34" charset="0"/>
              <a:buChar char="•"/>
            </a:pPr>
            <a:r>
              <a:rPr lang="en-US" sz="2800" dirty="0"/>
              <a:t>Kickoff stipend to fund improvement efforts.</a:t>
            </a:r>
          </a:p>
          <a:p>
            <a:pPr marL="457200" indent="-457200" algn="l">
              <a:buFont typeface="Arial" panose="020B0604020202020204" pitchFamily="34" charset="0"/>
              <a:buChar char="•"/>
            </a:pPr>
            <a:r>
              <a:rPr lang="en-US" sz="2800" dirty="0"/>
              <a:t>3 didactic webinars, with peer sharing.</a:t>
            </a:r>
          </a:p>
          <a:p>
            <a:pPr marL="457200" indent="-457200" algn="l">
              <a:buFont typeface="Arial" panose="020B0604020202020204" pitchFamily="34" charset="0"/>
              <a:buChar char="•"/>
            </a:pPr>
            <a:r>
              <a:rPr lang="en-US" sz="2800" dirty="0"/>
              <a:t>Additional peer sharing via remote and/or face-to-face meetings.</a:t>
            </a:r>
          </a:p>
          <a:p>
            <a:pPr marL="457200" indent="-457200" algn="l">
              <a:buFont typeface="Arial" panose="020B0604020202020204" pitchFamily="34" charset="0"/>
              <a:buChar char="•"/>
            </a:pPr>
            <a:r>
              <a:rPr lang="en-US" sz="2800" dirty="0"/>
              <a:t>Sessions at NYSBHA Annual Conference.</a:t>
            </a:r>
          </a:p>
          <a:p>
            <a:pPr marL="457200" indent="-457200" algn="l">
              <a:buFont typeface="Arial" panose="020B0604020202020204" pitchFamily="34" charset="0"/>
              <a:buChar char="•"/>
            </a:pPr>
            <a:r>
              <a:rPr lang="en-US" sz="2800" dirty="0"/>
              <a:t>Reporting on quantifiable outcomes.</a:t>
            </a:r>
          </a:p>
          <a:p>
            <a:pPr algn="l"/>
            <a:r>
              <a:rPr lang="en-US" sz="2800" dirty="0">
                <a:solidFill>
                  <a:schemeClr val="accent1"/>
                </a:solidFill>
              </a:rPr>
              <a:t>NYSBHF has applied for funds to continue &amp; expand the project in 2021.</a:t>
            </a:r>
          </a:p>
          <a:p>
            <a:pPr marL="800100" lvl="1" indent="-342900" algn="l">
              <a:buFont typeface="Arial" panose="020B0604020202020204" pitchFamily="34" charset="0"/>
              <a:buChar char="•"/>
            </a:pPr>
            <a:r>
              <a:rPr lang="en-US" sz="2400" dirty="0"/>
              <a:t>10 additional Sponsoring Organizations</a:t>
            </a:r>
          </a:p>
          <a:p>
            <a:pPr marL="800100" lvl="1" indent="-342900" algn="l">
              <a:buFont typeface="Arial" panose="020B0604020202020204" pitchFamily="34" charset="0"/>
              <a:buChar char="•"/>
            </a:pPr>
            <a:r>
              <a:rPr lang="en-US" sz="2400" dirty="0"/>
              <a:t>Ongoing support of initial 10 Sponsoring Organizations</a:t>
            </a:r>
          </a:p>
          <a:p>
            <a:pPr marL="457200" indent="-457200" algn="l">
              <a:buFont typeface="Arial" panose="020B0604020202020204" pitchFamily="34" charset="0"/>
              <a:buChar char="•"/>
            </a:pPr>
            <a:endParaRPr lang="en-US" sz="2800" dirty="0"/>
          </a:p>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199" y="-23576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rgbClr val="7FA1B6"/>
                </a:solidFill>
                <a:latin typeface="+mn-lt"/>
              </a:rPr>
              <a:t>Project Components</a:t>
            </a: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44768" y="359400"/>
            <a:ext cx="10740449" cy="777700"/>
          </a:xfrm>
        </p:spPr>
        <p:txBody>
          <a:bodyPr>
            <a:noAutofit/>
          </a:bodyPr>
          <a:lstStyle/>
          <a:p>
            <a:r>
              <a:rPr lang="en-US" sz="4400" dirty="0">
                <a:solidFill>
                  <a:srgbClr val="7FA1B6"/>
                </a:solidFill>
                <a:latin typeface="Calibri" panose="020F0502020204030204" pitchFamily="34" charset="0"/>
                <a:cs typeface="Calibri" panose="020F0502020204030204" pitchFamily="34" charset="0"/>
              </a:rPr>
              <a:t>Before We Get Started…</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AB8640E-C86F-4B1F-9D12-D941CFF3CC4E}"/>
              </a:ext>
            </a:extLst>
          </p:cNvPr>
          <p:cNvSpPr txBox="1"/>
          <p:nvPr/>
        </p:nvSpPr>
        <p:spPr>
          <a:xfrm>
            <a:off x="725775" y="5930560"/>
            <a:ext cx="10504170" cy="369332"/>
          </a:xfrm>
          <a:prstGeom prst="rect">
            <a:avLst/>
          </a:prstGeom>
          <a:noFill/>
        </p:spPr>
        <p:txBody>
          <a:bodyPr wrap="square">
            <a:spAutoFit/>
          </a:bodyPr>
          <a:lstStyle/>
          <a:p>
            <a:r>
              <a:rPr lang="en-US" dirty="0"/>
              <a:t>Source: </a:t>
            </a:r>
            <a:r>
              <a:rPr lang="en-US" dirty="0">
                <a:hlinkClick r:id="rId4"/>
              </a:rPr>
              <a:t>https://telehealthtechnology.org/toolkit/technology-assessment-101-process-overview/</a:t>
            </a:r>
            <a:r>
              <a:rPr lang="en-US" dirty="0"/>
              <a:t> </a:t>
            </a:r>
          </a:p>
        </p:txBody>
      </p:sp>
      <p:sp>
        <p:nvSpPr>
          <p:cNvPr id="16" name="TextBox 15">
            <a:extLst>
              <a:ext uri="{FF2B5EF4-FFF2-40B4-BE49-F238E27FC236}">
                <a16:creationId xmlns:a16="http://schemas.microsoft.com/office/drawing/2014/main" id="{E117E407-A964-4355-9F18-48BB7EDA1981}"/>
              </a:ext>
            </a:extLst>
          </p:cNvPr>
          <p:cNvSpPr txBox="1"/>
          <p:nvPr/>
        </p:nvSpPr>
        <p:spPr>
          <a:xfrm>
            <a:off x="725776" y="1436132"/>
            <a:ext cx="10759442" cy="3416320"/>
          </a:xfrm>
          <a:prstGeom prst="rect">
            <a:avLst/>
          </a:prstGeom>
          <a:noFill/>
        </p:spPr>
        <p:txBody>
          <a:bodyPr wrap="square" rtlCol="0">
            <a:spAutoFit/>
          </a:bodyPr>
          <a:lstStyle/>
          <a:p>
            <a:pPr algn="ctr"/>
            <a:r>
              <a:rPr lang="en-US" sz="2400" b="0" i="0" dirty="0">
                <a:solidFill>
                  <a:srgbClr val="212529"/>
                </a:solidFill>
                <a:effectLst/>
              </a:rPr>
              <a:t>“The implementation of a telehealth technology, requires a team approach. Team members will need to address issues that are equal parts clinical, technical, operational, and systems related.  From the very beginning of the technology selection process, it is important to include the insight and viewpoints of a variety of stakeholders. Many of the required areas of expertise may already exist within an organization, with clinicians, administrators, case managers, technology, and networking staff able to provide input.”</a:t>
            </a:r>
          </a:p>
          <a:p>
            <a:pPr algn="ctr"/>
            <a:endParaRPr lang="en-US" sz="2400" dirty="0">
              <a:solidFill>
                <a:srgbClr val="212529"/>
              </a:solidFill>
            </a:endParaRPr>
          </a:p>
          <a:p>
            <a:pPr algn="ctr"/>
            <a:r>
              <a:rPr lang="en-US" sz="2400" dirty="0">
                <a:solidFill>
                  <a:srgbClr val="212529"/>
                </a:solidFill>
              </a:rPr>
              <a:t>- Telehealth Technology Assessment Resource Center</a:t>
            </a:r>
            <a:endParaRPr lang="en-US" sz="2400" dirty="0"/>
          </a:p>
        </p:txBody>
      </p:sp>
    </p:spTree>
    <p:extLst>
      <p:ext uri="{BB962C8B-B14F-4D97-AF65-F5344CB8AC3E}">
        <p14:creationId xmlns:p14="http://schemas.microsoft.com/office/powerpoint/2010/main" val="72874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725775" y="388787"/>
            <a:ext cx="10740449" cy="777700"/>
          </a:xfrm>
        </p:spPr>
        <p:txBody>
          <a:bodyPr>
            <a:noAutofit/>
          </a:bodyPr>
          <a:lstStyle/>
          <a:p>
            <a:r>
              <a:rPr lang="en-US" sz="4400" dirty="0">
                <a:solidFill>
                  <a:srgbClr val="7FA1B6"/>
                </a:solidFill>
                <a:latin typeface="Calibri" panose="020F0502020204030204" pitchFamily="34" charset="0"/>
                <a:cs typeface="Calibri" panose="020F0502020204030204" pitchFamily="34" charset="0"/>
              </a:rPr>
              <a:t>Current Federal Waivers - Technology</a:t>
            </a:r>
          </a:p>
        </p:txBody>
      </p:sp>
      <p:pic>
        <p:nvPicPr>
          <p:cNvPr id="6" name="Picture 2">
            <a:extLst>
              <a:ext uri="{FF2B5EF4-FFF2-40B4-BE49-F238E27FC236}">
                <a16:creationId xmlns:a16="http://schemas.microsoft.com/office/drawing/2014/main" id="{C578B745-F306-4C90-9BFE-3C27AFFB9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F9455C-8E98-445E-A2D5-6C7B2CA33D4E}"/>
              </a:ext>
            </a:extLst>
          </p:cNvPr>
          <p:cNvSpPr txBox="1"/>
          <p:nvPr/>
        </p:nvSpPr>
        <p:spPr>
          <a:xfrm>
            <a:off x="897611" y="1294757"/>
            <a:ext cx="5452110" cy="4401205"/>
          </a:xfrm>
          <a:prstGeom prst="rect">
            <a:avLst/>
          </a:prstGeom>
          <a:noFill/>
        </p:spPr>
        <p:txBody>
          <a:bodyPr wrap="square" rtlCol="0">
            <a:spAutoFit/>
          </a:bodyPr>
          <a:lstStyle/>
          <a:p>
            <a:pPr algn="ctr"/>
            <a:r>
              <a:rPr lang="en-US" sz="2000" b="0" i="0" dirty="0">
                <a:solidFill>
                  <a:srgbClr val="000000"/>
                </a:solidFill>
                <a:effectLst/>
                <a:latin typeface="+mn-lt"/>
              </a:rPr>
              <a:t>A covered health care provider that wants to use audio or video communication technology to provide telehealth to patients during the COVID-19 nationwide public health emergency can use any non-public facing remote communication product that is available to communicate with patients.  </a:t>
            </a:r>
          </a:p>
          <a:p>
            <a:pPr algn="ctr"/>
            <a:endParaRPr lang="en-US" sz="2000" dirty="0">
              <a:solidFill>
                <a:srgbClr val="000000"/>
              </a:solidFill>
            </a:endParaRPr>
          </a:p>
          <a:p>
            <a:pPr algn="ctr"/>
            <a:r>
              <a:rPr lang="en-US" sz="2000" b="0" i="0" dirty="0">
                <a:solidFill>
                  <a:srgbClr val="000000"/>
                </a:solidFill>
                <a:effectLst/>
                <a:latin typeface="+mn-lt"/>
              </a:rPr>
              <a:t>The Office for Civil Rights (OCR) is exercising its enforcement discretion to not impose penalties for noncompliance with the HIPAA Rules in connection with the good faith provision of telehealth using such non-public facing audio or video communication products during the COVID-19 nationwide public health emergency.  </a:t>
            </a:r>
            <a:endParaRPr lang="en-US" sz="3200" dirty="0"/>
          </a:p>
        </p:txBody>
      </p:sp>
      <p:pic>
        <p:nvPicPr>
          <p:cNvPr id="7" name="Picture 6">
            <a:extLst>
              <a:ext uri="{FF2B5EF4-FFF2-40B4-BE49-F238E27FC236}">
                <a16:creationId xmlns:a16="http://schemas.microsoft.com/office/drawing/2014/main" id="{C9BB5C80-DDBB-43F1-AC91-13730F736C16}"/>
              </a:ext>
            </a:extLst>
          </p:cNvPr>
          <p:cNvPicPr>
            <a:picLocks noChangeAspect="1"/>
          </p:cNvPicPr>
          <p:nvPr/>
        </p:nvPicPr>
        <p:blipFill>
          <a:blip r:embed="rId4"/>
          <a:stretch>
            <a:fillRect/>
          </a:stretch>
        </p:blipFill>
        <p:spPr>
          <a:xfrm>
            <a:off x="7003492" y="1479055"/>
            <a:ext cx="4585816" cy="3537630"/>
          </a:xfrm>
          <a:prstGeom prst="rect">
            <a:avLst/>
          </a:prstGeom>
        </p:spPr>
      </p:pic>
    </p:spTree>
    <p:extLst>
      <p:ext uri="{BB962C8B-B14F-4D97-AF65-F5344CB8AC3E}">
        <p14:creationId xmlns:p14="http://schemas.microsoft.com/office/powerpoint/2010/main" val="29213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1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14658"/>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2CACE1B-513D-4764-8C28-235D936EFBE2}"/>
              </a:ext>
            </a:extLst>
          </p:cNvPr>
          <p:cNvSpPr>
            <a:spLocks noGrp="1"/>
          </p:cNvSpPr>
          <p:nvPr>
            <p:ph type="ctrTitle"/>
          </p:nvPr>
        </p:nvSpPr>
        <p:spPr>
          <a:xfrm>
            <a:off x="591670" y="185988"/>
            <a:ext cx="11008659" cy="978080"/>
          </a:xfrm>
        </p:spPr>
        <p:txBody>
          <a:bodyPr>
            <a:noAutofit/>
          </a:bodyPr>
          <a:lstStyle/>
          <a:p>
            <a:r>
              <a:rPr lang="en-US" sz="4800" dirty="0">
                <a:solidFill>
                  <a:srgbClr val="7FA1B6"/>
                </a:solidFill>
              </a:rPr>
              <a:t>Additional Resources</a:t>
            </a:r>
          </a:p>
        </p:txBody>
      </p:sp>
      <p:sp>
        <p:nvSpPr>
          <p:cNvPr id="9" name="Content Placeholder 2">
            <a:extLst>
              <a:ext uri="{FF2B5EF4-FFF2-40B4-BE49-F238E27FC236}">
                <a16:creationId xmlns:a16="http://schemas.microsoft.com/office/drawing/2014/main" id="{A5050B37-6283-4D82-BA7D-2CA421040582}"/>
              </a:ext>
            </a:extLst>
          </p:cNvPr>
          <p:cNvSpPr txBox="1">
            <a:spLocks/>
          </p:cNvSpPr>
          <p:nvPr/>
        </p:nvSpPr>
        <p:spPr>
          <a:xfrm>
            <a:off x="358588" y="1520026"/>
            <a:ext cx="11241741" cy="47457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2" algn="l">
              <a:lnSpc>
                <a:spcPct val="115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endParaRPr>
          </a:p>
        </p:txBody>
      </p:sp>
      <p:sp>
        <p:nvSpPr>
          <p:cNvPr id="11" name="Content Placeholder 2">
            <a:extLst>
              <a:ext uri="{FF2B5EF4-FFF2-40B4-BE49-F238E27FC236}">
                <a16:creationId xmlns:a16="http://schemas.microsoft.com/office/drawing/2014/main" id="{D436174F-342C-4DE8-B669-FAD3D5BCCAC7}"/>
              </a:ext>
            </a:extLst>
          </p:cNvPr>
          <p:cNvSpPr txBox="1">
            <a:spLocks/>
          </p:cNvSpPr>
          <p:nvPr/>
        </p:nvSpPr>
        <p:spPr>
          <a:xfrm>
            <a:off x="5226268" y="3135666"/>
            <a:ext cx="6685499" cy="2666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5755" indent="-457200">
              <a:defRPr/>
            </a:pPr>
            <a:endParaRPr lang="en-US" altLang="en-US" dirty="0">
              <a:solidFill>
                <a:sysClr val="windowText" lastClr="000000"/>
              </a:solidFill>
            </a:endParaRPr>
          </a:p>
        </p:txBody>
      </p:sp>
      <p:pic>
        <p:nvPicPr>
          <p:cNvPr id="8" name="Picture 2">
            <a:extLst>
              <a:ext uri="{FF2B5EF4-FFF2-40B4-BE49-F238E27FC236}">
                <a16:creationId xmlns:a16="http://schemas.microsoft.com/office/drawing/2014/main" id="{23DC6E1E-6759-4DB2-A731-01C57D931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797" y="5442125"/>
            <a:ext cx="2791203" cy="10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B7F576C-2259-4FAA-9956-1CDECA848A57}"/>
              </a:ext>
            </a:extLst>
          </p:cNvPr>
          <p:cNvSpPr txBox="1"/>
          <p:nvPr/>
        </p:nvSpPr>
        <p:spPr>
          <a:xfrm>
            <a:off x="1015365" y="1283805"/>
            <a:ext cx="10161270" cy="2308324"/>
          </a:xfrm>
          <a:prstGeom prst="rect">
            <a:avLst/>
          </a:prstGeom>
          <a:noFill/>
        </p:spPr>
        <p:txBody>
          <a:bodyPr wrap="square" rtlCol="0">
            <a:spAutoFit/>
          </a:bodyPr>
          <a:lstStyle/>
          <a:p>
            <a:pPr marL="457200" indent="-457200">
              <a:buFont typeface="+mj-lt"/>
              <a:buAutoNum type="arabicPeriod"/>
            </a:pPr>
            <a:r>
              <a:rPr lang="en-US" sz="2400" dirty="0">
                <a:hlinkClick r:id="rId4"/>
              </a:rPr>
              <a:t>National Telehealth Technology Assessment Resource Center Toolkits</a:t>
            </a: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hlinkClick r:id="rId5"/>
              </a:rPr>
              <a:t>McKinsey &amp; Company: Telehealth – A Quarter Trillion Dollar Post COVID-19 Reality?</a:t>
            </a:r>
            <a:endParaRPr lang="en-US" sz="2400" dirty="0"/>
          </a:p>
          <a:p>
            <a:pPr marL="457200" indent="-457200">
              <a:buFont typeface="+mj-lt"/>
              <a:buAutoNum type="arabicPeriod"/>
            </a:pPr>
            <a:endParaRPr lang="en-US" sz="2400" dirty="0"/>
          </a:p>
          <a:p>
            <a:pPr marL="457200" indent="-457200">
              <a:buFont typeface="+mj-lt"/>
              <a:buAutoNum type="arabicPeriod"/>
            </a:pPr>
            <a:r>
              <a:rPr lang="en-US" sz="2400" dirty="0">
                <a:hlinkClick r:id="rId6"/>
              </a:rPr>
              <a:t>Care Innovations – What is mHealth and How is it Different from Telehealth?</a:t>
            </a:r>
            <a:endParaRPr lang="en-US" sz="2400" dirty="0"/>
          </a:p>
        </p:txBody>
      </p:sp>
    </p:spTree>
    <p:extLst>
      <p:ext uri="{BB962C8B-B14F-4D97-AF65-F5344CB8AC3E}">
        <p14:creationId xmlns:p14="http://schemas.microsoft.com/office/powerpoint/2010/main" val="87505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B746458F9EAF4B85CCDB3B2E09E140" ma:contentTypeVersion="0" ma:contentTypeDescription="Create a new document." ma:contentTypeScope="" ma:versionID="37c435a5998e6413e10e914ca2436df1">
  <xsd:schema xmlns:xsd="http://www.w3.org/2001/XMLSchema" xmlns:xs="http://www.w3.org/2001/XMLSchema" xmlns:p="http://schemas.microsoft.com/office/2006/metadata/properties" targetNamespace="http://schemas.microsoft.com/office/2006/metadata/properties" ma:root="true" ma:fieldsID="1622a4f9df6a0fa39efb123492fb01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214551-10F5-4847-9C55-348112787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DDBF751-6E29-425F-B600-0C6D2C329F82}">
  <ds:schemaRefs>
    <ds:schemaRef ds:uri="http://schemas.microsoft.com/sharepoint/v3/contenttype/forms"/>
  </ds:schemaRefs>
</ds:datastoreItem>
</file>

<file path=customXml/itemProps3.xml><?xml version="1.0" encoding="utf-8"?>
<ds:datastoreItem xmlns:ds="http://schemas.openxmlformats.org/officeDocument/2006/customXml" ds:itemID="{23064D81-41E5-4902-9826-0F011504CB7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18840</TotalTime>
  <Words>1128</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1_Office Theme</vt:lpstr>
      <vt:lpstr> Jordan Berg – Technology Assessment Specialist – National Telehealth Technology Assessment Center   Doris Barta – Director – National Telehealth Technology Assessment Center </vt:lpstr>
      <vt:lpstr>Housekeeping</vt:lpstr>
      <vt:lpstr>Todays  Speakers</vt:lpstr>
      <vt:lpstr>Topics Discussed Today</vt:lpstr>
      <vt:lpstr>PowerPoint Presentation</vt:lpstr>
      <vt:lpstr>PowerPoint Presentation</vt:lpstr>
      <vt:lpstr>Before We Get Started…</vt:lpstr>
      <vt:lpstr>Current Federal Waivers - Technology</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lloyd.sirmons</dc:creator>
  <cp:lastModifiedBy>Lisa Perry Hellerstein</cp:lastModifiedBy>
  <cp:revision>184</cp:revision>
  <cp:lastPrinted>2021-06-18T17:31:09Z</cp:lastPrinted>
  <dcterms:modified xsi:type="dcterms:W3CDTF">2022-01-24T19:08:23Z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0x0101008DB746458F9EAF4B85CCDB3B2E09E140</vt:lpwstr>
  </property>
</Properties>
</file>