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773" r:id="rId3"/>
    <p:sldId id="774" r:id="rId4"/>
    <p:sldId id="775" r:id="rId5"/>
    <p:sldId id="776" r:id="rId6"/>
    <p:sldId id="783" r:id="rId7"/>
    <p:sldId id="778" r:id="rId8"/>
    <p:sldId id="777" r:id="rId9"/>
    <p:sldId id="780" r:id="rId10"/>
    <p:sldId id="782" r:id="rId11"/>
    <p:sldId id="78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EE98AA-445E-4650-9D34-98229225C2A4}" v="1" dt="2021-12-08T21:29:52.7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81" autoAdjust="0"/>
    <p:restoredTop sz="78293" autoAdjust="0"/>
  </p:normalViewPr>
  <p:slideViewPr>
    <p:cSldViewPr snapToGrid="0">
      <p:cViewPr varScale="1">
        <p:scale>
          <a:sx n="109" d="100"/>
          <a:sy n="109" d="100"/>
        </p:scale>
        <p:origin x="-1832"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9" Type="http://schemas.microsoft.com/office/2016/11/relationships/changesInfo" Target="changesInfos/changesInfo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Perry Hellerstein" userId="85bc4e1dc037df29" providerId="LiveId" clId="{F7EE98AA-445E-4650-9D34-98229225C2A4}"/>
    <pc:docChg chg="undo custSel modSld">
      <pc:chgData name="Lisa Perry Hellerstein" userId="85bc4e1dc037df29" providerId="LiveId" clId="{F7EE98AA-445E-4650-9D34-98229225C2A4}" dt="2021-12-08T21:34:10.539" v="432" actId="5793"/>
      <pc:docMkLst>
        <pc:docMk/>
      </pc:docMkLst>
      <pc:sldChg chg="addSp modSp mod">
        <pc:chgData name="Lisa Perry Hellerstein" userId="85bc4e1dc037df29" providerId="LiveId" clId="{F7EE98AA-445E-4650-9D34-98229225C2A4}" dt="2021-12-08T21:31:37.230" v="354" actId="20577"/>
        <pc:sldMkLst>
          <pc:docMk/>
          <pc:sldMk cId="3836434714" sldId="774"/>
        </pc:sldMkLst>
        <pc:spChg chg="mod">
          <ac:chgData name="Lisa Perry Hellerstein" userId="85bc4e1dc037df29" providerId="LiveId" clId="{F7EE98AA-445E-4650-9D34-98229225C2A4}" dt="2021-12-08T21:30:41.999" v="321" actId="1076"/>
          <ac:spMkLst>
            <pc:docMk/>
            <pc:sldMk cId="3836434714" sldId="774"/>
            <ac:spMk id="4" creationId="{2C835113-626B-43C9-B33F-B59952FA83F4}"/>
          </ac:spMkLst>
        </pc:spChg>
        <pc:spChg chg="mod">
          <ac:chgData name="Lisa Perry Hellerstein" userId="85bc4e1dc037df29" providerId="LiveId" clId="{F7EE98AA-445E-4650-9D34-98229225C2A4}" dt="2021-12-08T21:30:55.739" v="324" actId="1076"/>
          <ac:spMkLst>
            <pc:docMk/>
            <pc:sldMk cId="3836434714" sldId="774"/>
            <ac:spMk id="6" creationId="{DC289D94-BC12-4B7B-A8A1-6FC30CAE17A4}"/>
          </ac:spMkLst>
        </pc:spChg>
        <pc:spChg chg="mod">
          <ac:chgData name="Lisa Perry Hellerstein" userId="85bc4e1dc037df29" providerId="LiveId" clId="{F7EE98AA-445E-4650-9D34-98229225C2A4}" dt="2021-12-08T21:31:37.230" v="354" actId="20577"/>
          <ac:spMkLst>
            <pc:docMk/>
            <pc:sldMk cId="3836434714" sldId="774"/>
            <ac:spMk id="7" creationId="{94C0B452-93C0-4049-8463-177ECAD73AC5}"/>
          </ac:spMkLst>
        </pc:spChg>
        <pc:picChg chg="mod">
          <ac:chgData name="Lisa Perry Hellerstein" userId="85bc4e1dc037df29" providerId="LiveId" clId="{F7EE98AA-445E-4650-9D34-98229225C2A4}" dt="2021-12-08T21:30:45.953" v="322" actId="1076"/>
          <ac:picMkLst>
            <pc:docMk/>
            <pc:sldMk cId="3836434714" sldId="774"/>
            <ac:picMk id="3" creationId="{00000000-0000-0000-0000-000000000000}"/>
          </ac:picMkLst>
        </pc:picChg>
        <pc:picChg chg="add mod">
          <ac:chgData name="Lisa Perry Hellerstein" userId="85bc4e1dc037df29" providerId="LiveId" clId="{F7EE98AA-445E-4650-9D34-98229225C2A4}" dt="2021-12-08T21:30:57.066" v="325" actId="1076"/>
          <ac:picMkLst>
            <pc:docMk/>
            <pc:sldMk cId="3836434714" sldId="774"/>
            <ac:picMk id="9" creationId="{5270097A-B98D-4C72-B48D-2583C7ACE991}"/>
          </ac:picMkLst>
        </pc:picChg>
      </pc:sldChg>
      <pc:sldChg chg="modSp mod modNotesTx">
        <pc:chgData name="Lisa Perry Hellerstein" userId="85bc4e1dc037df29" providerId="LiveId" clId="{F7EE98AA-445E-4650-9D34-98229225C2A4}" dt="2021-12-08T21:34:10.539" v="432" actId="5793"/>
        <pc:sldMkLst>
          <pc:docMk/>
          <pc:sldMk cId="2158413705" sldId="775"/>
        </pc:sldMkLst>
        <pc:spChg chg="mod">
          <ac:chgData name="Lisa Perry Hellerstein" userId="85bc4e1dc037df29" providerId="LiveId" clId="{F7EE98AA-445E-4650-9D34-98229225C2A4}" dt="2021-12-08T21:34:10.539" v="432" actId="5793"/>
          <ac:spMkLst>
            <pc:docMk/>
            <pc:sldMk cId="2158413705" sldId="775"/>
            <ac:spMk id="3" creationId="{CFFA7406-9B97-4687-97EE-86634CE11371}"/>
          </ac:spMkLst>
        </pc:spChg>
      </pc:sldChg>
      <pc:sldChg chg="modSp mod">
        <pc:chgData name="Lisa Perry Hellerstein" userId="85bc4e1dc037df29" providerId="LiveId" clId="{F7EE98AA-445E-4650-9D34-98229225C2A4}" dt="2021-12-08T21:32:44.947" v="419" actId="27636"/>
        <pc:sldMkLst>
          <pc:docMk/>
          <pc:sldMk cId="4181262891" sldId="776"/>
        </pc:sldMkLst>
        <pc:spChg chg="mod">
          <ac:chgData name="Lisa Perry Hellerstein" userId="85bc4e1dc037df29" providerId="LiveId" clId="{F7EE98AA-445E-4650-9D34-98229225C2A4}" dt="2021-12-08T21:32:44.947" v="419" actId="27636"/>
          <ac:spMkLst>
            <pc:docMk/>
            <pc:sldMk cId="4181262891" sldId="776"/>
            <ac:spMk id="3" creationId="{A9E3B3F6-8D62-4E6A-944B-959539A4049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E6BE88-DC5F-49A1-8994-6E5AAA856438}" type="datetimeFigureOut">
              <a:rPr lang="en-US" smtClean="0"/>
              <a:t>12/8/21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4F04D-E830-40EE-ACD7-C1E573BDB128}" type="slidenum">
              <a:rPr lang="en-US" smtClean="0"/>
              <a:t>‹#›</a:t>
            </a:fld>
            <a:endParaRPr lang="en-US"/>
          </a:p>
        </p:txBody>
      </p:sp>
    </p:spTree>
    <p:extLst>
      <p:ext uri="{BB962C8B-B14F-4D97-AF65-F5344CB8AC3E}">
        <p14:creationId xmlns:p14="http://schemas.microsoft.com/office/powerpoint/2010/main" val="377803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100" dirty="0">
                <a:solidFill>
                  <a:srgbClr val="000000"/>
                </a:solidFill>
                <a:latin typeface="Calibri" panose="020F0502020204030204" pitchFamily="34" charset="0"/>
                <a:ea typeface="Calibri" panose="020F0502020204030204" pitchFamily="34" charset="0"/>
              </a:rPr>
              <a:t>Lisa</a:t>
            </a:r>
          </a:p>
          <a:p>
            <a:pPr>
              <a:lnSpc>
                <a:spcPct val="115000"/>
              </a:lnSpc>
            </a:pPr>
            <a:endParaRPr lang="en-US" sz="1100" dirty="0">
              <a:solidFill>
                <a:srgbClr val="000000"/>
              </a:solid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02324A2-4654-48D2-8DB9-22DE871E9E36}" type="slidenum">
              <a:rPr lang="en-US" smtClean="0"/>
              <a:t>2</a:t>
            </a:fld>
            <a:endParaRPr lang="en-US" dirty="0"/>
          </a:p>
        </p:txBody>
      </p:sp>
    </p:spTree>
    <p:extLst>
      <p:ext uri="{BB962C8B-B14F-4D97-AF65-F5344CB8AC3E}">
        <p14:creationId xmlns:p14="http://schemas.microsoft.com/office/powerpoint/2010/main" val="3327705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100" dirty="0">
                <a:solidFill>
                  <a:srgbClr val="000000"/>
                </a:solidFill>
                <a:latin typeface="Calibri" panose="020F0502020204030204" pitchFamily="34" charset="0"/>
                <a:ea typeface="Calibri" panose="020F0502020204030204" pitchFamily="34" charset="0"/>
              </a:rPr>
              <a:t>Scott</a:t>
            </a:r>
          </a:p>
        </p:txBody>
      </p:sp>
      <p:sp>
        <p:nvSpPr>
          <p:cNvPr id="4" name="Slide Number Placeholder 3"/>
          <p:cNvSpPr>
            <a:spLocks noGrp="1"/>
          </p:cNvSpPr>
          <p:nvPr>
            <p:ph type="sldNum" sz="quarter" idx="5"/>
          </p:nvPr>
        </p:nvSpPr>
        <p:spPr/>
        <p:txBody>
          <a:bodyPr/>
          <a:lstStyle/>
          <a:p>
            <a:fld id="{D02324A2-4654-48D2-8DB9-22DE871E9E36}" type="slidenum">
              <a:rPr lang="en-US" smtClean="0"/>
              <a:t>11</a:t>
            </a:fld>
            <a:endParaRPr lang="en-US" dirty="0"/>
          </a:p>
        </p:txBody>
      </p:sp>
    </p:spTree>
    <p:extLst>
      <p:ext uri="{BB962C8B-B14F-4D97-AF65-F5344CB8AC3E}">
        <p14:creationId xmlns:p14="http://schemas.microsoft.com/office/powerpoint/2010/main" val="1446254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a:solidFill>
                  <a:srgbClr val="000000"/>
                </a:solidFill>
                <a:latin typeface="Calibri" panose="020F0502020204030204" pitchFamily="34" charset="0"/>
                <a:ea typeface="Calibri" panose="020F0502020204030204" pitchFamily="34" charset="0"/>
              </a:rPr>
              <a:t>Both – each introduce </a:t>
            </a:r>
            <a:r>
              <a:rPr lang="en-US" sz="1100" dirty="0" err="1">
                <a:solidFill>
                  <a:srgbClr val="000000"/>
                </a:solidFill>
                <a:latin typeface="Calibri" panose="020F0502020204030204" pitchFamily="34" charset="0"/>
                <a:ea typeface="Calibri" panose="020F0502020204030204" pitchFamily="34" charset="0"/>
              </a:rPr>
              <a:t>onesel</a:t>
            </a:r>
            <a:r>
              <a:rPr lang="en-US" sz="1100" dirty="0" err="1">
                <a:latin typeface="Calibri" panose="020F0502020204030204" pitchFamily="34" charset="0"/>
                <a:cs typeface="Calibri" panose="020F0502020204030204" pitchFamily="34" charset="0"/>
              </a:rPr>
              <a:t>Has</a:t>
            </a:r>
            <a:r>
              <a:rPr lang="en-US" sz="1100" dirty="0">
                <a:latin typeface="Calibri" panose="020F0502020204030204" pitchFamily="34" charset="0"/>
                <a:cs typeface="Calibri" panose="020F0502020204030204" pitchFamily="34" charset="0"/>
              </a:rPr>
              <a:t> spent his career at the intersection of mental health, communities, and education working to improve access to social-emotional services and resources by integrating these programs, creating opportunities for children and youth to overcome emotional and behavioral barriers to academic achievement.  He was the founding Director of  School Mental Health Services for the New York     City Department of Education for the last 15 years, facilitating partnerships and implementing mental health initiatives building on a city-wide system of mental health services and resources in over 1,800 city schools. He serves on the advisory boards for cities, state, and national mental health initiatives around the country. </a:t>
            </a:r>
          </a:p>
          <a:p>
            <a:pPr>
              <a:lnSpc>
                <a:spcPct val="115000"/>
              </a:lnSpc>
            </a:pPr>
            <a:r>
              <a:rPr lang="en-US" sz="1100" dirty="0">
                <a:solidFill>
                  <a:srgbClr val="000000"/>
                </a:solidFill>
                <a:latin typeface="Calibri" panose="020F0502020204030204" pitchFamily="34" charset="0"/>
                <a:ea typeface="Calibri" panose="020F0502020204030204" pitchFamily="34" charset="0"/>
              </a:rPr>
              <a:t>f</a:t>
            </a:r>
          </a:p>
          <a:p>
            <a:pPr>
              <a:lnSpc>
                <a:spcPct val="115000"/>
              </a:lnSpc>
            </a:pPr>
            <a:endParaRPr lang="en-US" sz="1100" dirty="0">
              <a:solidFill>
                <a:srgbClr val="000000"/>
              </a:solid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02324A2-4654-48D2-8DB9-22DE871E9E36}" type="slidenum">
              <a:rPr lang="en-US" smtClean="0"/>
              <a:t>3</a:t>
            </a:fld>
            <a:endParaRPr lang="en-US" dirty="0"/>
          </a:p>
        </p:txBody>
      </p:sp>
    </p:spTree>
    <p:extLst>
      <p:ext uri="{BB962C8B-B14F-4D97-AF65-F5344CB8AC3E}">
        <p14:creationId xmlns:p14="http://schemas.microsoft.com/office/powerpoint/2010/main" val="3670311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100" dirty="0">
                <a:solidFill>
                  <a:srgbClr val="000000"/>
                </a:solidFill>
                <a:latin typeface="Calibri" panose="020F0502020204030204" pitchFamily="34" charset="0"/>
                <a:ea typeface="Calibri" panose="020F0502020204030204" pitchFamily="34" charset="0"/>
              </a:rPr>
              <a:t>Lisa – </a:t>
            </a:r>
            <a:endParaRPr kumimoji="0" lang="en-US" sz="1100" b="0"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mn-cs"/>
            </a:endParaRPr>
          </a:p>
          <a:p>
            <a:pPr>
              <a:lnSpc>
                <a:spcPct val="115000"/>
              </a:lnSpc>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a:t>
            </a:r>
            <a:r>
              <a:rPr kumimoji="0" lang="en-US" sz="2600" b="0" i="0" u="sng" strike="noStrike" kern="1200" cap="none" spc="0" normalizeH="0" baseline="0" noProof="0" dirty="0">
                <a:ln>
                  <a:noFill/>
                </a:ln>
                <a:solidFill>
                  <a:prstClr val="black"/>
                </a:solidFill>
                <a:effectLst/>
                <a:uLnTx/>
                <a:uFillTx/>
                <a:latin typeface="Calibri"/>
                <a:ea typeface="+mn-ea"/>
                <a:cs typeface="+mn-cs"/>
              </a:rPr>
              <a:t>ackground</a:t>
            </a:r>
            <a:r>
              <a:rPr kumimoji="0" lang="en-US" sz="2600" b="0" i="0" u="none" strike="noStrike" kern="1200" cap="none" spc="0" normalizeH="0" baseline="0" noProof="0" dirty="0">
                <a:ln>
                  <a:noFill/>
                </a:ln>
                <a:solidFill>
                  <a:prstClr val="black"/>
                </a:solidFill>
                <a:effectLst/>
                <a:uLnTx/>
                <a:uFillTx/>
                <a:latin typeface="Calibri"/>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Leadership at NYSBHA and NHSBHF aware of pressing needs relating to BH in schools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NYCT responded positively to the idea of a capacity-building program and encouraged NYSHF to also provide financial support</a:t>
            </a:r>
          </a:p>
          <a:p>
            <a:pPr>
              <a:lnSpc>
                <a:spcPct val="115000"/>
              </a:lnSpc>
            </a:pPr>
            <a:endParaRPr lang="en-US" sz="1100" dirty="0">
              <a:solidFill>
                <a:srgbClr val="000000"/>
              </a:solidFill>
              <a:latin typeface="Calibri" panose="020F0502020204030204" pitchFamily="34" charset="0"/>
              <a:ea typeface="Calibri" panose="020F0502020204030204" pitchFamily="34" charset="0"/>
            </a:endParaRPr>
          </a:p>
          <a:p>
            <a:pPr>
              <a:lnSpc>
                <a:spcPct val="115000"/>
              </a:lnSpc>
            </a:pPr>
            <a:endParaRPr lang="en-US" sz="1100" dirty="0">
              <a:solidFill>
                <a:srgbClr val="000000"/>
              </a:solidFill>
              <a:latin typeface="Calibri" panose="020F0502020204030204" pitchFamily="34" charset="0"/>
              <a:ea typeface="Calibri" panose="020F0502020204030204" pitchFamily="34" charset="0"/>
            </a:endParaRPr>
          </a:p>
          <a:p>
            <a:pPr>
              <a:lnSpc>
                <a:spcPct val="115000"/>
              </a:lnSpc>
            </a:pPr>
            <a:r>
              <a:rPr lang="en-US" sz="1100" b="1" dirty="0">
                <a:solidFill>
                  <a:srgbClr val="000000"/>
                </a:solidFill>
                <a:highlight>
                  <a:srgbClr val="FFFF00"/>
                </a:highlight>
                <a:latin typeface="Calibri" panose="020F0502020204030204" pitchFamily="34" charset="0"/>
                <a:ea typeface="Calibri" panose="020F0502020204030204" pitchFamily="34" charset="0"/>
              </a:rPr>
              <a:t>Will revise if NYSHF funding is not confirmed by date of webinar.</a:t>
            </a:r>
          </a:p>
        </p:txBody>
      </p:sp>
      <p:sp>
        <p:nvSpPr>
          <p:cNvPr id="4" name="Slide Number Placeholder 3"/>
          <p:cNvSpPr>
            <a:spLocks noGrp="1"/>
          </p:cNvSpPr>
          <p:nvPr>
            <p:ph type="sldNum" sz="quarter" idx="5"/>
          </p:nvPr>
        </p:nvSpPr>
        <p:spPr/>
        <p:txBody>
          <a:bodyPr/>
          <a:lstStyle/>
          <a:p>
            <a:fld id="{D02324A2-4654-48D2-8DB9-22DE871E9E36}" type="slidenum">
              <a:rPr lang="en-US" smtClean="0"/>
              <a:t>4</a:t>
            </a:fld>
            <a:endParaRPr lang="en-US" dirty="0"/>
          </a:p>
        </p:txBody>
      </p:sp>
    </p:spTree>
    <p:extLst>
      <p:ext uri="{BB962C8B-B14F-4D97-AF65-F5344CB8AC3E}">
        <p14:creationId xmlns:p14="http://schemas.microsoft.com/office/powerpoint/2010/main" val="3981674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100" dirty="0">
                <a:solidFill>
                  <a:srgbClr val="000000"/>
                </a:solidFill>
                <a:latin typeface="Calibri" panose="020F0502020204030204" pitchFamily="34" charset="0"/>
                <a:ea typeface="Calibri" panose="020F0502020204030204" pitchFamily="34" charset="0"/>
              </a:rPr>
              <a:t>Lisa</a:t>
            </a:r>
          </a:p>
          <a:p>
            <a:pPr>
              <a:lnSpc>
                <a:spcPct val="115000"/>
              </a:lnSpc>
            </a:pPr>
            <a:endParaRPr lang="en-US" sz="1100" dirty="0">
              <a:solidFill>
                <a:srgbClr val="000000"/>
              </a:solid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02324A2-4654-48D2-8DB9-22DE871E9E36}" type="slidenum">
              <a:rPr lang="en-US" smtClean="0"/>
              <a:t>5</a:t>
            </a:fld>
            <a:endParaRPr lang="en-US" dirty="0"/>
          </a:p>
        </p:txBody>
      </p:sp>
    </p:spTree>
    <p:extLst>
      <p:ext uri="{BB962C8B-B14F-4D97-AF65-F5344CB8AC3E}">
        <p14:creationId xmlns:p14="http://schemas.microsoft.com/office/powerpoint/2010/main" val="3465928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412bbce4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412bbce4f5_0_0:notes"/>
          <p:cNvSpPr txBox="1">
            <a:spLocks noGrp="1"/>
          </p:cNvSpPr>
          <p:nvPr>
            <p:ph type="body" idx="1"/>
          </p:nvPr>
        </p:nvSpPr>
        <p:spPr>
          <a:xfrm>
            <a:off x="685800" y="4343402"/>
            <a:ext cx="5486400" cy="4114800"/>
          </a:xfrm>
          <a:prstGeom prst="rect">
            <a:avLst/>
          </a:prstGeom>
        </p:spPr>
        <p:txBody>
          <a:bodyPr spcFirstLastPara="1" wrap="square" lIns="91414" tIns="91414" rIns="91414" bIns="91414" anchor="t" anchorCtr="0">
            <a:noAutofit/>
          </a:bodyPr>
          <a:lstStyle/>
          <a:p>
            <a:pPr defTabSz="895838">
              <a:buClr>
                <a:srgbClr val="000000"/>
              </a:buClr>
              <a:defRPr/>
            </a:pPr>
            <a:r>
              <a:rPr lang="en-US" dirty="0"/>
              <a:t>Scott to review 3 Tiers</a:t>
            </a:r>
            <a:r>
              <a:rPr lang="en-US" baseline="0" dirty="0"/>
              <a:t> and how they connect to Survey and possible projects for programs</a:t>
            </a:r>
            <a:endParaRPr lang="en-US" dirty="0"/>
          </a:p>
          <a:p>
            <a:endParaRPr lang="en" dirty="0"/>
          </a:p>
          <a:p>
            <a:pPr defTabSz="895838">
              <a:buClr>
                <a:srgbClr val="000000"/>
              </a:buClr>
              <a:defRPr/>
            </a:pPr>
            <a:r>
              <a:rPr lang="en-US" dirty="0"/>
              <a:t>Talking points:</a:t>
            </a:r>
          </a:p>
          <a:p>
            <a:pPr marL="279949" indent="-279949" defTabSz="895838">
              <a:buClr>
                <a:srgbClr val="000000"/>
              </a:buClr>
              <a:buFont typeface="Arial" panose="020B0604020202020204" pitchFamily="34" charset="0"/>
              <a:buChar char="•"/>
              <a:defRPr/>
            </a:pPr>
            <a:r>
              <a:rPr lang="en-US" dirty="0"/>
              <a:t>Universal, Selective, Targeted</a:t>
            </a:r>
          </a:p>
          <a:p>
            <a:pPr marL="279949" indent="-279949" defTabSz="895838">
              <a:buClr>
                <a:srgbClr val="000000"/>
              </a:buClr>
              <a:buFont typeface="Arial" panose="020B0604020202020204" pitchFamily="34" charset="0"/>
              <a:buChar char="•"/>
              <a:defRPr/>
            </a:pPr>
            <a:r>
              <a:rPr lang="en-US" dirty="0"/>
              <a:t>All School Mental Health programs use</a:t>
            </a:r>
            <a:r>
              <a:rPr lang="en-US" baseline="0" dirty="0"/>
              <a:t> interventions on all three levels to </a:t>
            </a:r>
            <a:endParaRPr lang="en-US" dirty="0"/>
          </a:p>
          <a:p>
            <a:pPr marL="279949" indent="-279949" defTabSz="895838">
              <a:buClr>
                <a:srgbClr val="000000"/>
              </a:buClr>
              <a:buFont typeface="Arial" panose="020B0604020202020204" pitchFamily="34" charset="0"/>
              <a:buChar char="•"/>
              <a:defRPr/>
            </a:pPr>
            <a:r>
              <a:rPr lang="en" dirty="0"/>
              <a:t>Examples</a:t>
            </a:r>
            <a:r>
              <a:rPr lang="en" baseline="0" dirty="0"/>
              <a:t> - </a:t>
            </a:r>
            <a:endParaRPr lang="en" dirty="0"/>
          </a:p>
          <a:p>
            <a:pPr marL="0" lvl="1" defTabSz="895838">
              <a:buClr>
                <a:srgbClr val="000000"/>
              </a:buClr>
              <a:defRPr/>
            </a:pPr>
            <a:r>
              <a:rPr lang="en" dirty="0"/>
              <a:t>        Universal: Anti-Bullying Campaigns, Substance</a:t>
            </a:r>
            <a:r>
              <a:rPr lang="en" baseline="0" dirty="0"/>
              <a:t> Abuse Education, Mental Health 101, Stress </a:t>
            </a:r>
          </a:p>
          <a:p>
            <a:pPr marL="0" lvl="1" defTabSz="895838">
              <a:buClr>
                <a:srgbClr val="000000"/>
              </a:buClr>
              <a:defRPr/>
            </a:pPr>
            <a:r>
              <a:rPr lang="en" baseline="0" dirty="0"/>
              <a:t>        </a:t>
            </a:r>
            <a:r>
              <a:rPr lang="en" dirty="0"/>
              <a:t>Selective:</a:t>
            </a:r>
            <a:r>
              <a:rPr lang="en" baseline="0" dirty="0"/>
              <a:t> </a:t>
            </a:r>
            <a:r>
              <a:rPr lang="en" dirty="0"/>
              <a:t>Girls’ Empowerment</a:t>
            </a:r>
            <a:r>
              <a:rPr lang="en" baseline="0" dirty="0"/>
              <a:t> Group, Grief Support Group, Divorce Support Group</a:t>
            </a:r>
            <a:endParaRPr lang="en" dirty="0"/>
          </a:p>
          <a:p>
            <a:r>
              <a:rPr lang="en" dirty="0"/>
              <a:t>        Targeted:</a:t>
            </a:r>
            <a:r>
              <a:rPr lang="en" baseline="0" dirty="0"/>
              <a:t> </a:t>
            </a:r>
            <a:r>
              <a:rPr lang="en" dirty="0"/>
              <a:t>Referral</a:t>
            </a:r>
            <a:r>
              <a:rPr lang="en" baseline="0" dirty="0"/>
              <a:t> for individual treatment, behavioral intervention for a student</a:t>
            </a:r>
          </a:p>
        </p:txBody>
      </p:sp>
    </p:spTree>
    <p:extLst>
      <p:ext uri="{BB962C8B-B14F-4D97-AF65-F5344CB8AC3E}">
        <p14:creationId xmlns:p14="http://schemas.microsoft.com/office/powerpoint/2010/main" val="2735928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100" dirty="0">
                <a:solidFill>
                  <a:srgbClr val="000000"/>
                </a:solidFill>
                <a:latin typeface="Calibri" panose="020F0502020204030204" pitchFamily="34" charset="0"/>
                <a:ea typeface="Calibri" panose="020F0502020204030204" pitchFamily="34" charset="0"/>
              </a:rPr>
              <a:t>Scott</a:t>
            </a:r>
          </a:p>
          <a:p>
            <a:pPr>
              <a:lnSpc>
                <a:spcPct val="115000"/>
              </a:lnSpc>
            </a:pPr>
            <a:endParaRPr lang="en-US" sz="1100" dirty="0">
              <a:solidFill>
                <a:srgbClr val="000000"/>
              </a:solidFill>
              <a:latin typeface="Calibri" panose="020F0502020204030204" pitchFamily="34" charset="0"/>
              <a:ea typeface="Calibri" panose="020F0502020204030204" pitchFamily="34" charset="0"/>
            </a:endParaRPr>
          </a:p>
          <a:p>
            <a:pPr marL="162020" marR="0" lvl="0" indent="0" algn="l" defTabSz="933237" rtl="0" eaLnBrk="1" fontAlgn="auto" latinLnBrk="0" hangingPunct="1">
              <a:lnSpc>
                <a:spcPct val="100000"/>
              </a:lnSpc>
              <a:spcBef>
                <a:spcPts val="0"/>
              </a:spcBef>
              <a:spcAft>
                <a:spcPts val="0"/>
              </a:spcAft>
              <a:buClr>
                <a:srgbClr val="000000"/>
              </a:buClr>
              <a:buSzPts val="1100"/>
              <a:buFont typeface="Arial"/>
              <a:buNone/>
              <a:tabLst/>
              <a:defRPr/>
            </a:pPr>
            <a:r>
              <a:rPr lang="en-US" sz="1100" dirty="0"/>
              <a:t>Talking points:</a:t>
            </a:r>
          </a:p>
          <a:p>
            <a:pPr marL="162020" marR="0" lvl="0" indent="0" algn="l" defTabSz="933237" rtl="0" eaLnBrk="1" fontAlgn="auto" latinLnBrk="0" hangingPunct="1">
              <a:lnSpc>
                <a:spcPct val="100000"/>
              </a:lnSpc>
              <a:spcBef>
                <a:spcPts val="0"/>
              </a:spcBef>
              <a:spcAft>
                <a:spcPts val="0"/>
              </a:spcAft>
              <a:buClr>
                <a:srgbClr val="000000"/>
              </a:buClr>
              <a:buSzPts val="1100"/>
              <a:buFont typeface="Arial"/>
              <a:buNone/>
              <a:tabLst/>
              <a:defRPr/>
            </a:pPr>
            <a:endParaRPr lang="en-US" sz="1100" baseline="0" dirty="0">
              <a:latin typeface="Cambria" panose="02040503050406030204" pitchFamily="18" charset="0"/>
              <a:ea typeface="MS PGothic" charset="0"/>
            </a:endParaRPr>
          </a:p>
          <a:p>
            <a:pPr marL="330200" indent="-171450">
              <a:buClr>
                <a:srgbClr val="000000"/>
              </a:buClr>
              <a:buFont typeface="Arial" panose="020B0604020202020204" pitchFamily="34" charset="0"/>
              <a:buChar char="•"/>
            </a:pPr>
            <a:r>
              <a:rPr lang="en-US" sz="1100" kern="0" dirty="0">
                <a:solidFill>
                  <a:srgbClr val="000000"/>
                </a:solidFill>
                <a:latin typeface="Cambria" panose="02040503050406030204" pitchFamily="18" charset="0"/>
                <a:ea typeface="MS PGothic" charset="0"/>
                <a:cs typeface="Arial"/>
                <a:sym typeface="Arial"/>
              </a:rPr>
              <a:t>Logical point of entry to addressing student wellbeing.</a:t>
            </a:r>
          </a:p>
          <a:p>
            <a:pPr marL="33020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100" kern="0" dirty="0">
                <a:solidFill>
                  <a:srgbClr val="000000"/>
                </a:solidFill>
                <a:latin typeface="Cambria" panose="02040503050406030204" pitchFamily="18" charset="0"/>
                <a:ea typeface="MS PGothic" charset="0"/>
                <a:cs typeface="Arial"/>
                <a:sym typeface="Arial"/>
              </a:rPr>
              <a:t>Frontline identification of at-risk or presenting behavioral health concerns. </a:t>
            </a:r>
            <a:r>
              <a:rPr lang="en-US" sz="1100" dirty="0">
                <a:latin typeface="Cambria" panose="02040503050406030204" pitchFamily="18" charset="0"/>
                <a:ea typeface="MS PGothic" charset="0"/>
              </a:rPr>
              <a:t>Teachers and other</a:t>
            </a:r>
            <a:r>
              <a:rPr lang="en-US" sz="1100" baseline="0" dirty="0">
                <a:latin typeface="Cambria" panose="02040503050406030204" pitchFamily="18" charset="0"/>
                <a:ea typeface="MS PGothic" charset="0"/>
              </a:rPr>
              <a:t> school staff are with students for huge portions of the day. </a:t>
            </a:r>
            <a:endParaRPr lang="en-US" sz="1100" kern="0" dirty="0">
              <a:solidFill>
                <a:srgbClr val="000000"/>
              </a:solidFill>
              <a:latin typeface="Cambria" panose="02040503050406030204" pitchFamily="18" charset="0"/>
              <a:ea typeface="MS PGothic" charset="0"/>
              <a:cs typeface="Arial"/>
              <a:sym typeface="Arial"/>
            </a:endParaRPr>
          </a:p>
          <a:p>
            <a:pPr marL="330200" indent="-171450">
              <a:buClr>
                <a:srgbClr val="000000"/>
              </a:buClr>
              <a:buFont typeface="Arial" panose="020B0604020202020204" pitchFamily="34" charset="0"/>
              <a:buChar char="•"/>
            </a:pPr>
            <a:r>
              <a:rPr lang="en-US" sz="1100" kern="0" dirty="0">
                <a:solidFill>
                  <a:srgbClr val="000000"/>
                </a:solidFill>
                <a:latin typeface="Cambria" panose="02040503050406030204" pitchFamily="18" charset="0"/>
                <a:ea typeface="MS PGothic" charset="0"/>
                <a:cs typeface="Arial"/>
                <a:sym typeface="Arial"/>
              </a:rPr>
              <a:t>Natural settings for students to learn social emotional skills.</a:t>
            </a:r>
          </a:p>
          <a:p>
            <a:pPr marL="33020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00" baseline="0" dirty="0">
                <a:latin typeface="Cambria" panose="02040503050406030204" pitchFamily="18" charset="0"/>
                <a:ea typeface="MS PGothic" charset="0"/>
              </a:rPr>
              <a:t>For various reasons, students as well as caregivers/parents cannot follow up on appointments or ongoing treatment. Making services visible and/or available in schools will help to bridge this gap. </a:t>
            </a:r>
            <a:endParaRPr lang="en-US" sz="900" kern="0" baseline="-25000" dirty="0">
              <a:solidFill>
                <a:srgbClr val="000000"/>
              </a:solidFill>
              <a:latin typeface="Cambria" panose="02040503050406030204" pitchFamily="18" charset="0"/>
              <a:ea typeface="MS PGothic" charset="0"/>
              <a:cs typeface="Arial"/>
              <a:sym typeface="Arial"/>
            </a:endParaRPr>
          </a:p>
          <a:p>
            <a:pPr marL="330200" indent="-171450">
              <a:buClr>
                <a:srgbClr val="000000"/>
              </a:buClr>
              <a:buFont typeface="Arial" panose="020B0604020202020204" pitchFamily="34" charset="0"/>
              <a:buChar char="•"/>
            </a:pPr>
            <a:r>
              <a:rPr lang="en-US" sz="1100" kern="0" dirty="0">
                <a:solidFill>
                  <a:srgbClr val="000000"/>
                </a:solidFill>
                <a:latin typeface="Cambria" panose="02040503050406030204" pitchFamily="18" charset="0"/>
                <a:ea typeface="MS PGothic" charset="0"/>
                <a:cs typeface="Arial"/>
                <a:sym typeface="Arial"/>
              </a:rPr>
              <a:t>Increased access and follow-up for all, but c</a:t>
            </a:r>
            <a:r>
              <a:rPr lang="en-US" sz="1100" kern="0" dirty="0">
                <a:solidFill>
                  <a:srgbClr val="000000"/>
                </a:solidFill>
                <a:latin typeface="Cambria" panose="02040503050406030204" pitchFamily="18" charset="0"/>
                <a:cs typeface="Arial"/>
                <a:sym typeface="Arial"/>
              </a:rPr>
              <a:t>loses the treatment and access gaps for students of color.</a:t>
            </a:r>
            <a:endParaRPr lang="en-US" sz="900" kern="0" baseline="-25000" dirty="0">
              <a:solidFill>
                <a:srgbClr val="000000"/>
              </a:solidFill>
              <a:latin typeface="Cambria" panose="02040503050406030204" pitchFamily="18" charset="0"/>
              <a:ea typeface="MS PGothic" charset="0"/>
              <a:cs typeface="Arial"/>
              <a:sym typeface="Arial"/>
            </a:endParaRPr>
          </a:p>
          <a:p>
            <a:pPr marL="330200" indent="-171450">
              <a:buClr>
                <a:srgbClr val="000000"/>
              </a:buClr>
              <a:buFont typeface="Arial" panose="020B0604020202020204" pitchFamily="34" charset="0"/>
              <a:buChar char="•"/>
            </a:pPr>
            <a:r>
              <a:rPr lang="en-US" sz="1800" kern="0" dirty="0">
                <a:solidFill>
                  <a:srgbClr val="000000"/>
                </a:solidFill>
                <a:latin typeface="Cambria" panose="02040503050406030204" pitchFamily="18" charset="0"/>
                <a:ea typeface="MS PGothic" charset="0"/>
                <a:cs typeface="Arial"/>
                <a:sym typeface="Arial"/>
              </a:rPr>
              <a:t>Schools are important influences for implementation of public health campaigns.</a:t>
            </a:r>
            <a:r>
              <a:rPr lang="en-US" sz="1800" dirty="0">
                <a:latin typeface="Cambria" panose="02040503050406030204" pitchFamily="18" charset="0"/>
                <a:ea typeface="MS PGothic" charset="0"/>
              </a:rPr>
              <a:t> E</a:t>
            </a:r>
            <a:r>
              <a:rPr lang="en-US" sz="1800" baseline="0" dirty="0">
                <a:latin typeface="Cambria" panose="02040503050406030204" pitchFamily="18" charset="0"/>
                <a:ea typeface="MS PGothic" charset="0"/>
              </a:rPr>
              <a:t>xample – immunizations.</a:t>
            </a:r>
          </a:p>
          <a:p>
            <a:pPr marL="330200" indent="-171450">
              <a:buClr>
                <a:srgbClr val="000000"/>
              </a:buClr>
              <a:buFont typeface="Arial" panose="020B0604020202020204" pitchFamily="34" charset="0"/>
              <a:buChar char="•"/>
            </a:pPr>
            <a:r>
              <a:rPr lang="en-US" sz="1800" kern="0" dirty="0">
                <a:solidFill>
                  <a:srgbClr val="000000"/>
                </a:solidFill>
                <a:latin typeface="Cambria" panose="02040503050406030204" pitchFamily="18" charset="0"/>
                <a:ea typeface="MS PGothic" charset="0"/>
                <a:cs typeface="Arial"/>
                <a:sym typeface="Arial"/>
              </a:rPr>
              <a:t>Most children needing mental health services do not receive them – </a:t>
            </a:r>
            <a:r>
              <a:rPr lang="en-US" sz="1800" b="1" u="sng" kern="0" dirty="0">
                <a:solidFill>
                  <a:srgbClr val="000000"/>
                </a:solidFill>
                <a:latin typeface="Cambria" panose="02040503050406030204" pitchFamily="18" charset="0"/>
                <a:ea typeface="MS PGothic" charset="0"/>
                <a:cs typeface="Arial"/>
                <a:sym typeface="Arial"/>
              </a:rPr>
              <a:t>BUT</a:t>
            </a:r>
            <a:r>
              <a:rPr lang="en-US" sz="1800" kern="0" dirty="0">
                <a:solidFill>
                  <a:srgbClr val="000000"/>
                </a:solidFill>
                <a:latin typeface="Cambria" panose="02040503050406030204" pitchFamily="18" charset="0"/>
                <a:ea typeface="MS PGothic" charset="0"/>
                <a:cs typeface="Arial"/>
                <a:sym typeface="Arial"/>
              </a:rPr>
              <a:t> those that do, often receive services in school.</a:t>
            </a:r>
          </a:p>
          <a:p>
            <a:pPr marL="330200" indent="-171450">
              <a:buClr>
                <a:srgbClr val="000000"/>
              </a:buClr>
              <a:buFont typeface="Arial" panose="020B0604020202020204" pitchFamily="34" charset="0"/>
              <a:buChar char="•"/>
            </a:pPr>
            <a:r>
              <a:rPr lang="en-US" sz="1800" kern="0" dirty="0">
                <a:solidFill>
                  <a:srgbClr val="000000"/>
                </a:solidFill>
                <a:latin typeface="Cambria" panose="02040503050406030204" pitchFamily="18" charset="0"/>
                <a:ea typeface="MS PGothic" charset="0"/>
                <a:cs typeface="Arial"/>
                <a:sym typeface="Arial"/>
              </a:rPr>
              <a:t>The sole provider for half of children with serious emotional disturbance.</a:t>
            </a:r>
            <a:endParaRPr lang="en-US" sz="1200" kern="0" baseline="-25000" dirty="0">
              <a:solidFill>
                <a:srgbClr val="000000"/>
              </a:solidFill>
              <a:latin typeface="Cambria" panose="02040503050406030204" pitchFamily="18" charset="0"/>
              <a:ea typeface="MS PGothic" charset="0"/>
              <a:cs typeface="Arial"/>
              <a:sym typeface="Arial"/>
            </a:endParaRPr>
          </a:p>
          <a:p>
            <a:pPr>
              <a:lnSpc>
                <a:spcPct val="115000"/>
              </a:lnSpc>
            </a:pPr>
            <a:endParaRPr lang="en-US" sz="1100" dirty="0">
              <a:solidFill>
                <a:srgbClr val="000000"/>
              </a:solidFill>
              <a:latin typeface="Calibri" panose="020F0502020204030204" pitchFamily="34" charset="0"/>
              <a:ea typeface="Calibri" panose="020F0502020204030204" pitchFamily="34" charset="0"/>
            </a:endParaRPr>
          </a:p>
          <a:p>
            <a:pPr>
              <a:lnSpc>
                <a:spcPct val="115000"/>
              </a:lnSpc>
            </a:pPr>
            <a:r>
              <a:rPr lang="en-US" sz="1100" dirty="0">
                <a:solidFill>
                  <a:srgbClr val="000000"/>
                </a:solidFill>
                <a:latin typeface="Calibri" panose="020F0502020204030204" pitchFamily="34" charset="0"/>
                <a:ea typeface="Calibri" panose="020F0502020204030204" pitchFamily="34" charset="0"/>
              </a:rPr>
              <a:t>Open up for discussion</a:t>
            </a:r>
          </a:p>
        </p:txBody>
      </p:sp>
      <p:sp>
        <p:nvSpPr>
          <p:cNvPr id="4" name="Slide Number Placeholder 3"/>
          <p:cNvSpPr>
            <a:spLocks noGrp="1"/>
          </p:cNvSpPr>
          <p:nvPr>
            <p:ph type="sldNum" sz="quarter" idx="5"/>
          </p:nvPr>
        </p:nvSpPr>
        <p:spPr/>
        <p:txBody>
          <a:bodyPr/>
          <a:lstStyle/>
          <a:p>
            <a:fld id="{D02324A2-4654-48D2-8DB9-22DE871E9E36}" type="slidenum">
              <a:rPr lang="en-US" smtClean="0"/>
              <a:t>7</a:t>
            </a:fld>
            <a:endParaRPr lang="en-US" dirty="0"/>
          </a:p>
        </p:txBody>
      </p:sp>
    </p:spTree>
    <p:extLst>
      <p:ext uri="{BB962C8B-B14F-4D97-AF65-F5344CB8AC3E}">
        <p14:creationId xmlns:p14="http://schemas.microsoft.com/office/powerpoint/2010/main" val="4069533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100" dirty="0">
                <a:solidFill>
                  <a:srgbClr val="000000"/>
                </a:solidFill>
                <a:latin typeface="Calibri" panose="020F0502020204030204" pitchFamily="34" charset="0"/>
                <a:ea typeface="Calibri" panose="020F0502020204030204" pitchFamily="34" charset="0"/>
              </a:rPr>
              <a:t>Scott to link these issues with possible projects to improve services. </a:t>
            </a:r>
          </a:p>
          <a:p>
            <a:pPr>
              <a:lnSpc>
                <a:spcPct val="115000"/>
              </a:lnSpc>
            </a:pPr>
            <a:endParaRPr lang="en-US" sz="1100" dirty="0">
              <a:solidFill>
                <a:srgbClr val="000000"/>
              </a:solidFill>
              <a:latin typeface="Calibri" panose="020F0502020204030204" pitchFamily="34" charset="0"/>
              <a:ea typeface="Calibri" panose="020F0502020204030204" pitchFamily="34" charset="0"/>
            </a:endParaRPr>
          </a:p>
          <a:p>
            <a:pPr>
              <a:lnSpc>
                <a:spcPct val="115000"/>
              </a:lnSpc>
            </a:pPr>
            <a:r>
              <a:rPr lang="en-US" sz="1100" dirty="0">
                <a:solidFill>
                  <a:srgbClr val="000000"/>
                </a:solidFill>
                <a:latin typeface="Calibri" panose="020F0502020204030204" pitchFamily="34" charset="0"/>
                <a:ea typeface="Calibri" panose="020F0502020204030204" pitchFamily="34" charset="0"/>
              </a:rPr>
              <a:t>Do you want to highlight the issues that are new or have grown, due to the COVID experience?</a:t>
            </a:r>
          </a:p>
          <a:p>
            <a:pPr>
              <a:lnSpc>
                <a:spcPct val="115000"/>
              </a:lnSpc>
            </a:pPr>
            <a:r>
              <a:rPr lang="en-US" sz="1100" dirty="0">
                <a:solidFill>
                  <a:srgbClr val="000000"/>
                </a:solidFill>
                <a:latin typeface="Calibri" panose="020F0502020204030204" pitchFamily="34" charset="0"/>
                <a:ea typeface="Calibri" panose="020F0502020204030204" pitchFamily="34" charset="0"/>
              </a:rPr>
              <a:t>e.g. excess demand for SBHC medical services, due to heightened concerns re: contagious illnesses; use of telehealth</a:t>
            </a:r>
          </a:p>
        </p:txBody>
      </p:sp>
      <p:sp>
        <p:nvSpPr>
          <p:cNvPr id="4" name="Slide Number Placeholder 3"/>
          <p:cNvSpPr>
            <a:spLocks noGrp="1"/>
          </p:cNvSpPr>
          <p:nvPr>
            <p:ph type="sldNum" sz="quarter" idx="5"/>
          </p:nvPr>
        </p:nvSpPr>
        <p:spPr/>
        <p:txBody>
          <a:bodyPr/>
          <a:lstStyle/>
          <a:p>
            <a:fld id="{D02324A2-4654-48D2-8DB9-22DE871E9E36}" type="slidenum">
              <a:rPr lang="en-US" smtClean="0"/>
              <a:t>8</a:t>
            </a:fld>
            <a:endParaRPr lang="en-US" dirty="0"/>
          </a:p>
        </p:txBody>
      </p:sp>
    </p:spTree>
    <p:extLst>
      <p:ext uri="{BB962C8B-B14F-4D97-AF65-F5344CB8AC3E}">
        <p14:creationId xmlns:p14="http://schemas.microsoft.com/office/powerpoint/2010/main" val="2731528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100" dirty="0">
                <a:solidFill>
                  <a:srgbClr val="000000"/>
                </a:solidFill>
                <a:latin typeface="Calibri" panose="020F0502020204030204" pitchFamily="34" charset="0"/>
                <a:ea typeface="Calibri" panose="020F0502020204030204" pitchFamily="34" charset="0"/>
              </a:rPr>
              <a:t>Lisa:</a:t>
            </a:r>
          </a:p>
          <a:p>
            <a:pPr>
              <a:lnSpc>
                <a:spcPct val="115000"/>
              </a:lnSpc>
            </a:pPr>
            <a:r>
              <a:rPr lang="en-US" sz="1100" dirty="0">
                <a:solidFill>
                  <a:srgbClr val="000000"/>
                </a:solidFill>
                <a:latin typeface="Calibri" panose="020F0502020204030204" pitchFamily="34" charset="0"/>
                <a:ea typeface="Calibri" panose="020F0502020204030204" pitchFamily="34" charset="0"/>
              </a:rPr>
              <a:t>We will be sending out the Survey to the full field, but we are going to send this</a:t>
            </a:r>
            <a:r>
              <a:rPr lang="en-US" sz="1100" baseline="0" dirty="0">
                <a:solidFill>
                  <a:srgbClr val="000000"/>
                </a:solidFill>
                <a:latin typeface="Calibri" panose="020F0502020204030204" pitchFamily="34" charset="0"/>
                <a:ea typeface="Calibri" panose="020F0502020204030204" pitchFamily="34" charset="0"/>
              </a:rPr>
              <a:t> out to you first, so that we can get it back by January X?</a:t>
            </a:r>
            <a:endParaRPr lang="en-US" sz="1100" dirty="0">
              <a:solidFill>
                <a:srgbClr val="000000"/>
              </a:solidFill>
              <a:latin typeface="Calibri" panose="020F0502020204030204" pitchFamily="34" charset="0"/>
              <a:ea typeface="Calibri" panose="020F0502020204030204" pitchFamily="34" charset="0"/>
            </a:endParaRPr>
          </a:p>
          <a:p>
            <a:pPr>
              <a:lnSpc>
                <a:spcPct val="115000"/>
              </a:lnSpc>
            </a:pPr>
            <a:endParaRPr lang="en-US" sz="1100" dirty="0">
              <a:solidFill>
                <a:srgbClr val="000000"/>
              </a:solid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02324A2-4654-48D2-8DB9-22DE871E9E36}" type="slidenum">
              <a:rPr lang="en-US" smtClean="0"/>
              <a:t>9</a:t>
            </a:fld>
            <a:endParaRPr lang="en-US" dirty="0"/>
          </a:p>
        </p:txBody>
      </p:sp>
    </p:spTree>
    <p:extLst>
      <p:ext uri="{BB962C8B-B14F-4D97-AF65-F5344CB8AC3E}">
        <p14:creationId xmlns:p14="http://schemas.microsoft.com/office/powerpoint/2010/main" val="3860132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100" dirty="0">
                <a:solidFill>
                  <a:srgbClr val="000000"/>
                </a:solidFill>
                <a:latin typeface="Calibri" panose="020F0502020204030204" pitchFamily="34" charset="0"/>
                <a:ea typeface="Calibri" panose="020F0502020204030204" pitchFamily="34" charset="0"/>
              </a:rPr>
              <a:t>Lisa</a:t>
            </a:r>
          </a:p>
          <a:p>
            <a:pPr>
              <a:lnSpc>
                <a:spcPct val="115000"/>
              </a:lnSpc>
            </a:pPr>
            <a:endParaRPr lang="en-US" sz="1100" dirty="0">
              <a:solidFill>
                <a:srgbClr val="000000"/>
              </a:solid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02324A2-4654-48D2-8DB9-22DE871E9E36}" type="slidenum">
              <a:rPr lang="en-US" smtClean="0"/>
              <a:t>10</a:t>
            </a:fld>
            <a:endParaRPr lang="en-US" dirty="0"/>
          </a:p>
        </p:txBody>
      </p:sp>
    </p:spTree>
    <p:extLst>
      <p:ext uri="{BB962C8B-B14F-4D97-AF65-F5344CB8AC3E}">
        <p14:creationId xmlns:p14="http://schemas.microsoft.com/office/powerpoint/2010/main" val="3664754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890F50-3E94-4CD7-AD3A-932782D0FE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DC54920-E98A-4302-A9FB-2322B54589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C8F3AF1-580F-4A72-AE41-81064D10CEA2}"/>
              </a:ext>
            </a:extLst>
          </p:cNvPr>
          <p:cNvSpPr>
            <a:spLocks noGrp="1"/>
          </p:cNvSpPr>
          <p:nvPr>
            <p:ph type="dt" sz="half" idx="10"/>
          </p:nvPr>
        </p:nvSpPr>
        <p:spPr/>
        <p:txBody>
          <a:bodyPr/>
          <a:lstStyle/>
          <a:p>
            <a:fld id="{23A1612B-683C-4A51-9B34-AE7BB00526C0}" type="datetimeFigureOut">
              <a:rPr lang="en-US" smtClean="0"/>
              <a:t>12/8/21</a:t>
            </a:fld>
            <a:endParaRPr lang="en-US"/>
          </a:p>
        </p:txBody>
      </p:sp>
      <p:sp>
        <p:nvSpPr>
          <p:cNvPr id="5" name="Footer Placeholder 4">
            <a:extLst>
              <a:ext uri="{FF2B5EF4-FFF2-40B4-BE49-F238E27FC236}">
                <a16:creationId xmlns:a16="http://schemas.microsoft.com/office/drawing/2014/main" xmlns="" id="{808D6BD4-A2DB-4E02-8C1F-FE83279F3C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CFF5CEB-392C-423C-A91E-B79D5EE43E39}"/>
              </a:ext>
            </a:extLst>
          </p:cNvPr>
          <p:cNvSpPr>
            <a:spLocks noGrp="1"/>
          </p:cNvSpPr>
          <p:nvPr>
            <p:ph type="sldNum" sz="quarter" idx="12"/>
          </p:nvPr>
        </p:nvSpPr>
        <p:spPr/>
        <p:txBody>
          <a:bodyPr/>
          <a:lstStyle/>
          <a:p>
            <a:fld id="{FA2C2ED0-315A-40BC-A85E-CA2C2EB4BD7A}" type="slidenum">
              <a:rPr lang="en-US" smtClean="0"/>
              <a:t>‹#›</a:t>
            </a:fld>
            <a:endParaRPr lang="en-US"/>
          </a:p>
        </p:txBody>
      </p:sp>
    </p:spTree>
    <p:extLst>
      <p:ext uri="{BB962C8B-B14F-4D97-AF65-F5344CB8AC3E}">
        <p14:creationId xmlns:p14="http://schemas.microsoft.com/office/powerpoint/2010/main" val="3322822312"/>
      </p:ext>
    </p:extLst>
  </p:cSld>
  <p:clrMapOvr>
    <a:masterClrMapping/>
  </p:clrMapOvr>
  <mc:AlternateContent xmlns:mc="http://schemas.openxmlformats.org/markup-compatibility/2006">
    <mc:Choice xmlns:p14="http://schemas.microsoft.com/office/powerpoint/2010/main" Requires="p14">
      <p:transition p14:dur="0" advClick="0"/>
    </mc:Choice>
    <mc:Fallback>
      <p:transition xmlns:p14="http://schemas.microsoft.com/office/powerpoint/2010/mai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BD3559-2D7F-4AC3-9D74-C3360663BB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0B3C810-D3EC-4316-BF14-A7FA751268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D4DF63A-57D2-43E7-9DE7-1728CEC2DE46}"/>
              </a:ext>
            </a:extLst>
          </p:cNvPr>
          <p:cNvSpPr>
            <a:spLocks noGrp="1"/>
          </p:cNvSpPr>
          <p:nvPr>
            <p:ph type="dt" sz="half" idx="10"/>
          </p:nvPr>
        </p:nvSpPr>
        <p:spPr/>
        <p:txBody>
          <a:bodyPr/>
          <a:lstStyle/>
          <a:p>
            <a:fld id="{23A1612B-683C-4A51-9B34-AE7BB00526C0}" type="datetimeFigureOut">
              <a:rPr lang="en-US" smtClean="0"/>
              <a:t>12/8/21</a:t>
            </a:fld>
            <a:endParaRPr lang="en-US"/>
          </a:p>
        </p:txBody>
      </p:sp>
      <p:sp>
        <p:nvSpPr>
          <p:cNvPr id="5" name="Footer Placeholder 4">
            <a:extLst>
              <a:ext uri="{FF2B5EF4-FFF2-40B4-BE49-F238E27FC236}">
                <a16:creationId xmlns:a16="http://schemas.microsoft.com/office/drawing/2014/main" xmlns="" id="{1EE67532-B4B6-4D00-A8B3-CC620BA60F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A3242E9-DEF9-48EF-8182-8714DC1DDBA7}"/>
              </a:ext>
            </a:extLst>
          </p:cNvPr>
          <p:cNvSpPr>
            <a:spLocks noGrp="1"/>
          </p:cNvSpPr>
          <p:nvPr>
            <p:ph type="sldNum" sz="quarter" idx="12"/>
          </p:nvPr>
        </p:nvSpPr>
        <p:spPr/>
        <p:txBody>
          <a:bodyPr/>
          <a:lstStyle/>
          <a:p>
            <a:fld id="{FA2C2ED0-315A-40BC-A85E-CA2C2EB4BD7A}" type="slidenum">
              <a:rPr lang="en-US" smtClean="0"/>
              <a:t>‹#›</a:t>
            </a:fld>
            <a:endParaRPr lang="en-US"/>
          </a:p>
        </p:txBody>
      </p:sp>
    </p:spTree>
    <p:extLst>
      <p:ext uri="{BB962C8B-B14F-4D97-AF65-F5344CB8AC3E}">
        <p14:creationId xmlns:p14="http://schemas.microsoft.com/office/powerpoint/2010/main" val="2918936195"/>
      </p:ext>
    </p:extLst>
  </p:cSld>
  <p:clrMapOvr>
    <a:masterClrMapping/>
  </p:clrMapOvr>
  <mc:AlternateContent xmlns:mc="http://schemas.openxmlformats.org/markup-compatibility/2006">
    <mc:Choice xmlns:p14="http://schemas.microsoft.com/office/powerpoint/2010/main" Requires="p14">
      <p:transition p14:dur="0" advClick="0"/>
    </mc:Choice>
    <mc:Fallback>
      <p:transition xmlns:p14="http://schemas.microsoft.com/office/powerpoint/2010/mai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599D942-9ABC-4F3F-A19B-77E0567A4F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C7822B3-1C40-4582-999C-E48F48081B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D0AD4FA-3B4F-4D9C-BB27-4C4C375A344F}"/>
              </a:ext>
            </a:extLst>
          </p:cNvPr>
          <p:cNvSpPr>
            <a:spLocks noGrp="1"/>
          </p:cNvSpPr>
          <p:nvPr>
            <p:ph type="dt" sz="half" idx="10"/>
          </p:nvPr>
        </p:nvSpPr>
        <p:spPr/>
        <p:txBody>
          <a:bodyPr/>
          <a:lstStyle/>
          <a:p>
            <a:fld id="{23A1612B-683C-4A51-9B34-AE7BB00526C0}" type="datetimeFigureOut">
              <a:rPr lang="en-US" smtClean="0"/>
              <a:t>12/8/21</a:t>
            </a:fld>
            <a:endParaRPr lang="en-US"/>
          </a:p>
        </p:txBody>
      </p:sp>
      <p:sp>
        <p:nvSpPr>
          <p:cNvPr id="5" name="Footer Placeholder 4">
            <a:extLst>
              <a:ext uri="{FF2B5EF4-FFF2-40B4-BE49-F238E27FC236}">
                <a16:creationId xmlns:a16="http://schemas.microsoft.com/office/drawing/2014/main" xmlns="" id="{F4B52C41-AF06-4447-836B-E2D9EAF2B4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6783020-643A-433C-97BC-496BC2FE120A}"/>
              </a:ext>
            </a:extLst>
          </p:cNvPr>
          <p:cNvSpPr>
            <a:spLocks noGrp="1"/>
          </p:cNvSpPr>
          <p:nvPr>
            <p:ph type="sldNum" sz="quarter" idx="12"/>
          </p:nvPr>
        </p:nvSpPr>
        <p:spPr/>
        <p:txBody>
          <a:bodyPr/>
          <a:lstStyle/>
          <a:p>
            <a:fld id="{FA2C2ED0-315A-40BC-A85E-CA2C2EB4BD7A}" type="slidenum">
              <a:rPr lang="en-US" smtClean="0"/>
              <a:t>‹#›</a:t>
            </a:fld>
            <a:endParaRPr lang="en-US"/>
          </a:p>
        </p:txBody>
      </p:sp>
    </p:spTree>
    <p:extLst>
      <p:ext uri="{BB962C8B-B14F-4D97-AF65-F5344CB8AC3E}">
        <p14:creationId xmlns:p14="http://schemas.microsoft.com/office/powerpoint/2010/main" val="2817642510"/>
      </p:ext>
    </p:extLst>
  </p:cSld>
  <p:clrMapOvr>
    <a:masterClrMapping/>
  </p:clrMapOvr>
  <mc:AlternateContent xmlns:mc="http://schemas.openxmlformats.org/markup-compatibility/2006">
    <mc:Choice xmlns:p14="http://schemas.microsoft.com/office/powerpoint/2010/main" Requires="p14">
      <p:transition p14:dur="0" advClick="0"/>
    </mc:Choice>
    <mc:Fallback>
      <p:transition xmlns:p14="http://schemas.microsoft.com/office/powerpoint/2010/mai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9D27DE-29AE-4B50-A939-FA01F80FEF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11D964E-078C-40E4-B50E-FBC64ACC93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1E3874E-FB41-4273-B8C4-168574AF30FE}"/>
              </a:ext>
            </a:extLst>
          </p:cNvPr>
          <p:cNvSpPr>
            <a:spLocks noGrp="1"/>
          </p:cNvSpPr>
          <p:nvPr>
            <p:ph type="dt" sz="half" idx="10"/>
          </p:nvPr>
        </p:nvSpPr>
        <p:spPr/>
        <p:txBody>
          <a:bodyPr/>
          <a:lstStyle/>
          <a:p>
            <a:fld id="{23A1612B-683C-4A51-9B34-AE7BB00526C0}" type="datetimeFigureOut">
              <a:rPr lang="en-US" smtClean="0"/>
              <a:t>12/8/21</a:t>
            </a:fld>
            <a:endParaRPr lang="en-US"/>
          </a:p>
        </p:txBody>
      </p:sp>
      <p:sp>
        <p:nvSpPr>
          <p:cNvPr id="5" name="Footer Placeholder 4">
            <a:extLst>
              <a:ext uri="{FF2B5EF4-FFF2-40B4-BE49-F238E27FC236}">
                <a16:creationId xmlns:a16="http://schemas.microsoft.com/office/drawing/2014/main" xmlns="" id="{5D199EB6-FCD7-430B-A8DD-D36BE401C8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8CDF823-5D43-45D3-8CF4-A8B65A8001C0}"/>
              </a:ext>
            </a:extLst>
          </p:cNvPr>
          <p:cNvSpPr>
            <a:spLocks noGrp="1"/>
          </p:cNvSpPr>
          <p:nvPr>
            <p:ph type="sldNum" sz="quarter" idx="12"/>
          </p:nvPr>
        </p:nvSpPr>
        <p:spPr/>
        <p:txBody>
          <a:bodyPr/>
          <a:lstStyle/>
          <a:p>
            <a:fld id="{FA2C2ED0-315A-40BC-A85E-CA2C2EB4BD7A}" type="slidenum">
              <a:rPr lang="en-US" smtClean="0"/>
              <a:t>‹#›</a:t>
            </a:fld>
            <a:endParaRPr lang="en-US"/>
          </a:p>
        </p:txBody>
      </p:sp>
    </p:spTree>
    <p:extLst>
      <p:ext uri="{BB962C8B-B14F-4D97-AF65-F5344CB8AC3E}">
        <p14:creationId xmlns:p14="http://schemas.microsoft.com/office/powerpoint/2010/main" val="596878500"/>
      </p:ext>
    </p:extLst>
  </p:cSld>
  <p:clrMapOvr>
    <a:masterClrMapping/>
  </p:clrMapOvr>
  <mc:AlternateContent xmlns:mc="http://schemas.openxmlformats.org/markup-compatibility/2006">
    <mc:Choice xmlns:p14="http://schemas.microsoft.com/office/powerpoint/2010/main" Requires="p14">
      <p:transition p14:dur="0" advClick="0"/>
    </mc:Choice>
    <mc:Fallback>
      <p:transition xmlns:p14="http://schemas.microsoft.com/office/powerpoint/2010/mai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492EAF-C5A9-4DB5-80E8-2AE89E0E7A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7B72FE1-837F-415A-97D3-889C99D853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B8002A1-669D-4629-B9B5-1AEF608D9E84}"/>
              </a:ext>
            </a:extLst>
          </p:cNvPr>
          <p:cNvSpPr>
            <a:spLocks noGrp="1"/>
          </p:cNvSpPr>
          <p:nvPr>
            <p:ph type="dt" sz="half" idx="10"/>
          </p:nvPr>
        </p:nvSpPr>
        <p:spPr/>
        <p:txBody>
          <a:bodyPr/>
          <a:lstStyle/>
          <a:p>
            <a:fld id="{23A1612B-683C-4A51-9B34-AE7BB00526C0}" type="datetimeFigureOut">
              <a:rPr lang="en-US" smtClean="0"/>
              <a:t>12/8/21</a:t>
            </a:fld>
            <a:endParaRPr lang="en-US"/>
          </a:p>
        </p:txBody>
      </p:sp>
      <p:sp>
        <p:nvSpPr>
          <p:cNvPr id="5" name="Footer Placeholder 4">
            <a:extLst>
              <a:ext uri="{FF2B5EF4-FFF2-40B4-BE49-F238E27FC236}">
                <a16:creationId xmlns:a16="http://schemas.microsoft.com/office/drawing/2014/main" xmlns="" id="{326E7D28-15C1-40CB-B7CD-9D33DAC25B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CE2671F-38C0-434C-9B81-3EB1A5AF7929}"/>
              </a:ext>
            </a:extLst>
          </p:cNvPr>
          <p:cNvSpPr>
            <a:spLocks noGrp="1"/>
          </p:cNvSpPr>
          <p:nvPr>
            <p:ph type="sldNum" sz="quarter" idx="12"/>
          </p:nvPr>
        </p:nvSpPr>
        <p:spPr/>
        <p:txBody>
          <a:bodyPr/>
          <a:lstStyle/>
          <a:p>
            <a:fld id="{FA2C2ED0-315A-40BC-A85E-CA2C2EB4BD7A}" type="slidenum">
              <a:rPr lang="en-US" smtClean="0"/>
              <a:t>‹#›</a:t>
            </a:fld>
            <a:endParaRPr lang="en-US"/>
          </a:p>
        </p:txBody>
      </p:sp>
    </p:spTree>
    <p:extLst>
      <p:ext uri="{BB962C8B-B14F-4D97-AF65-F5344CB8AC3E}">
        <p14:creationId xmlns:p14="http://schemas.microsoft.com/office/powerpoint/2010/main" val="2703579348"/>
      </p:ext>
    </p:extLst>
  </p:cSld>
  <p:clrMapOvr>
    <a:masterClrMapping/>
  </p:clrMapOvr>
  <mc:AlternateContent xmlns:mc="http://schemas.openxmlformats.org/markup-compatibility/2006">
    <mc:Choice xmlns:p14="http://schemas.microsoft.com/office/powerpoint/2010/main" Requires="p14">
      <p:transition p14:dur="0" advClick="0"/>
    </mc:Choice>
    <mc:Fallback>
      <p:transition xmlns:p14="http://schemas.microsoft.com/office/powerpoint/2010/mai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6F8813-6677-401F-9836-8AB936D15C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F54EC80-3220-4075-AF1E-6C68E4B26D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68F4E6B-2F12-4E35-94FF-88B44B0338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C699F81-F3EB-4635-99C2-91F5D64C4F5E}"/>
              </a:ext>
            </a:extLst>
          </p:cNvPr>
          <p:cNvSpPr>
            <a:spLocks noGrp="1"/>
          </p:cNvSpPr>
          <p:nvPr>
            <p:ph type="dt" sz="half" idx="10"/>
          </p:nvPr>
        </p:nvSpPr>
        <p:spPr/>
        <p:txBody>
          <a:bodyPr/>
          <a:lstStyle/>
          <a:p>
            <a:fld id="{23A1612B-683C-4A51-9B34-AE7BB00526C0}" type="datetimeFigureOut">
              <a:rPr lang="en-US" smtClean="0"/>
              <a:t>12/8/21</a:t>
            </a:fld>
            <a:endParaRPr lang="en-US"/>
          </a:p>
        </p:txBody>
      </p:sp>
      <p:sp>
        <p:nvSpPr>
          <p:cNvPr id="6" name="Footer Placeholder 5">
            <a:extLst>
              <a:ext uri="{FF2B5EF4-FFF2-40B4-BE49-F238E27FC236}">
                <a16:creationId xmlns:a16="http://schemas.microsoft.com/office/drawing/2014/main" xmlns="" id="{6D53AA56-83F5-4652-921D-D2843F5047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B68CE25-015A-405F-B0CD-998FFE2D7793}"/>
              </a:ext>
            </a:extLst>
          </p:cNvPr>
          <p:cNvSpPr>
            <a:spLocks noGrp="1"/>
          </p:cNvSpPr>
          <p:nvPr>
            <p:ph type="sldNum" sz="quarter" idx="12"/>
          </p:nvPr>
        </p:nvSpPr>
        <p:spPr/>
        <p:txBody>
          <a:bodyPr/>
          <a:lstStyle/>
          <a:p>
            <a:fld id="{FA2C2ED0-315A-40BC-A85E-CA2C2EB4BD7A}" type="slidenum">
              <a:rPr lang="en-US" smtClean="0"/>
              <a:t>‹#›</a:t>
            </a:fld>
            <a:endParaRPr lang="en-US"/>
          </a:p>
        </p:txBody>
      </p:sp>
    </p:spTree>
    <p:extLst>
      <p:ext uri="{BB962C8B-B14F-4D97-AF65-F5344CB8AC3E}">
        <p14:creationId xmlns:p14="http://schemas.microsoft.com/office/powerpoint/2010/main" val="4076320054"/>
      </p:ext>
    </p:extLst>
  </p:cSld>
  <p:clrMapOvr>
    <a:masterClrMapping/>
  </p:clrMapOvr>
  <mc:AlternateContent xmlns:mc="http://schemas.openxmlformats.org/markup-compatibility/2006">
    <mc:Choice xmlns:p14="http://schemas.microsoft.com/office/powerpoint/2010/main" Requires="p14">
      <p:transition p14:dur="0" advClick="0"/>
    </mc:Choice>
    <mc:Fallback>
      <p:transition xmlns:p14="http://schemas.microsoft.com/office/powerpoint/2010/mai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BFE632-4186-4A51-BFD4-7195118B92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7AD35E1-A07E-4161-A83B-E6756B5BFC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C73436A-E697-4C92-B361-95FA3EF55C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4525539-7CAE-45CD-8712-24114465DC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CDBDC60-6B51-4002-A97B-BBD236DB56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CD69DCB-6103-4D5A-8B55-B19885E193D3}"/>
              </a:ext>
            </a:extLst>
          </p:cNvPr>
          <p:cNvSpPr>
            <a:spLocks noGrp="1"/>
          </p:cNvSpPr>
          <p:nvPr>
            <p:ph type="dt" sz="half" idx="10"/>
          </p:nvPr>
        </p:nvSpPr>
        <p:spPr/>
        <p:txBody>
          <a:bodyPr/>
          <a:lstStyle/>
          <a:p>
            <a:fld id="{23A1612B-683C-4A51-9B34-AE7BB00526C0}" type="datetimeFigureOut">
              <a:rPr lang="en-US" smtClean="0"/>
              <a:t>12/8/21</a:t>
            </a:fld>
            <a:endParaRPr lang="en-US"/>
          </a:p>
        </p:txBody>
      </p:sp>
      <p:sp>
        <p:nvSpPr>
          <p:cNvPr id="8" name="Footer Placeholder 7">
            <a:extLst>
              <a:ext uri="{FF2B5EF4-FFF2-40B4-BE49-F238E27FC236}">
                <a16:creationId xmlns:a16="http://schemas.microsoft.com/office/drawing/2014/main" xmlns="" id="{978B2B34-CB64-42CE-8CA4-AD500849C4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E5E2343-5707-49D2-AC47-1F63C300F8B4}"/>
              </a:ext>
            </a:extLst>
          </p:cNvPr>
          <p:cNvSpPr>
            <a:spLocks noGrp="1"/>
          </p:cNvSpPr>
          <p:nvPr>
            <p:ph type="sldNum" sz="quarter" idx="12"/>
          </p:nvPr>
        </p:nvSpPr>
        <p:spPr/>
        <p:txBody>
          <a:bodyPr/>
          <a:lstStyle/>
          <a:p>
            <a:fld id="{FA2C2ED0-315A-40BC-A85E-CA2C2EB4BD7A}" type="slidenum">
              <a:rPr lang="en-US" smtClean="0"/>
              <a:t>‹#›</a:t>
            </a:fld>
            <a:endParaRPr lang="en-US"/>
          </a:p>
        </p:txBody>
      </p:sp>
    </p:spTree>
    <p:extLst>
      <p:ext uri="{BB962C8B-B14F-4D97-AF65-F5344CB8AC3E}">
        <p14:creationId xmlns:p14="http://schemas.microsoft.com/office/powerpoint/2010/main" val="2002284824"/>
      </p:ext>
    </p:extLst>
  </p:cSld>
  <p:clrMapOvr>
    <a:masterClrMapping/>
  </p:clrMapOvr>
  <mc:AlternateContent xmlns:mc="http://schemas.openxmlformats.org/markup-compatibility/2006">
    <mc:Choice xmlns:p14="http://schemas.microsoft.com/office/powerpoint/2010/main" Requires="p14">
      <p:transition p14:dur="0" advClick="0"/>
    </mc:Choice>
    <mc:Fallback>
      <p:transition xmlns:p14="http://schemas.microsoft.com/office/powerpoint/2010/mai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46E878-AE02-4081-945F-A9C3BC7948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B9CBB41-C361-4B9A-AE66-88E43AA84103}"/>
              </a:ext>
            </a:extLst>
          </p:cNvPr>
          <p:cNvSpPr>
            <a:spLocks noGrp="1"/>
          </p:cNvSpPr>
          <p:nvPr>
            <p:ph type="dt" sz="half" idx="10"/>
          </p:nvPr>
        </p:nvSpPr>
        <p:spPr/>
        <p:txBody>
          <a:bodyPr/>
          <a:lstStyle/>
          <a:p>
            <a:fld id="{23A1612B-683C-4A51-9B34-AE7BB00526C0}" type="datetimeFigureOut">
              <a:rPr lang="en-US" smtClean="0"/>
              <a:t>12/8/21</a:t>
            </a:fld>
            <a:endParaRPr lang="en-US"/>
          </a:p>
        </p:txBody>
      </p:sp>
      <p:sp>
        <p:nvSpPr>
          <p:cNvPr id="4" name="Footer Placeholder 3">
            <a:extLst>
              <a:ext uri="{FF2B5EF4-FFF2-40B4-BE49-F238E27FC236}">
                <a16:creationId xmlns:a16="http://schemas.microsoft.com/office/drawing/2014/main" xmlns="" id="{70866D81-49C2-4CB0-BCA8-C1289A6406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B4B4703-67F7-44C2-AB19-B8F741ECD63F}"/>
              </a:ext>
            </a:extLst>
          </p:cNvPr>
          <p:cNvSpPr>
            <a:spLocks noGrp="1"/>
          </p:cNvSpPr>
          <p:nvPr>
            <p:ph type="sldNum" sz="quarter" idx="12"/>
          </p:nvPr>
        </p:nvSpPr>
        <p:spPr/>
        <p:txBody>
          <a:bodyPr/>
          <a:lstStyle/>
          <a:p>
            <a:fld id="{FA2C2ED0-315A-40BC-A85E-CA2C2EB4BD7A}" type="slidenum">
              <a:rPr lang="en-US" smtClean="0"/>
              <a:t>‹#›</a:t>
            </a:fld>
            <a:endParaRPr lang="en-US"/>
          </a:p>
        </p:txBody>
      </p:sp>
    </p:spTree>
    <p:extLst>
      <p:ext uri="{BB962C8B-B14F-4D97-AF65-F5344CB8AC3E}">
        <p14:creationId xmlns:p14="http://schemas.microsoft.com/office/powerpoint/2010/main" val="2139854254"/>
      </p:ext>
    </p:extLst>
  </p:cSld>
  <p:clrMapOvr>
    <a:masterClrMapping/>
  </p:clrMapOvr>
  <mc:AlternateContent xmlns:mc="http://schemas.openxmlformats.org/markup-compatibility/2006">
    <mc:Choice xmlns:p14="http://schemas.microsoft.com/office/powerpoint/2010/main" Requires="p14">
      <p:transition p14:dur="0" advClick="0"/>
    </mc:Choice>
    <mc:Fallback>
      <p:transition xmlns:p14="http://schemas.microsoft.com/office/powerpoint/2010/mai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93397D3-9A26-435C-889E-A8DAEC9D9EB5}"/>
              </a:ext>
            </a:extLst>
          </p:cNvPr>
          <p:cNvSpPr>
            <a:spLocks noGrp="1"/>
          </p:cNvSpPr>
          <p:nvPr>
            <p:ph type="dt" sz="half" idx="10"/>
          </p:nvPr>
        </p:nvSpPr>
        <p:spPr/>
        <p:txBody>
          <a:bodyPr/>
          <a:lstStyle/>
          <a:p>
            <a:fld id="{23A1612B-683C-4A51-9B34-AE7BB00526C0}" type="datetimeFigureOut">
              <a:rPr lang="en-US" smtClean="0"/>
              <a:t>12/8/21</a:t>
            </a:fld>
            <a:endParaRPr lang="en-US"/>
          </a:p>
        </p:txBody>
      </p:sp>
      <p:sp>
        <p:nvSpPr>
          <p:cNvPr id="3" name="Footer Placeholder 2">
            <a:extLst>
              <a:ext uri="{FF2B5EF4-FFF2-40B4-BE49-F238E27FC236}">
                <a16:creationId xmlns:a16="http://schemas.microsoft.com/office/drawing/2014/main" xmlns="" id="{58734834-8485-46C3-8E84-B3EAD0DC4F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835AA51-B1A0-498C-AF9B-D38303C59DB4}"/>
              </a:ext>
            </a:extLst>
          </p:cNvPr>
          <p:cNvSpPr>
            <a:spLocks noGrp="1"/>
          </p:cNvSpPr>
          <p:nvPr>
            <p:ph type="sldNum" sz="quarter" idx="12"/>
          </p:nvPr>
        </p:nvSpPr>
        <p:spPr/>
        <p:txBody>
          <a:bodyPr/>
          <a:lstStyle/>
          <a:p>
            <a:fld id="{FA2C2ED0-315A-40BC-A85E-CA2C2EB4BD7A}" type="slidenum">
              <a:rPr lang="en-US" smtClean="0"/>
              <a:t>‹#›</a:t>
            </a:fld>
            <a:endParaRPr lang="en-US"/>
          </a:p>
        </p:txBody>
      </p:sp>
    </p:spTree>
    <p:extLst>
      <p:ext uri="{BB962C8B-B14F-4D97-AF65-F5344CB8AC3E}">
        <p14:creationId xmlns:p14="http://schemas.microsoft.com/office/powerpoint/2010/main" val="3548295194"/>
      </p:ext>
    </p:extLst>
  </p:cSld>
  <p:clrMapOvr>
    <a:masterClrMapping/>
  </p:clrMapOvr>
  <mc:AlternateContent xmlns:mc="http://schemas.openxmlformats.org/markup-compatibility/2006">
    <mc:Choice xmlns:p14="http://schemas.microsoft.com/office/powerpoint/2010/main" Requires="p14">
      <p:transition p14:dur="0" advClick="0"/>
    </mc:Choice>
    <mc:Fallback>
      <p:transition xmlns:p14="http://schemas.microsoft.com/office/powerpoint/2010/mai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8B3561-3198-497A-9C73-14989A0CF1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9102637-5E69-4704-BB4D-8150A3C765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E357959-5591-4D1E-A9F4-11C9D024E6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3569146-939E-411C-8F4A-A78169B9D5B0}"/>
              </a:ext>
            </a:extLst>
          </p:cNvPr>
          <p:cNvSpPr>
            <a:spLocks noGrp="1"/>
          </p:cNvSpPr>
          <p:nvPr>
            <p:ph type="dt" sz="half" idx="10"/>
          </p:nvPr>
        </p:nvSpPr>
        <p:spPr/>
        <p:txBody>
          <a:bodyPr/>
          <a:lstStyle/>
          <a:p>
            <a:fld id="{23A1612B-683C-4A51-9B34-AE7BB00526C0}" type="datetimeFigureOut">
              <a:rPr lang="en-US" smtClean="0"/>
              <a:t>12/8/21</a:t>
            </a:fld>
            <a:endParaRPr lang="en-US"/>
          </a:p>
        </p:txBody>
      </p:sp>
      <p:sp>
        <p:nvSpPr>
          <p:cNvPr id="6" name="Footer Placeholder 5">
            <a:extLst>
              <a:ext uri="{FF2B5EF4-FFF2-40B4-BE49-F238E27FC236}">
                <a16:creationId xmlns:a16="http://schemas.microsoft.com/office/drawing/2014/main" xmlns="" id="{3ECDD2A1-7B3F-4199-9CE0-45566BF412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42F5698-E4EB-4C6B-B5F3-D78499177616}"/>
              </a:ext>
            </a:extLst>
          </p:cNvPr>
          <p:cNvSpPr>
            <a:spLocks noGrp="1"/>
          </p:cNvSpPr>
          <p:nvPr>
            <p:ph type="sldNum" sz="quarter" idx="12"/>
          </p:nvPr>
        </p:nvSpPr>
        <p:spPr/>
        <p:txBody>
          <a:bodyPr/>
          <a:lstStyle/>
          <a:p>
            <a:fld id="{FA2C2ED0-315A-40BC-A85E-CA2C2EB4BD7A}" type="slidenum">
              <a:rPr lang="en-US" smtClean="0"/>
              <a:t>‹#›</a:t>
            </a:fld>
            <a:endParaRPr lang="en-US"/>
          </a:p>
        </p:txBody>
      </p:sp>
    </p:spTree>
    <p:extLst>
      <p:ext uri="{BB962C8B-B14F-4D97-AF65-F5344CB8AC3E}">
        <p14:creationId xmlns:p14="http://schemas.microsoft.com/office/powerpoint/2010/main" val="1749182839"/>
      </p:ext>
    </p:extLst>
  </p:cSld>
  <p:clrMapOvr>
    <a:masterClrMapping/>
  </p:clrMapOvr>
  <mc:AlternateContent xmlns:mc="http://schemas.openxmlformats.org/markup-compatibility/2006">
    <mc:Choice xmlns:p14="http://schemas.microsoft.com/office/powerpoint/2010/main" Requires="p14">
      <p:transition p14:dur="0" advClick="0"/>
    </mc:Choice>
    <mc:Fallback>
      <p:transition xmlns:p14="http://schemas.microsoft.com/office/powerpoint/2010/mai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BB7986-5F3E-4C07-9FDF-C75EC9755D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CFA7C7A-4E2D-4790-9D23-B920AEDFE8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F11A2A7-0D01-4CA2-9550-4251D49439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D226223-B72F-4313-8831-E62110DD8B70}"/>
              </a:ext>
            </a:extLst>
          </p:cNvPr>
          <p:cNvSpPr>
            <a:spLocks noGrp="1"/>
          </p:cNvSpPr>
          <p:nvPr>
            <p:ph type="dt" sz="half" idx="10"/>
          </p:nvPr>
        </p:nvSpPr>
        <p:spPr/>
        <p:txBody>
          <a:bodyPr/>
          <a:lstStyle/>
          <a:p>
            <a:fld id="{23A1612B-683C-4A51-9B34-AE7BB00526C0}" type="datetimeFigureOut">
              <a:rPr lang="en-US" smtClean="0"/>
              <a:t>12/8/21</a:t>
            </a:fld>
            <a:endParaRPr lang="en-US"/>
          </a:p>
        </p:txBody>
      </p:sp>
      <p:sp>
        <p:nvSpPr>
          <p:cNvPr id="6" name="Footer Placeholder 5">
            <a:extLst>
              <a:ext uri="{FF2B5EF4-FFF2-40B4-BE49-F238E27FC236}">
                <a16:creationId xmlns:a16="http://schemas.microsoft.com/office/drawing/2014/main" xmlns="" id="{751A9FFC-F7AD-473F-B45B-CF1A554754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D8F846B-4560-4A26-BA2C-19E7B3F5ACAF}"/>
              </a:ext>
            </a:extLst>
          </p:cNvPr>
          <p:cNvSpPr>
            <a:spLocks noGrp="1"/>
          </p:cNvSpPr>
          <p:nvPr>
            <p:ph type="sldNum" sz="quarter" idx="12"/>
          </p:nvPr>
        </p:nvSpPr>
        <p:spPr/>
        <p:txBody>
          <a:bodyPr/>
          <a:lstStyle/>
          <a:p>
            <a:fld id="{FA2C2ED0-315A-40BC-A85E-CA2C2EB4BD7A}" type="slidenum">
              <a:rPr lang="en-US" smtClean="0"/>
              <a:t>‹#›</a:t>
            </a:fld>
            <a:endParaRPr lang="en-US"/>
          </a:p>
        </p:txBody>
      </p:sp>
    </p:spTree>
    <p:extLst>
      <p:ext uri="{BB962C8B-B14F-4D97-AF65-F5344CB8AC3E}">
        <p14:creationId xmlns:p14="http://schemas.microsoft.com/office/powerpoint/2010/main" val="1766448225"/>
      </p:ext>
    </p:extLst>
  </p:cSld>
  <p:clrMapOvr>
    <a:masterClrMapping/>
  </p:clrMapOvr>
  <mc:AlternateContent xmlns:mc="http://schemas.openxmlformats.org/markup-compatibility/2006">
    <mc:Choice xmlns:p14="http://schemas.microsoft.com/office/powerpoint/2010/main" Requires="p14">
      <p:transition p14:dur="0" advClick="0"/>
    </mc:Choice>
    <mc:Fallback>
      <p:transition xmlns:p14="http://schemas.microsoft.com/office/powerpoint/2010/main" advClick="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97F13CA-AB5D-4048-BDB4-C2251BC327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54A863E-D007-4FFD-9AE7-8DFE5D8F41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8B0714-A693-43E2-8E3C-2A03AEA0FF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1612B-683C-4A51-9B34-AE7BB00526C0}" type="datetimeFigureOut">
              <a:rPr lang="en-US" smtClean="0"/>
              <a:t>12/8/21</a:t>
            </a:fld>
            <a:endParaRPr lang="en-US"/>
          </a:p>
        </p:txBody>
      </p:sp>
      <p:sp>
        <p:nvSpPr>
          <p:cNvPr id="5" name="Footer Placeholder 4">
            <a:extLst>
              <a:ext uri="{FF2B5EF4-FFF2-40B4-BE49-F238E27FC236}">
                <a16:creationId xmlns:a16="http://schemas.microsoft.com/office/drawing/2014/main" xmlns="" id="{76CEE108-310C-4873-BA15-AEDEE6FDF2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2566D44-B74F-4C5F-9DCF-4E5A69F7D1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C2ED0-315A-40BC-A85E-CA2C2EB4BD7A}" type="slidenum">
              <a:rPr lang="en-US" smtClean="0"/>
              <a:t>‹#›</a:t>
            </a:fld>
            <a:endParaRPr lang="en-US"/>
          </a:p>
        </p:txBody>
      </p:sp>
    </p:spTree>
    <p:extLst>
      <p:ext uri="{BB962C8B-B14F-4D97-AF65-F5344CB8AC3E}">
        <p14:creationId xmlns:p14="http://schemas.microsoft.com/office/powerpoint/2010/main" val="989552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0" advClick="0"/>
    </mc:Choice>
    <mc:Fallback>
      <p:transition xmlns:p14="http://schemas.microsoft.com/office/powerpoint/2010/main"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1DE21E-99FE-4983-BCA2-C5A99D90D8E2}"/>
              </a:ext>
            </a:extLst>
          </p:cNvPr>
          <p:cNvSpPr>
            <a:spLocks noGrp="1"/>
          </p:cNvSpPr>
          <p:nvPr>
            <p:ph type="ctrTitle"/>
          </p:nvPr>
        </p:nvSpPr>
        <p:spPr/>
        <p:txBody>
          <a:bodyPr>
            <a:normAutofit fontScale="90000"/>
          </a:bodyPr>
          <a:lstStyle/>
          <a:p>
            <a:r>
              <a:rPr lang="en-US" dirty="0"/>
              <a:t>School-Based </a:t>
            </a:r>
            <a:br>
              <a:rPr lang="en-US" dirty="0"/>
            </a:br>
            <a:r>
              <a:rPr lang="en-US" dirty="0"/>
              <a:t>Behavioral Healthcare in a </a:t>
            </a:r>
            <a:br>
              <a:rPr lang="en-US" dirty="0"/>
            </a:br>
            <a:r>
              <a:rPr lang="en-US" dirty="0"/>
              <a:t>Mid-Pandemic World:</a:t>
            </a:r>
          </a:p>
        </p:txBody>
      </p:sp>
      <p:sp>
        <p:nvSpPr>
          <p:cNvPr id="3" name="Subtitle 2">
            <a:extLst>
              <a:ext uri="{FF2B5EF4-FFF2-40B4-BE49-F238E27FC236}">
                <a16:creationId xmlns:a16="http://schemas.microsoft.com/office/drawing/2014/main" xmlns="" id="{8C0A3659-DC02-4943-861B-266B4A92777C}"/>
              </a:ext>
            </a:extLst>
          </p:cNvPr>
          <p:cNvSpPr>
            <a:spLocks noGrp="1"/>
          </p:cNvSpPr>
          <p:nvPr>
            <p:ph type="subTitle" idx="1"/>
          </p:nvPr>
        </p:nvSpPr>
        <p:spPr/>
        <p:txBody>
          <a:bodyPr>
            <a:normAutofit/>
          </a:bodyPr>
          <a:lstStyle/>
          <a:p>
            <a:r>
              <a:rPr lang="en-US" sz="3200" dirty="0"/>
              <a:t>A Program to Strengthen Capacity to Meet the Needs </a:t>
            </a:r>
          </a:p>
          <a:p>
            <a:r>
              <a:rPr lang="en-US" sz="3200" dirty="0"/>
              <a:t>of Students &amp; Families</a:t>
            </a:r>
          </a:p>
        </p:txBody>
      </p:sp>
      <p:pic>
        <p:nvPicPr>
          <p:cNvPr id="4" name="Picture 3">
            <a:extLst>
              <a:ext uri="{FF2B5EF4-FFF2-40B4-BE49-F238E27FC236}">
                <a16:creationId xmlns:a16="http://schemas.microsoft.com/office/drawing/2014/main" xmlns="" id="{208FA4CC-4613-4B2C-8203-2FA2DCC305CC}"/>
              </a:ext>
            </a:extLst>
          </p:cNvPr>
          <p:cNvPicPr>
            <a:picLocks noChangeAspect="1"/>
          </p:cNvPicPr>
          <p:nvPr/>
        </p:nvPicPr>
        <p:blipFill>
          <a:blip r:embed="rId2"/>
          <a:stretch>
            <a:fillRect/>
          </a:stretch>
        </p:blipFill>
        <p:spPr>
          <a:xfrm>
            <a:off x="9553597" y="5469364"/>
            <a:ext cx="3273836" cy="1231499"/>
          </a:xfrm>
          <a:prstGeom prst="rect">
            <a:avLst/>
          </a:prstGeom>
        </p:spPr>
      </p:pic>
      <p:sp>
        <p:nvSpPr>
          <p:cNvPr id="5" name="TextBox 4">
            <a:extLst>
              <a:ext uri="{FF2B5EF4-FFF2-40B4-BE49-F238E27FC236}">
                <a16:creationId xmlns:a16="http://schemas.microsoft.com/office/drawing/2014/main" xmlns="" id="{D2D7D7C8-5743-4AA2-ABC8-28E808F16C42}"/>
              </a:ext>
            </a:extLst>
          </p:cNvPr>
          <p:cNvSpPr txBox="1"/>
          <p:nvPr/>
        </p:nvSpPr>
        <p:spPr>
          <a:xfrm>
            <a:off x="5084344" y="5550971"/>
            <a:ext cx="2425664" cy="430887"/>
          </a:xfrm>
          <a:prstGeom prst="rect">
            <a:avLst/>
          </a:prstGeom>
          <a:noFill/>
        </p:spPr>
        <p:txBody>
          <a:bodyPr wrap="none" rtlCol="0">
            <a:spAutoFit/>
          </a:bodyPr>
          <a:lstStyle/>
          <a:p>
            <a:r>
              <a:rPr lang="en-US" sz="2200" dirty="0"/>
              <a:t>December 14, 2021</a:t>
            </a:r>
          </a:p>
        </p:txBody>
      </p:sp>
    </p:spTree>
    <p:extLst>
      <p:ext uri="{BB962C8B-B14F-4D97-AF65-F5344CB8AC3E}">
        <p14:creationId xmlns:p14="http://schemas.microsoft.com/office/powerpoint/2010/main" val="148386105"/>
      </p:ext>
    </p:extLst>
  </p:cSld>
  <p:clrMapOvr>
    <a:masterClrMapping/>
  </p:clrMapOvr>
  <mc:AlternateContent xmlns:mc="http://schemas.openxmlformats.org/markup-compatibility/2006">
    <mc:Choice xmlns:p14="http://schemas.microsoft.com/office/powerpoint/2010/main" Requires="p14">
      <p:transition p14:dur="0" advClick="0"/>
    </mc:Choice>
    <mc:Fallback>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719922" y="1582103"/>
            <a:ext cx="8752155"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1" algn="l">
              <a:lnSpc>
                <a:spcPct val="115000"/>
              </a:lnSpc>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endParaRPr>
          </a:p>
        </p:txBody>
      </p:sp>
      <p:sp>
        <p:nvSpPr>
          <p:cNvPr id="13" name="Title 1"/>
          <p:cNvSpPr txBox="1">
            <a:spLocks/>
          </p:cNvSpPr>
          <p:nvPr/>
        </p:nvSpPr>
        <p:spPr>
          <a:xfrm>
            <a:off x="838200" y="5125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400" dirty="0">
              <a:solidFill>
                <a:srgbClr val="7FA1B6"/>
              </a:solidFill>
            </a:endParaRPr>
          </a:p>
        </p:txBody>
      </p:sp>
      <p:pic>
        <p:nvPicPr>
          <p:cNvPr id="3074" name="Picture 2">
            <a:extLst>
              <a:ext uri="{FF2B5EF4-FFF2-40B4-BE49-F238E27FC236}">
                <a16:creationId xmlns:a16="http://schemas.microsoft.com/office/drawing/2014/main" xmlns="" id="{BAB32410-5207-415D-9C50-65F62BCDB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6055" y="5274901"/>
            <a:ext cx="3275945" cy="122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515C58E9-20DF-4B64-A500-87C8A240D559}"/>
              </a:ext>
            </a:extLst>
          </p:cNvPr>
          <p:cNvSpPr>
            <a:spLocks noGrp="1"/>
          </p:cNvSpPr>
          <p:nvPr>
            <p:ph type="title"/>
          </p:nvPr>
        </p:nvSpPr>
        <p:spPr/>
        <p:txBody>
          <a:bodyPr/>
          <a:lstStyle/>
          <a:p>
            <a:r>
              <a:rPr lang="en-US" dirty="0">
                <a:solidFill>
                  <a:schemeClr val="accent1"/>
                </a:solidFill>
              </a:rPr>
              <a:t>We are seeking:</a:t>
            </a:r>
          </a:p>
        </p:txBody>
      </p:sp>
      <p:sp>
        <p:nvSpPr>
          <p:cNvPr id="3" name="Content Placeholder 2">
            <a:extLst>
              <a:ext uri="{FF2B5EF4-FFF2-40B4-BE49-F238E27FC236}">
                <a16:creationId xmlns:a16="http://schemas.microsoft.com/office/drawing/2014/main" xmlns="" id="{97AA4122-D773-4437-8CEB-56102571DD5B}"/>
              </a:ext>
            </a:extLst>
          </p:cNvPr>
          <p:cNvSpPr>
            <a:spLocks noGrp="1"/>
          </p:cNvSpPr>
          <p:nvPr>
            <p:ph idx="1"/>
          </p:nvPr>
        </p:nvSpPr>
        <p:spPr/>
        <p:txBody>
          <a:bodyPr/>
          <a:lstStyle/>
          <a:p>
            <a:r>
              <a:rPr lang="en-US" dirty="0"/>
              <a:t>Volunteers to sit on a small program Advisory Group</a:t>
            </a:r>
          </a:p>
          <a:p>
            <a:pPr marL="0" indent="0">
              <a:buNone/>
            </a:pPr>
            <a:endParaRPr lang="en-US" dirty="0"/>
          </a:p>
          <a:p>
            <a:r>
              <a:rPr lang="en-US" dirty="0"/>
              <a:t>A CME expert to help us with authorization of continuing education credits for our program webinars</a:t>
            </a:r>
          </a:p>
          <a:p>
            <a:endParaRPr lang="en-US" dirty="0"/>
          </a:p>
          <a:p>
            <a:pPr marL="0" indent="0">
              <a:buNone/>
            </a:pPr>
            <a:r>
              <a:rPr lang="en-US" dirty="0"/>
              <a:t>If you can help, please email Lisa at:  </a:t>
            </a:r>
          </a:p>
          <a:p>
            <a:pPr marL="0" indent="0">
              <a:buNone/>
            </a:pPr>
            <a:r>
              <a:rPr lang="en-US" b="1" dirty="0">
                <a:solidFill>
                  <a:srgbClr val="4472C4"/>
                </a:solidFill>
              </a:rPr>
              <a:t>lisa.perry@morningsidehealthstrategies.com</a:t>
            </a:r>
          </a:p>
        </p:txBody>
      </p:sp>
    </p:spTree>
    <p:extLst>
      <p:ext uri="{BB962C8B-B14F-4D97-AF65-F5344CB8AC3E}">
        <p14:creationId xmlns:p14="http://schemas.microsoft.com/office/powerpoint/2010/main" val="599621030"/>
      </p:ext>
    </p:extLst>
  </p:cSld>
  <p:clrMapOvr>
    <a:masterClrMapping/>
  </p:clrMapOvr>
  <mc:AlternateContent xmlns:mc="http://schemas.openxmlformats.org/markup-compatibility/2006">
    <mc:Choice xmlns:p14="http://schemas.microsoft.com/office/powerpoint/2010/main" Requires="p14">
      <p:transition p14:dur="0" advClick="0"/>
    </mc:Choice>
    <mc:Fallback>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5036456" y="1537802"/>
            <a:ext cx="6153445"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1" algn="l">
              <a:lnSpc>
                <a:spcPct val="115000"/>
              </a:lnSpc>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endParaRPr>
          </a:p>
        </p:txBody>
      </p:sp>
      <p:sp>
        <p:nvSpPr>
          <p:cNvPr id="13" name="Title 1"/>
          <p:cNvSpPr txBox="1">
            <a:spLocks/>
          </p:cNvSpPr>
          <p:nvPr/>
        </p:nvSpPr>
        <p:spPr>
          <a:xfrm>
            <a:off x="838200" y="5125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400" dirty="0">
              <a:solidFill>
                <a:srgbClr val="7FA1B6"/>
              </a:solidFill>
            </a:endParaRPr>
          </a:p>
        </p:txBody>
      </p:sp>
      <p:pic>
        <p:nvPicPr>
          <p:cNvPr id="3074" name="Picture 2">
            <a:extLst>
              <a:ext uri="{FF2B5EF4-FFF2-40B4-BE49-F238E27FC236}">
                <a16:creationId xmlns:a16="http://schemas.microsoft.com/office/drawing/2014/main" xmlns="" id="{BAB32410-5207-415D-9C50-65F62BCDB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6055" y="5274901"/>
            <a:ext cx="3275945" cy="122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515C58E9-20DF-4B64-A500-87C8A240D559}"/>
              </a:ext>
            </a:extLst>
          </p:cNvPr>
          <p:cNvSpPr>
            <a:spLocks noGrp="1"/>
          </p:cNvSpPr>
          <p:nvPr>
            <p:ph type="title"/>
          </p:nvPr>
        </p:nvSpPr>
        <p:spPr>
          <a:xfrm>
            <a:off x="1002098" y="365125"/>
            <a:ext cx="10351701" cy="1325563"/>
          </a:xfrm>
        </p:spPr>
        <p:txBody>
          <a:bodyPr/>
          <a:lstStyle/>
          <a:p>
            <a:r>
              <a:rPr lang="en-US" dirty="0">
                <a:solidFill>
                  <a:schemeClr val="accent1"/>
                </a:solidFill>
              </a:rPr>
              <a:t>Questions</a:t>
            </a:r>
          </a:p>
        </p:txBody>
      </p:sp>
      <p:sp>
        <p:nvSpPr>
          <p:cNvPr id="3" name="Content Placeholder 2">
            <a:extLst>
              <a:ext uri="{FF2B5EF4-FFF2-40B4-BE49-F238E27FC236}">
                <a16:creationId xmlns:a16="http://schemas.microsoft.com/office/drawing/2014/main" xmlns="" id="{97AA4122-D773-4437-8CEB-56102571DD5B}"/>
              </a:ext>
            </a:extLst>
          </p:cNvPr>
          <p:cNvSpPr>
            <a:spLocks noGrp="1"/>
          </p:cNvSpPr>
          <p:nvPr>
            <p:ph idx="1"/>
          </p:nvPr>
        </p:nvSpPr>
        <p:spPr>
          <a:xfrm>
            <a:off x="4344500" y="1964378"/>
            <a:ext cx="8022944" cy="4392879"/>
          </a:xfrm>
        </p:spPr>
        <p:txBody>
          <a:bodyPr>
            <a:normAutofit/>
          </a:bodyPr>
          <a:lstStyle/>
          <a:p>
            <a:r>
              <a:rPr lang="en-US" sz="3200" dirty="0"/>
              <a:t>Scott Bloom, Subject Matter Expert    </a:t>
            </a:r>
          </a:p>
          <a:p>
            <a:pPr lvl="1"/>
            <a:r>
              <a:rPr lang="en-US" sz="2800" b="1" dirty="0">
                <a:solidFill>
                  <a:schemeClr val="accent1"/>
                </a:solidFill>
              </a:rPr>
              <a:t>sbloomlcsw@gmail.com</a:t>
            </a:r>
          </a:p>
          <a:p>
            <a:pPr marL="0" indent="0">
              <a:buNone/>
            </a:pPr>
            <a:r>
              <a:rPr lang="en-US" sz="3500" dirty="0"/>
              <a:t>	</a:t>
            </a:r>
          </a:p>
          <a:p>
            <a:r>
              <a:rPr lang="en-US" sz="3200" dirty="0"/>
              <a:t>Lisa Perry, Program Manager</a:t>
            </a:r>
          </a:p>
          <a:p>
            <a:pPr lvl="1"/>
            <a:r>
              <a:rPr lang="en-US" sz="2800" b="1" dirty="0">
                <a:solidFill>
                  <a:srgbClr val="4472C4"/>
                </a:solidFill>
              </a:rPr>
              <a:t>lisa.perry@morningsidehealthstrategies.com</a:t>
            </a:r>
          </a:p>
          <a:p>
            <a:pPr marL="0" indent="0">
              <a:buNone/>
            </a:pPr>
            <a:r>
              <a:rPr lang="en-US" dirty="0"/>
              <a:t>	</a:t>
            </a:r>
          </a:p>
          <a:p>
            <a:pPr marL="0" indent="0">
              <a:buNone/>
            </a:pPr>
            <a:r>
              <a:rPr lang="en-US" dirty="0"/>
              <a:t>	</a:t>
            </a:r>
          </a:p>
        </p:txBody>
      </p:sp>
      <p:pic>
        <p:nvPicPr>
          <p:cNvPr id="4" name="Picture 3">
            <a:extLst>
              <a:ext uri="{FF2B5EF4-FFF2-40B4-BE49-F238E27FC236}">
                <a16:creationId xmlns:a16="http://schemas.microsoft.com/office/drawing/2014/main" xmlns="" id="{3114C0B8-E6B7-4895-BB5B-86C32CD9B723}"/>
              </a:ext>
            </a:extLst>
          </p:cNvPr>
          <p:cNvPicPr>
            <a:picLocks noChangeAspect="1"/>
          </p:cNvPicPr>
          <p:nvPr/>
        </p:nvPicPr>
        <p:blipFill>
          <a:blip r:embed="rId4"/>
          <a:stretch>
            <a:fillRect/>
          </a:stretch>
        </p:blipFill>
        <p:spPr>
          <a:xfrm>
            <a:off x="1002099" y="1338033"/>
            <a:ext cx="2833931" cy="5019224"/>
          </a:xfrm>
          <a:prstGeom prst="rect">
            <a:avLst/>
          </a:prstGeom>
        </p:spPr>
      </p:pic>
    </p:spTree>
    <p:extLst>
      <p:ext uri="{BB962C8B-B14F-4D97-AF65-F5344CB8AC3E}">
        <p14:creationId xmlns:p14="http://schemas.microsoft.com/office/powerpoint/2010/main" val="707130518"/>
      </p:ext>
    </p:extLst>
  </p:cSld>
  <p:clrMapOvr>
    <a:masterClrMapping/>
  </p:clrMapOvr>
  <mc:AlternateContent xmlns:mc="http://schemas.openxmlformats.org/markup-compatibility/2006">
    <mc:Choice xmlns:p14="http://schemas.microsoft.com/office/powerpoint/2010/main" Requires="p14">
      <p:transition p14:dur="0" advClick="0"/>
    </mc:Choice>
    <mc:Fallback>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719922" y="1582103"/>
            <a:ext cx="8752155"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1" algn="l">
              <a:lnSpc>
                <a:spcPct val="115000"/>
              </a:lnSpc>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endParaRPr>
          </a:p>
        </p:txBody>
      </p:sp>
      <p:sp>
        <p:nvSpPr>
          <p:cNvPr id="13" name="Title 1"/>
          <p:cNvSpPr txBox="1">
            <a:spLocks/>
          </p:cNvSpPr>
          <p:nvPr/>
        </p:nvSpPr>
        <p:spPr>
          <a:xfrm>
            <a:off x="838200" y="5125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dirty="0">
                <a:solidFill>
                  <a:schemeClr val="accent1"/>
                </a:solidFill>
              </a:rPr>
              <a:t>Agenda</a:t>
            </a:r>
          </a:p>
        </p:txBody>
      </p:sp>
      <p:pic>
        <p:nvPicPr>
          <p:cNvPr id="3074" name="Picture 2">
            <a:extLst>
              <a:ext uri="{FF2B5EF4-FFF2-40B4-BE49-F238E27FC236}">
                <a16:creationId xmlns:a16="http://schemas.microsoft.com/office/drawing/2014/main" xmlns="" id="{BAB32410-5207-415D-9C50-65F62BCDB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6055" y="5274901"/>
            <a:ext cx="3275945" cy="122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xmlns="" id="{28C8B5DB-777F-45B3-BA43-DF9611A8E81B}"/>
              </a:ext>
            </a:extLst>
          </p:cNvPr>
          <p:cNvSpPr>
            <a:spLocks noGrp="1"/>
          </p:cNvSpPr>
          <p:nvPr>
            <p:ph idx="1"/>
          </p:nvPr>
        </p:nvSpPr>
        <p:spPr/>
        <p:txBody>
          <a:bodyPr/>
          <a:lstStyle/>
          <a:p>
            <a:r>
              <a:rPr lang="en-US" dirty="0"/>
              <a:t>Introduction to Today’s Speakers</a:t>
            </a:r>
          </a:p>
          <a:p>
            <a:r>
              <a:rPr lang="en-US" dirty="0"/>
              <a:t>Program Overview</a:t>
            </a:r>
          </a:p>
          <a:p>
            <a:r>
              <a:rPr lang="en-US" dirty="0"/>
              <a:t>Program Components</a:t>
            </a:r>
          </a:p>
          <a:p>
            <a:r>
              <a:rPr lang="en-US" dirty="0"/>
              <a:t>Thoughts on Program Content</a:t>
            </a:r>
          </a:p>
          <a:p>
            <a:r>
              <a:rPr lang="en-US" dirty="0"/>
              <a:t>Next Steps</a:t>
            </a:r>
          </a:p>
          <a:p>
            <a:r>
              <a:rPr lang="en-US" dirty="0"/>
              <a:t>Questions</a:t>
            </a:r>
          </a:p>
        </p:txBody>
      </p:sp>
    </p:spTree>
    <p:extLst>
      <p:ext uri="{BB962C8B-B14F-4D97-AF65-F5344CB8AC3E}">
        <p14:creationId xmlns:p14="http://schemas.microsoft.com/office/powerpoint/2010/main" val="114554140"/>
      </p:ext>
    </p:extLst>
  </p:cSld>
  <p:clrMapOvr>
    <a:masterClrMapping/>
  </p:clrMapOvr>
  <mc:AlternateContent xmlns:mc="http://schemas.openxmlformats.org/markup-compatibility/2006">
    <mc:Choice xmlns:p14="http://schemas.microsoft.com/office/powerpoint/2010/main" Requires="p14">
      <p:transition p14:dur="0" advClick="0"/>
    </mc:Choice>
    <mc:Fallback>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719922" y="1582103"/>
            <a:ext cx="8752155"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1" algn="l">
              <a:lnSpc>
                <a:spcPct val="115000"/>
              </a:lnSpc>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endParaRPr>
          </a:p>
        </p:txBody>
      </p:sp>
      <p:sp>
        <p:nvSpPr>
          <p:cNvPr id="13" name="Title 1"/>
          <p:cNvSpPr txBox="1">
            <a:spLocks/>
          </p:cNvSpPr>
          <p:nvPr/>
        </p:nvSpPr>
        <p:spPr>
          <a:xfrm>
            <a:off x="838200" y="5125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400" dirty="0">
              <a:solidFill>
                <a:srgbClr val="7FA1B6"/>
              </a:solidFill>
            </a:endParaRPr>
          </a:p>
        </p:txBody>
      </p:sp>
      <p:pic>
        <p:nvPicPr>
          <p:cNvPr id="3074" name="Picture 2">
            <a:extLst>
              <a:ext uri="{FF2B5EF4-FFF2-40B4-BE49-F238E27FC236}">
                <a16:creationId xmlns:a16="http://schemas.microsoft.com/office/drawing/2014/main" xmlns="" id="{BAB32410-5207-415D-9C50-65F62BCDB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1802" y="5856687"/>
            <a:ext cx="2350048" cy="88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84C29766-6362-4BB7-9116-E354F4CEDE7B}"/>
              </a:ext>
            </a:extLst>
          </p:cNvPr>
          <p:cNvSpPr>
            <a:spLocks noGrp="1"/>
          </p:cNvSpPr>
          <p:nvPr>
            <p:ph type="title"/>
          </p:nvPr>
        </p:nvSpPr>
        <p:spPr>
          <a:xfrm>
            <a:off x="2792118" y="196088"/>
            <a:ext cx="5440980" cy="709727"/>
          </a:xfrm>
        </p:spPr>
        <p:txBody>
          <a:bodyPr/>
          <a:lstStyle/>
          <a:p>
            <a:pPr algn="ctr"/>
            <a:r>
              <a:rPr lang="en-US" dirty="0">
                <a:solidFill>
                  <a:schemeClr val="accent1"/>
                </a:solidFill>
              </a:rPr>
              <a:t>Today’s</a:t>
            </a:r>
            <a:r>
              <a:rPr lang="en-US" dirty="0">
                <a:solidFill>
                  <a:schemeClr val="accent1">
                    <a:lumMod val="60000"/>
                    <a:lumOff val="40000"/>
                  </a:schemeClr>
                </a:solidFill>
              </a:rPr>
              <a:t> </a:t>
            </a:r>
            <a:r>
              <a:rPr lang="en-US" dirty="0">
                <a:solidFill>
                  <a:schemeClr val="accent1"/>
                </a:solidFill>
              </a:rPr>
              <a:t>Speakers</a:t>
            </a:r>
          </a:p>
        </p:txBody>
      </p:sp>
      <p:sp>
        <p:nvSpPr>
          <p:cNvPr id="4" name="Text Placeholder 3">
            <a:extLst>
              <a:ext uri="{FF2B5EF4-FFF2-40B4-BE49-F238E27FC236}">
                <a16:creationId xmlns:a16="http://schemas.microsoft.com/office/drawing/2014/main" xmlns="" id="{2C835113-626B-43C9-B33F-B59952FA83F4}"/>
              </a:ext>
            </a:extLst>
          </p:cNvPr>
          <p:cNvSpPr>
            <a:spLocks noGrp="1"/>
          </p:cNvSpPr>
          <p:nvPr>
            <p:ph type="body" idx="1"/>
          </p:nvPr>
        </p:nvSpPr>
        <p:spPr>
          <a:xfrm>
            <a:off x="2896874" y="1541990"/>
            <a:ext cx="2717722" cy="662378"/>
          </a:xfrm>
        </p:spPr>
        <p:txBody>
          <a:bodyPr>
            <a:normAutofit/>
          </a:bodyPr>
          <a:lstStyle/>
          <a:p>
            <a:r>
              <a:rPr lang="en-US" sz="3200" dirty="0"/>
              <a:t>Scott Bloom</a:t>
            </a:r>
          </a:p>
        </p:txBody>
      </p:sp>
      <p:sp>
        <p:nvSpPr>
          <p:cNvPr id="5" name="Content Placeholder 4">
            <a:extLst>
              <a:ext uri="{FF2B5EF4-FFF2-40B4-BE49-F238E27FC236}">
                <a16:creationId xmlns:a16="http://schemas.microsoft.com/office/drawing/2014/main" xmlns="" id="{6696FC36-A651-48AE-96D7-5DA6031C89CA}"/>
              </a:ext>
            </a:extLst>
          </p:cNvPr>
          <p:cNvSpPr>
            <a:spLocks noGrp="1"/>
          </p:cNvSpPr>
          <p:nvPr>
            <p:ph sz="half" idx="2"/>
          </p:nvPr>
        </p:nvSpPr>
        <p:spPr>
          <a:xfrm>
            <a:off x="338863" y="2537512"/>
            <a:ext cx="5752647" cy="4122896"/>
          </a:xfrm>
        </p:spPr>
        <p:txBody>
          <a:bodyPr>
            <a:normAutofit fontScale="25000" lnSpcReduction="20000"/>
          </a:bodyPr>
          <a:lstStyle/>
          <a:p>
            <a:pPr>
              <a:lnSpc>
                <a:spcPct val="110000"/>
              </a:lnSpc>
            </a:pPr>
            <a:r>
              <a:rPr lang="en-US" sz="8000" dirty="0">
                <a:latin typeface="Calibri" panose="020F0502020204030204" pitchFamily="34" charset="0"/>
                <a:cs typeface="Calibri" panose="020F0502020204030204" pitchFamily="34" charset="0"/>
              </a:rPr>
              <a:t>31 years in the mental health field working with children and families.</a:t>
            </a:r>
          </a:p>
          <a:p>
            <a:pPr>
              <a:lnSpc>
                <a:spcPct val="110000"/>
              </a:lnSpc>
            </a:pPr>
            <a:r>
              <a:rPr lang="en-US" sz="8000" dirty="0">
                <a:latin typeface="Calibri" panose="020F0502020204030204" pitchFamily="34" charset="0"/>
                <a:cs typeface="Calibri" panose="020F0502020204030204" pitchFamily="34" charset="0"/>
              </a:rPr>
              <a:t>Created opportunities for children and youth to overcome emotional and behavioral barriers to academic achievement, multiple community agencies.  </a:t>
            </a:r>
          </a:p>
          <a:p>
            <a:pPr>
              <a:lnSpc>
                <a:spcPct val="110000"/>
              </a:lnSpc>
            </a:pPr>
            <a:r>
              <a:rPr lang="en-US" sz="8000" dirty="0">
                <a:latin typeface="Calibri" panose="020F0502020204030204" pitchFamily="34" charset="0"/>
                <a:cs typeface="Calibri" panose="020F0502020204030204" pitchFamily="34" charset="0"/>
              </a:rPr>
              <a:t>Founding Director of  School Mental Health Services for the New York City Department of Education for the last 15 years</a:t>
            </a:r>
          </a:p>
          <a:p>
            <a:pPr>
              <a:lnSpc>
                <a:spcPct val="110000"/>
              </a:lnSpc>
            </a:pPr>
            <a:r>
              <a:rPr lang="en-US" sz="8000" dirty="0">
                <a:latin typeface="Calibri" panose="020F0502020204030204" pitchFamily="34" charset="0"/>
                <a:cs typeface="Calibri" panose="020F0502020204030204" pitchFamily="34" charset="0"/>
              </a:rPr>
              <a:t> Serves on advisory boards for cities, state, and national mental health initiatives around the country. </a:t>
            </a:r>
          </a:p>
          <a:p>
            <a:pPr marL="0" indent="0">
              <a:lnSpc>
                <a:spcPct val="110000"/>
              </a:lnSpc>
              <a:buNone/>
            </a:pPr>
            <a:endParaRPr lang="en-US" sz="6400" dirty="0"/>
          </a:p>
          <a:p>
            <a:pPr marL="0" indent="0">
              <a:buNone/>
            </a:pPr>
            <a:endParaRPr lang="en-US" dirty="0"/>
          </a:p>
        </p:txBody>
      </p:sp>
      <p:sp>
        <p:nvSpPr>
          <p:cNvPr id="6" name="Text Placeholder 5">
            <a:extLst>
              <a:ext uri="{FF2B5EF4-FFF2-40B4-BE49-F238E27FC236}">
                <a16:creationId xmlns:a16="http://schemas.microsoft.com/office/drawing/2014/main" xmlns="" id="{DC289D94-BC12-4B7B-A8A1-6FC30CAE17A4}"/>
              </a:ext>
            </a:extLst>
          </p:cNvPr>
          <p:cNvSpPr>
            <a:spLocks noGrp="1"/>
          </p:cNvSpPr>
          <p:nvPr>
            <p:ph type="body" sz="quarter" idx="3"/>
          </p:nvPr>
        </p:nvSpPr>
        <p:spPr>
          <a:xfrm>
            <a:off x="6091510" y="1541990"/>
            <a:ext cx="2141588" cy="662378"/>
          </a:xfrm>
        </p:spPr>
        <p:txBody>
          <a:bodyPr>
            <a:normAutofit/>
          </a:bodyPr>
          <a:lstStyle/>
          <a:p>
            <a:r>
              <a:rPr lang="en-US" sz="3200" dirty="0"/>
              <a:t>Lisa Perry</a:t>
            </a:r>
          </a:p>
        </p:txBody>
      </p:sp>
      <p:sp>
        <p:nvSpPr>
          <p:cNvPr id="7" name="Content Placeholder 6">
            <a:extLst>
              <a:ext uri="{FF2B5EF4-FFF2-40B4-BE49-F238E27FC236}">
                <a16:creationId xmlns:a16="http://schemas.microsoft.com/office/drawing/2014/main" xmlns="" id="{94C0B452-93C0-4049-8463-177ECAD73AC5}"/>
              </a:ext>
            </a:extLst>
          </p:cNvPr>
          <p:cNvSpPr>
            <a:spLocks noGrp="1"/>
          </p:cNvSpPr>
          <p:nvPr>
            <p:ph sz="quarter" idx="4"/>
          </p:nvPr>
        </p:nvSpPr>
        <p:spPr>
          <a:xfrm>
            <a:off x="5916805" y="2533602"/>
            <a:ext cx="5436995" cy="4685548"/>
          </a:xfrm>
        </p:spPr>
        <p:txBody>
          <a:bodyPr>
            <a:noAutofit/>
          </a:bodyPr>
          <a:lstStyle/>
          <a:p>
            <a:r>
              <a:rPr lang="en-US" sz="2000" dirty="0"/>
              <a:t>Principal at Morningside Health Strategies since 2019, with engagements focused on technology- and data-enabled innovation in patient care and operations, performance improvement &amp; financial sustainability.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Previously served as Sr. Vice President, Quality &amp; Technology at the Community Health Care Association of New York State (CHCANYS). </a:t>
            </a:r>
            <a:endParaRPr lang="en-US" sz="2000" dirty="0"/>
          </a:p>
          <a:p>
            <a:r>
              <a:rPr lang="en-US" sz="2000" dirty="0"/>
              <a:t>Currently managing several grant-funded programs for the NYSBHF.</a:t>
            </a:r>
          </a:p>
          <a:p>
            <a:r>
              <a:rPr lang="en-US" sz="2000" dirty="0"/>
              <a:t>Board Officer and Chair, Quality Improvement Committee at Ryan Chelsea-Clinton, a NYC FQHC. </a:t>
            </a:r>
          </a:p>
        </p:txBody>
      </p:sp>
      <p:pic>
        <p:nvPicPr>
          <p:cNvPr id="3" name="Picture 2" descr="Scott.Croped.thumbnail_IMG_9516_1-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286" y="1082238"/>
            <a:ext cx="1074199" cy="1271239"/>
          </a:xfrm>
          <a:prstGeom prst="rect">
            <a:avLst/>
          </a:prstGeom>
        </p:spPr>
      </p:pic>
      <p:pic>
        <p:nvPicPr>
          <p:cNvPr id="9" name="Picture 8" descr="A person smiling for the camera&#10;&#10;Description automatically generated with medium confidence">
            <a:extLst>
              <a:ext uri="{FF2B5EF4-FFF2-40B4-BE49-F238E27FC236}">
                <a16:creationId xmlns:a16="http://schemas.microsoft.com/office/drawing/2014/main" xmlns="" id="{5270097A-B98D-4C72-B48D-2583C7ACE9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4512" y="1081111"/>
            <a:ext cx="1015129" cy="1353506"/>
          </a:xfrm>
          <a:prstGeom prst="rect">
            <a:avLst/>
          </a:prstGeom>
        </p:spPr>
      </p:pic>
    </p:spTree>
    <p:extLst>
      <p:ext uri="{BB962C8B-B14F-4D97-AF65-F5344CB8AC3E}">
        <p14:creationId xmlns:p14="http://schemas.microsoft.com/office/powerpoint/2010/main" val="3836434714"/>
      </p:ext>
    </p:extLst>
  </p:cSld>
  <p:clrMapOvr>
    <a:masterClrMapping/>
  </p:clrMapOvr>
  <mc:AlternateContent xmlns:mc="http://schemas.openxmlformats.org/markup-compatibility/2006">
    <mc:Choice xmlns:p14="http://schemas.microsoft.com/office/powerpoint/2010/main" Requires="p14">
      <p:transition p14:dur="0" advClick="0"/>
    </mc:Choice>
    <mc:Fallback>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719922" y="1582103"/>
            <a:ext cx="8752155"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1" algn="l">
              <a:lnSpc>
                <a:spcPct val="115000"/>
              </a:lnSpc>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endParaRPr>
          </a:p>
        </p:txBody>
      </p:sp>
      <p:sp>
        <p:nvSpPr>
          <p:cNvPr id="13" name="Title 1"/>
          <p:cNvSpPr txBox="1">
            <a:spLocks/>
          </p:cNvSpPr>
          <p:nvPr/>
        </p:nvSpPr>
        <p:spPr>
          <a:xfrm>
            <a:off x="838200" y="5125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400" dirty="0">
              <a:solidFill>
                <a:srgbClr val="7FA1B6"/>
              </a:solidFill>
            </a:endParaRPr>
          </a:p>
        </p:txBody>
      </p:sp>
      <p:pic>
        <p:nvPicPr>
          <p:cNvPr id="3074" name="Picture 2">
            <a:extLst>
              <a:ext uri="{FF2B5EF4-FFF2-40B4-BE49-F238E27FC236}">
                <a16:creationId xmlns:a16="http://schemas.microsoft.com/office/drawing/2014/main" xmlns="" id="{BAB32410-5207-415D-9C50-65F62BCDB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6055" y="5274901"/>
            <a:ext cx="3275945" cy="122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C53FD585-637C-44EB-B5BA-466ADF17A93B}"/>
              </a:ext>
            </a:extLst>
          </p:cNvPr>
          <p:cNvSpPr>
            <a:spLocks noGrp="1"/>
          </p:cNvSpPr>
          <p:nvPr>
            <p:ph type="title"/>
          </p:nvPr>
        </p:nvSpPr>
        <p:spPr/>
        <p:txBody>
          <a:bodyPr/>
          <a:lstStyle/>
          <a:p>
            <a:r>
              <a:rPr lang="en-US" dirty="0">
                <a:solidFill>
                  <a:schemeClr val="accent1"/>
                </a:solidFill>
              </a:rPr>
              <a:t>Program Overview</a:t>
            </a:r>
          </a:p>
        </p:txBody>
      </p:sp>
      <p:sp>
        <p:nvSpPr>
          <p:cNvPr id="3" name="Content Placeholder 2">
            <a:extLst>
              <a:ext uri="{FF2B5EF4-FFF2-40B4-BE49-F238E27FC236}">
                <a16:creationId xmlns:a16="http://schemas.microsoft.com/office/drawing/2014/main" xmlns="" id="{CFFA7406-9B97-4687-97EE-86634CE11371}"/>
              </a:ext>
            </a:extLst>
          </p:cNvPr>
          <p:cNvSpPr>
            <a:spLocks noGrp="1"/>
          </p:cNvSpPr>
          <p:nvPr>
            <p:ph idx="1"/>
          </p:nvPr>
        </p:nvSpPr>
        <p:spPr>
          <a:xfrm>
            <a:off x="838199" y="2004563"/>
            <a:ext cx="10515600" cy="5230928"/>
          </a:xfrm>
        </p:spPr>
        <p:txBody>
          <a:bodyPr>
            <a:normAutofit/>
          </a:bodyPr>
          <a:lstStyle/>
          <a:p>
            <a:r>
              <a:rPr lang="en-US" sz="2600" dirty="0"/>
              <a:t>A 2-year program funded by the New York Community Trust and The New York State Health Foundation, serving 10 Sponsoring Organizations (SOs) each year</a:t>
            </a:r>
          </a:p>
          <a:p>
            <a:pPr lvl="1"/>
            <a:r>
              <a:rPr lang="en-US" sz="2200" dirty="0"/>
              <a:t>Grant year runs for entire calendar year, e.g., January – December 2022</a:t>
            </a:r>
          </a:p>
          <a:p>
            <a:pPr marL="457200" lvl="1" indent="0">
              <a:buNone/>
            </a:pPr>
            <a:endParaRPr lang="en-US" sz="2200" dirty="0"/>
          </a:p>
          <a:p>
            <a:r>
              <a:rPr lang="en-US" sz="2600" u="sng" dirty="0"/>
              <a:t>Goal</a:t>
            </a:r>
            <a:r>
              <a:rPr lang="en-US" sz="2600" dirty="0"/>
              <a:t>: to enhance the capacity of the New York State’s School-Based Health Centers (SBHCs) to respond to the increase in students’ behavioral health needs resulting from the COVID-19 pandemic.</a:t>
            </a:r>
          </a:p>
          <a:p>
            <a:endParaRPr lang="en-US" sz="2600" dirty="0"/>
          </a:p>
          <a:p>
            <a:pPr marL="0" indent="0">
              <a:buNone/>
            </a:pPr>
            <a:endParaRPr lang="en-US" dirty="0"/>
          </a:p>
          <a:p>
            <a:endParaRPr lang="en-US" dirty="0"/>
          </a:p>
        </p:txBody>
      </p:sp>
    </p:spTree>
    <p:extLst>
      <p:ext uri="{BB962C8B-B14F-4D97-AF65-F5344CB8AC3E}">
        <p14:creationId xmlns:p14="http://schemas.microsoft.com/office/powerpoint/2010/main" val="2158413705"/>
      </p:ext>
    </p:extLst>
  </p:cSld>
  <p:clrMapOvr>
    <a:masterClrMapping/>
  </p:clrMapOvr>
  <mc:AlternateContent xmlns:mc="http://schemas.openxmlformats.org/markup-compatibility/2006">
    <mc:Choice xmlns:p14="http://schemas.microsoft.com/office/powerpoint/2010/main" Requires="p14">
      <p:transition p14:dur="0" advClick="0"/>
    </mc:Choice>
    <mc:Fallback>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719922" y="1582103"/>
            <a:ext cx="8752155"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1" algn="l">
              <a:lnSpc>
                <a:spcPct val="115000"/>
              </a:lnSpc>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endParaRPr>
          </a:p>
        </p:txBody>
      </p:sp>
      <p:sp>
        <p:nvSpPr>
          <p:cNvPr id="13" name="Title 1"/>
          <p:cNvSpPr txBox="1">
            <a:spLocks/>
          </p:cNvSpPr>
          <p:nvPr/>
        </p:nvSpPr>
        <p:spPr>
          <a:xfrm>
            <a:off x="838200" y="5125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400" dirty="0">
              <a:solidFill>
                <a:srgbClr val="7FA1B6"/>
              </a:solidFill>
            </a:endParaRPr>
          </a:p>
        </p:txBody>
      </p:sp>
      <p:pic>
        <p:nvPicPr>
          <p:cNvPr id="3074" name="Picture 2">
            <a:extLst>
              <a:ext uri="{FF2B5EF4-FFF2-40B4-BE49-F238E27FC236}">
                <a16:creationId xmlns:a16="http://schemas.microsoft.com/office/drawing/2014/main" xmlns="" id="{BAB32410-5207-415D-9C50-65F62BCDB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6055" y="5274901"/>
            <a:ext cx="3275945" cy="122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35A1D25B-03FF-4982-98AF-DCA1008AB0D5}"/>
              </a:ext>
            </a:extLst>
          </p:cNvPr>
          <p:cNvSpPr>
            <a:spLocks noGrp="1"/>
          </p:cNvSpPr>
          <p:nvPr>
            <p:ph type="title"/>
          </p:nvPr>
        </p:nvSpPr>
        <p:spPr/>
        <p:txBody>
          <a:bodyPr/>
          <a:lstStyle/>
          <a:p>
            <a:r>
              <a:rPr lang="en-US" dirty="0">
                <a:solidFill>
                  <a:schemeClr val="accent1"/>
                </a:solidFill>
              </a:rPr>
              <a:t>Program Components</a:t>
            </a:r>
          </a:p>
        </p:txBody>
      </p:sp>
      <p:sp>
        <p:nvSpPr>
          <p:cNvPr id="3" name="Content Placeholder 2">
            <a:extLst>
              <a:ext uri="{FF2B5EF4-FFF2-40B4-BE49-F238E27FC236}">
                <a16:creationId xmlns:a16="http://schemas.microsoft.com/office/drawing/2014/main" xmlns="" id="{A9E3B3F6-8D62-4E6A-944B-959539A40497}"/>
              </a:ext>
            </a:extLst>
          </p:cNvPr>
          <p:cNvSpPr>
            <a:spLocks noGrp="1"/>
          </p:cNvSpPr>
          <p:nvPr>
            <p:ph idx="1"/>
          </p:nvPr>
        </p:nvSpPr>
        <p:spPr/>
        <p:txBody>
          <a:bodyPr>
            <a:normAutofit/>
          </a:bodyPr>
          <a:lstStyle/>
          <a:p>
            <a:r>
              <a:rPr lang="en-US" dirty="0"/>
              <a:t>10 hours of customized, individual technical assistance for each SO from our Subject Matter Expert (SME) to address your priority issues</a:t>
            </a:r>
          </a:p>
          <a:p>
            <a:r>
              <a:rPr lang="en-US" dirty="0"/>
              <a:t>3 educational webinars on topics of shared interest, to include best practices and peer sharing</a:t>
            </a:r>
          </a:p>
          <a:p>
            <a:r>
              <a:rPr lang="en-US" dirty="0"/>
              <a:t>Web-based Resource Library</a:t>
            </a:r>
          </a:p>
          <a:p>
            <a:r>
              <a:rPr lang="en-US" dirty="0"/>
              <a:t>Start-up stipend for an improvement project designed by each SO in consultation with program</a:t>
            </a:r>
          </a:p>
          <a:p>
            <a:r>
              <a:rPr lang="en-US" dirty="0"/>
              <a:t>Reporting on quantifiable outcomes</a:t>
            </a:r>
          </a:p>
          <a:p>
            <a:r>
              <a:rPr lang="en-US" dirty="0"/>
              <a:t>Session at NYSBHA annual conference</a:t>
            </a:r>
          </a:p>
        </p:txBody>
      </p:sp>
    </p:spTree>
    <p:extLst>
      <p:ext uri="{BB962C8B-B14F-4D97-AF65-F5344CB8AC3E}">
        <p14:creationId xmlns:p14="http://schemas.microsoft.com/office/powerpoint/2010/main" val="4181262891"/>
      </p:ext>
    </p:extLst>
  </p:cSld>
  <p:clrMapOvr>
    <a:masterClrMapping/>
  </p:clrMapOvr>
  <mc:AlternateContent xmlns:mc="http://schemas.openxmlformats.org/markup-compatibility/2006">
    <mc:Choice xmlns:p14="http://schemas.microsoft.com/office/powerpoint/2010/main" Requires="p14">
      <p:transition p14:dur="0" advClick="0"/>
    </mc:Choice>
    <mc:Fallback>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2" name="Group 1"/>
          <p:cNvGrpSpPr/>
          <p:nvPr/>
        </p:nvGrpSpPr>
        <p:grpSpPr>
          <a:xfrm>
            <a:off x="770008" y="396429"/>
            <a:ext cx="10495153" cy="4613611"/>
            <a:chOff x="636321" y="737545"/>
            <a:chExt cx="7871365" cy="3460208"/>
          </a:xfrm>
        </p:grpSpPr>
        <p:grpSp>
          <p:nvGrpSpPr>
            <p:cNvPr id="67" name="Google Shape;67;p15"/>
            <p:cNvGrpSpPr/>
            <p:nvPr/>
          </p:nvGrpSpPr>
          <p:grpSpPr>
            <a:xfrm>
              <a:off x="6038025" y="2411210"/>
              <a:ext cx="2469661" cy="1384500"/>
              <a:chOff x="6038025" y="2598925"/>
              <a:chExt cx="2469661" cy="1384500"/>
            </a:xfrm>
          </p:grpSpPr>
          <p:cxnSp>
            <p:nvCxnSpPr>
              <p:cNvPr id="68" name="Google Shape;68;p15"/>
              <p:cNvCxnSpPr/>
              <p:nvPr/>
            </p:nvCxnSpPr>
            <p:spPr>
              <a:xfrm>
                <a:off x="6038025" y="3312550"/>
                <a:ext cx="582000" cy="0"/>
              </a:xfrm>
              <a:prstGeom prst="straightConnector1">
                <a:avLst/>
              </a:prstGeom>
              <a:noFill/>
              <a:ln w="9525" cap="flat" cmpd="sng">
                <a:solidFill>
                  <a:srgbClr val="C2C2C2"/>
                </a:solidFill>
                <a:prstDash val="solid"/>
                <a:round/>
                <a:headEnd type="none" w="sm" len="sm"/>
                <a:tailEnd type="none" w="sm" len="sm"/>
              </a:ln>
            </p:spPr>
          </p:cxnSp>
          <p:sp>
            <p:nvSpPr>
              <p:cNvPr id="69" name="Google Shape;69;p15"/>
              <p:cNvSpPr txBox="1"/>
              <p:nvPr/>
            </p:nvSpPr>
            <p:spPr>
              <a:xfrm>
                <a:off x="6640486" y="2598925"/>
                <a:ext cx="1867200" cy="1384500"/>
              </a:xfrm>
              <a:prstGeom prst="rect">
                <a:avLst/>
              </a:prstGeom>
              <a:noFill/>
              <a:ln>
                <a:noFill/>
              </a:ln>
            </p:spPr>
            <p:txBody>
              <a:bodyPr spcFirstLastPara="1" wrap="square" lIns="91425" tIns="91425" rIns="91425" bIns="91425" anchor="ctr" anchorCtr="0">
                <a:noAutofit/>
              </a:bodyPr>
              <a:lstStyle/>
              <a:p>
                <a:r>
                  <a:rPr lang="en" sz="1600" b="1" dirty="0">
                    <a:latin typeface="Cambria"/>
                    <a:ea typeface="Cambria"/>
                    <a:cs typeface="Cambria"/>
                    <a:sym typeface="Cambria"/>
                  </a:rPr>
                  <a:t>Universal</a:t>
                </a:r>
                <a:endParaRPr sz="1600" b="1" dirty="0">
                  <a:latin typeface="Cambria"/>
                  <a:ea typeface="Cambria"/>
                  <a:cs typeface="Cambria"/>
                  <a:sym typeface="Cambria"/>
                </a:endParaRPr>
              </a:p>
              <a:p>
                <a:endParaRPr sz="1600" b="1" dirty="0">
                  <a:latin typeface="Cambria"/>
                  <a:ea typeface="Cambria"/>
                  <a:cs typeface="Cambria"/>
                  <a:sym typeface="Cambria"/>
                </a:endParaRPr>
              </a:p>
              <a:p>
                <a:pPr>
                  <a:lnSpc>
                    <a:spcPct val="115000"/>
                  </a:lnSpc>
                  <a:buSzPts val="1100"/>
                </a:pPr>
                <a:r>
                  <a:rPr lang="en" sz="1600" dirty="0">
                    <a:latin typeface="Cambria"/>
                    <a:ea typeface="Cambria"/>
                    <a:cs typeface="Cambria"/>
                    <a:sym typeface="Cambria"/>
                  </a:rPr>
                  <a:t>School-wide supports that promote mental health awareness</a:t>
                </a:r>
                <a:r>
                  <a:rPr lang="en-US" sz="1600" dirty="0">
                    <a:latin typeface="Cambria"/>
                    <a:ea typeface="Cambria"/>
                    <a:cs typeface="Cambria"/>
                    <a:sym typeface="Cambria"/>
                  </a:rPr>
                  <a:t> &amp; promotion</a:t>
                </a:r>
                <a:endParaRPr sz="1600" dirty="0">
                  <a:latin typeface="Cambria"/>
                  <a:ea typeface="Cambria"/>
                  <a:cs typeface="Cambria"/>
                  <a:sym typeface="Cambria"/>
                </a:endParaRPr>
              </a:p>
              <a:p>
                <a:pPr>
                  <a:spcAft>
                    <a:spcPts val="2133"/>
                  </a:spcAft>
                </a:pPr>
                <a:endParaRPr sz="1600" dirty="0">
                  <a:latin typeface="Cambria"/>
                  <a:ea typeface="Cambria"/>
                  <a:cs typeface="Cambria"/>
                  <a:sym typeface="Cambria"/>
                </a:endParaRPr>
              </a:p>
            </p:txBody>
          </p:sp>
          <p:sp>
            <p:nvSpPr>
              <p:cNvPr id="70" name="Google Shape;70;p15"/>
              <p:cNvSpPr/>
              <p:nvPr/>
            </p:nvSpPr>
            <p:spPr>
              <a:xfrm>
                <a:off x="6424027" y="3212150"/>
                <a:ext cx="198600" cy="198300"/>
              </a:xfrm>
              <a:prstGeom prst="ellipse">
                <a:avLst/>
              </a:prstGeom>
              <a:solidFill>
                <a:srgbClr val="307BF3"/>
              </a:solidFill>
              <a:ln>
                <a:noFill/>
              </a:ln>
            </p:spPr>
            <p:txBody>
              <a:bodyPr spcFirstLastPara="1" wrap="square" lIns="91425" tIns="91425" rIns="91425" bIns="91425" anchor="ctr" anchorCtr="0">
                <a:noAutofit/>
              </a:bodyPr>
              <a:lstStyle/>
              <a:p>
                <a:endParaRPr/>
              </a:p>
            </p:txBody>
          </p:sp>
          <p:sp>
            <p:nvSpPr>
              <p:cNvPr id="71" name="Google Shape;71;p15"/>
              <p:cNvSpPr txBox="1"/>
              <p:nvPr/>
            </p:nvSpPr>
            <p:spPr>
              <a:xfrm>
                <a:off x="6399567" y="3156084"/>
                <a:ext cx="247500" cy="312900"/>
              </a:xfrm>
              <a:prstGeom prst="rect">
                <a:avLst/>
              </a:prstGeom>
              <a:noFill/>
              <a:ln>
                <a:noFill/>
              </a:ln>
            </p:spPr>
            <p:txBody>
              <a:bodyPr spcFirstLastPara="1" wrap="square" lIns="91425" tIns="91425" rIns="91425" bIns="91425" anchor="t" anchorCtr="0">
                <a:noAutofit/>
              </a:bodyPr>
              <a:lstStyle/>
              <a:p>
                <a:pPr algn="ctr">
                  <a:spcAft>
                    <a:spcPts val="2133"/>
                  </a:spcAft>
                </a:pPr>
                <a:endParaRPr sz="1100">
                  <a:solidFill>
                    <a:srgbClr val="FFFFFF"/>
                  </a:solidFill>
                  <a:latin typeface="Roboto"/>
                  <a:ea typeface="Roboto"/>
                  <a:cs typeface="Roboto"/>
                  <a:sym typeface="Roboto"/>
                </a:endParaRPr>
              </a:p>
            </p:txBody>
          </p:sp>
        </p:grpSp>
        <p:grpSp>
          <p:nvGrpSpPr>
            <p:cNvPr id="72" name="Google Shape;72;p15"/>
            <p:cNvGrpSpPr/>
            <p:nvPr/>
          </p:nvGrpSpPr>
          <p:grpSpPr>
            <a:xfrm>
              <a:off x="636321" y="1638728"/>
              <a:ext cx="2994729" cy="1384500"/>
              <a:chOff x="636321" y="1844098"/>
              <a:chExt cx="2994729" cy="1384500"/>
            </a:xfrm>
          </p:grpSpPr>
          <p:sp>
            <p:nvSpPr>
              <p:cNvPr id="73" name="Google Shape;73;p15"/>
              <p:cNvSpPr txBox="1"/>
              <p:nvPr/>
            </p:nvSpPr>
            <p:spPr>
              <a:xfrm>
                <a:off x="636321" y="1844098"/>
                <a:ext cx="1867200" cy="1384500"/>
              </a:xfrm>
              <a:prstGeom prst="rect">
                <a:avLst/>
              </a:prstGeom>
              <a:noFill/>
              <a:ln>
                <a:noFill/>
              </a:ln>
            </p:spPr>
            <p:txBody>
              <a:bodyPr spcFirstLastPara="1" wrap="square" lIns="91425" tIns="91425" rIns="91425" bIns="91425" anchor="ctr" anchorCtr="0">
                <a:noAutofit/>
              </a:bodyPr>
              <a:lstStyle/>
              <a:p>
                <a:pPr algn="r"/>
                <a:r>
                  <a:rPr lang="en" sz="1600" b="1">
                    <a:latin typeface="Cambria"/>
                    <a:ea typeface="Cambria"/>
                    <a:cs typeface="Cambria"/>
                    <a:sym typeface="Cambria"/>
                  </a:rPr>
                  <a:t>Selective</a:t>
                </a:r>
                <a:endParaRPr sz="1600" b="1">
                  <a:latin typeface="Cambria"/>
                  <a:ea typeface="Cambria"/>
                  <a:cs typeface="Cambria"/>
                  <a:sym typeface="Cambria"/>
                </a:endParaRPr>
              </a:p>
              <a:p>
                <a:pPr algn="r"/>
                <a:endParaRPr sz="1600" b="1">
                  <a:latin typeface="Cambria"/>
                  <a:ea typeface="Cambria"/>
                  <a:cs typeface="Cambria"/>
                  <a:sym typeface="Cambria"/>
                </a:endParaRPr>
              </a:p>
              <a:p>
                <a:pPr algn="r">
                  <a:spcAft>
                    <a:spcPts val="2133"/>
                  </a:spcAft>
                </a:pPr>
                <a:r>
                  <a:rPr lang="en" sz="1600">
                    <a:latin typeface="Cambria"/>
                    <a:ea typeface="Cambria"/>
                    <a:cs typeface="Cambria"/>
                    <a:sym typeface="Cambria"/>
                  </a:rPr>
                  <a:t>Supports aimed to intervene early for at risk students</a:t>
                </a:r>
                <a:endParaRPr sz="1600" b="1">
                  <a:latin typeface="Cambria"/>
                  <a:ea typeface="Cambria"/>
                  <a:cs typeface="Cambria"/>
                  <a:sym typeface="Cambria"/>
                </a:endParaRPr>
              </a:p>
            </p:txBody>
          </p:sp>
          <p:cxnSp>
            <p:nvCxnSpPr>
              <p:cNvPr id="74" name="Google Shape;74;p15"/>
              <p:cNvCxnSpPr/>
              <p:nvPr/>
            </p:nvCxnSpPr>
            <p:spPr>
              <a:xfrm rot="10800000">
                <a:off x="2587350" y="2536350"/>
                <a:ext cx="1043700" cy="0"/>
              </a:xfrm>
              <a:prstGeom prst="straightConnector1">
                <a:avLst/>
              </a:prstGeom>
              <a:noFill/>
              <a:ln w="9525" cap="flat" cmpd="sng">
                <a:solidFill>
                  <a:srgbClr val="C2C2C2"/>
                </a:solidFill>
                <a:prstDash val="solid"/>
                <a:round/>
                <a:headEnd type="none" w="sm" len="sm"/>
                <a:tailEnd type="none" w="sm" len="sm"/>
              </a:ln>
            </p:spPr>
          </p:cxnSp>
          <p:sp>
            <p:nvSpPr>
              <p:cNvPr id="75" name="Google Shape;75;p15"/>
              <p:cNvSpPr/>
              <p:nvPr/>
            </p:nvSpPr>
            <p:spPr>
              <a:xfrm>
                <a:off x="2523501" y="2431050"/>
                <a:ext cx="198600" cy="198300"/>
              </a:xfrm>
              <a:prstGeom prst="ellipse">
                <a:avLst/>
              </a:prstGeom>
              <a:solidFill>
                <a:srgbClr val="307BF3"/>
              </a:solidFill>
              <a:ln>
                <a:noFill/>
              </a:ln>
            </p:spPr>
            <p:txBody>
              <a:bodyPr spcFirstLastPara="1" wrap="square" lIns="91425" tIns="91425" rIns="91425" bIns="91425" anchor="ctr" anchorCtr="0">
                <a:noAutofit/>
              </a:bodyPr>
              <a:lstStyle/>
              <a:p>
                <a:endParaRPr/>
              </a:p>
            </p:txBody>
          </p:sp>
          <p:sp>
            <p:nvSpPr>
              <p:cNvPr id="76" name="Google Shape;76;p15"/>
              <p:cNvSpPr txBox="1"/>
              <p:nvPr/>
            </p:nvSpPr>
            <p:spPr>
              <a:xfrm>
                <a:off x="2499053" y="2379884"/>
                <a:ext cx="247500" cy="312900"/>
              </a:xfrm>
              <a:prstGeom prst="rect">
                <a:avLst/>
              </a:prstGeom>
              <a:noFill/>
              <a:ln>
                <a:noFill/>
              </a:ln>
            </p:spPr>
            <p:txBody>
              <a:bodyPr spcFirstLastPara="1" wrap="square" lIns="91425" tIns="91425" rIns="91425" bIns="91425" anchor="t" anchorCtr="0">
                <a:noAutofit/>
              </a:bodyPr>
              <a:lstStyle/>
              <a:p>
                <a:pPr algn="ctr">
                  <a:spcAft>
                    <a:spcPts val="2133"/>
                  </a:spcAft>
                </a:pPr>
                <a:endParaRPr sz="1100">
                  <a:solidFill>
                    <a:srgbClr val="FFFFFF"/>
                  </a:solidFill>
                  <a:latin typeface="Roboto"/>
                  <a:ea typeface="Roboto"/>
                  <a:cs typeface="Roboto"/>
                  <a:sym typeface="Roboto"/>
                </a:endParaRPr>
              </a:p>
            </p:txBody>
          </p:sp>
        </p:grpSp>
        <p:grpSp>
          <p:nvGrpSpPr>
            <p:cNvPr id="77" name="Google Shape;77;p15"/>
            <p:cNvGrpSpPr/>
            <p:nvPr/>
          </p:nvGrpSpPr>
          <p:grpSpPr>
            <a:xfrm>
              <a:off x="4908100" y="737545"/>
              <a:ext cx="3599586" cy="1384500"/>
              <a:chOff x="4908100" y="889950"/>
              <a:chExt cx="3599586" cy="1384500"/>
            </a:xfrm>
          </p:grpSpPr>
          <p:cxnSp>
            <p:nvCxnSpPr>
              <p:cNvPr id="78" name="Google Shape;78;p15"/>
              <p:cNvCxnSpPr/>
              <p:nvPr/>
            </p:nvCxnSpPr>
            <p:spPr>
              <a:xfrm>
                <a:off x="4908100" y="1593250"/>
                <a:ext cx="1715100" cy="0"/>
              </a:xfrm>
              <a:prstGeom prst="straightConnector1">
                <a:avLst/>
              </a:prstGeom>
              <a:noFill/>
              <a:ln w="9525" cap="flat" cmpd="sng">
                <a:solidFill>
                  <a:srgbClr val="C2C2C2"/>
                </a:solidFill>
                <a:prstDash val="solid"/>
                <a:round/>
                <a:headEnd type="none" w="sm" len="sm"/>
                <a:tailEnd type="none" w="sm" len="sm"/>
              </a:ln>
            </p:spPr>
          </p:cxnSp>
          <p:sp>
            <p:nvSpPr>
              <p:cNvPr id="79" name="Google Shape;79;p15"/>
              <p:cNvSpPr txBox="1"/>
              <p:nvPr/>
            </p:nvSpPr>
            <p:spPr>
              <a:xfrm>
                <a:off x="6640486" y="889950"/>
                <a:ext cx="1867200" cy="1384500"/>
              </a:xfrm>
              <a:prstGeom prst="rect">
                <a:avLst/>
              </a:prstGeom>
              <a:noFill/>
              <a:ln>
                <a:noFill/>
              </a:ln>
            </p:spPr>
            <p:txBody>
              <a:bodyPr spcFirstLastPara="1" wrap="square" lIns="91425" tIns="91425" rIns="91425" bIns="91425" anchor="ctr" anchorCtr="0">
                <a:noAutofit/>
              </a:bodyPr>
              <a:lstStyle/>
              <a:p>
                <a:r>
                  <a:rPr lang="en" sz="1600" b="1">
                    <a:latin typeface="Cambria"/>
                    <a:ea typeface="Cambria"/>
                    <a:cs typeface="Cambria"/>
                    <a:sym typeface="Cambria"/>
                  </a:rPr>
                  <a:t>Targeted</a:t>
                </a:r>
                <a:endParaRPr sz="1600" b="1">
                  <a:latin typeface="Cambria"/>
                  <a:ea typeface="Cambria"/>
                  <a:cs typeface="Cambria"/>
                  <a:sym typeface="Cambria"/>
                </a:endParaRPr>
              </a:p>
              <a:p>
                <a:endParaRPr sz="1600">
                  <a:latin typeface="Cambria"/>
                  <a:ea typeface="Cambria"/>
                  <a:cs typeface="Cambria"/>
                  <a:sym typeface="Cambria"/>
                </a:endParaRPr>
              </a:p>
              <a:p>
                <a:pPr>
                  <a:lnSpc>
                    <a:spcPct val="115000"/>
                  </a:lnSpc>
                </a:pPr>
                <a:r>
                  <a:rPr lang="en" sz="1600">
                    <a:latin typeface="Cambria"/>
                    <a:ea typeface="Cambria"/>
                    <a:cs typeface="Cambria"/>
                    <a:sym typeface="Cambria"/>
                  </a:rPr>
                  <a:t>Intensive supports for students with identified concerns</a:t>
                </a:r>
                <a:endParaRPr sz="1600">
                  <a:latin typeface="Cambria"/>
                  <a:ea typeface="Cambria"/>
                  <a:cs typeface="Cambria"/>
                  <a:sym typeface="Cambria"/>
                </a:endParaRPr>
              </a:p>
            </p:txBody>
          </p:sp>
          <p:sp>
            <p:nvSpPr>
              <p:cNvPr id="80" name="Google Shape;80;p15"/>
              <p:cNvSpPr/>
              <p:nvPr/>
            </p:nvSpPr>
            <p:spPr>
              <a:xfrm>
                <a:off x="6427830" y="1493307"/>
                <a:ext cx="198600" cy="198300"/>
              </a:xfrm>
              <a:prstGeom prst="ellipse">
                <a:avLst/>
              </a:prstGeom>
              <a:solidFill>
                <a:srgbClr val="307BF3"/>
              </a:solidFill>
              <a:ln>
                <a:noFill/>
              </a:ln>
            </p:spPr>
            <p:txBody>
              <a:bodyPr spcFirstLastPara="1" wrap="square" lIns="91425" tIns="91425" rIns="91425" bIns="91425" anchor="ctr" anchorCtr="0">
                <a:noAutofit/>
              </a:bodyPr>
              <a:lstStyle/>
              <a:p>
                <a:endParaRPr/>
              </a:p>
            </p:txBody>
          </p:sp>
          <p:sp>
            <p:nvSpPr>
              <p:cNvPr id="81" name="Google Shape;81;p15"/>
              <p:cNvSpPr txBox="1"/>
              <p:nvPr/>
            </p:nvSpPr>
            <p:spPr>
              <a:xfrm>
                <a:off x="6403383" y="1436815"/>
                <a:ext cx="247500" cy="312900"/>
              </a:xfrm>
              <a:prstGeom prst="rect">
                <a:avLst/>
              </a:prstGeom>
              <a:noFill/>
              <a:ln>
                <a:noFill/>
              </a:ln>
            </p:spPr>
            <p:txBody>
              <a:bodyPr spcFirstLastPara="1" wrap="square" lIns="91425" tIns="91425" rIns="91425" bIns="91425" anchor="t" anchorCtr="0">
                <a:noAutofit/>
              </a:bodyPr>
              <a:lstStyle/>
              <a:p>
                <a:pPr algn="ctr">
                  <a:spcAft>
                    <a:spcPts val="2133"/>
                  </a:spcAft>
                </a:pPr>
                <a:endParaRPr sz="1100">
                  <a:solidFill>
                    <a:srgbClr val="FFFFFF"/>
                  </a:solidFill>
                  <a:latin typeface="Roboto"/>
                  <a:ea typeface="Roboto"/>
                  <a:cs typeface="Roboto"/>
                  <a:sym typeface="Roboto"/>
                </a:endParaRPr>
              </a:p>
            </p:txBody>
          </p:sp>
        </p:grpSp>
        <p:grpSp>
          <p:nvGrpSpPr>
            <p:cNvPr id="82" name="Google Shape;82;p15"/>
            <p:cNvGrpSpPr/>
            <p:nvPr/>
          </p:nvGrpSpPr>
          <p:grpSpPr>
            <a:xfrm>
              <a:off x="2814594" y="945750"/>
              <a:ext cx="3514811" cy="3252003"/>
              <a:chOff x="2991269" y="1153325"/>
              <a:chExt cx="3514811" cy="3252003"/>
            </a:xfrm>
          </p:grpSpPr>
          <p:sp>
            <p:nvSpPr>
              <p:cNvPr id="83" name="Google Shape;83;p15"/>
              <p:cNvSpPr/>
              <p:nvPr/>
            </p:nvSpPr>
            <p:spPr>
              <a:xfrm>
                <a:off x="3477586" y="2585458"/>
                <a:ext cx="2541910" cy="950456"/>
              </a:xfrm>
              <a:custGeom>
                <a:avLst/>
                <a:gdLst/>
                <a:ahLst/>
                <a:cxnLst/>
                <a:rect l="l" t="t" r="r" b="b"/>
                <a:pathLst>
                  <a:path w="126826" h="43529" extrusionOk="0">
                    <a:moveTo>
                      <a:pt x="0" y="20002"/>
                    </a:moveTo>
                    <a:lnTo>
                      <a:pt x="63389" y="43529"/>
                    </a:lnTo>
                    <a:lnTo>
                      <a:pt x="126826" y="19907"/>
                    </a:lnTo>
                    <a:lnTo>
                      <a:pt x="63580" y="0"/>
                    </a:lnTo>
                    <a:close/>
                  </a:path>
                </a:pathLst>
              </a:custGeom>
              <a:solidFill>
                <a:srgbClr val="D9D9D9"/>
              </a:solidFill>
              <a:ln>
                <a:noFill/>
              </a:ln>
            </p:spPr>
          </p:sp>
          <p:sp>
            <p:nvSpPr>
              <p:cNvPr id="84" name="Google Shape;84;p15"/>
              <p:cNvSpPr/>
              <p:nvPr/>
            </p:nvSpPr>
            <p:spPr>
              <a:xfrm>
                <a:off x="2991269"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6D9EEB"/>
              </a:solidFill>
              <a:ln>
                <a:noFill/>
              </a:ln>
            </p:spPr>
          </p:sp>
          <p:sp>
            <p:nvSpPr>
              <p:cNvPr id="85" name="Google Shape;85;p15"/>
              <p:cNvSpPr/>
              <p:nvPr/>
            </p:nvSpPr>
            <p:spPr>
              <a:xfrm flipH="1">
                <a:off x="4747852"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A4C2F4"/>
              </a:solidFill>
              <a:ln>
                <a:noFill/>
              </a:ln>
            </p:spPr>
          </p:sp>
          <p:sp>
            <p:nvSpPr>
              <p:cNvPr id="86" name="Google Shape;86;p15"/>
              <p:cNvSpPr/>
              <p:nvPr/>
            </p:nvSpPr>
            <p:spPr>
              <a:xfrm>
                <a:off x="3969199" y="2001324"/>
                <a:ext cx="1565850" cy="585863"/>
              </a:xfrm>
              <a:custGeom>
                <a:avLst/>
                <a:gdLst/>
                <a:ahLst/>
                <a:cxnLst/>
                <a:rect l="l" t="t" r="r" b="b"/>
                <a:pathLst>
                  <a:path w="24053" h="8150" extrusionOk="0">
                    <a:moveTo>
                      <a:pt x="0" y="3827"/>
                    </a:moveTo>
                    <a:lnTo>
                      <a:pt x="11976" y="8150"/>
                    </a:lnTo>
                    <a:lnTo>
                      <a:pt x="24053" y="3827"/>
                    </a:lnTo>
                    <a:lnTo>
                      <a:pt x="12126" y="0"/>
                    </a:lnTo>
                    <a:close/>
                  </a:path>
                </a:pathLst>
              </a:custGeom>
              <a:solidFill>
                <a:srgbClr val="D9D9D9"/>
              </a:solidFill>
              <a:ln>
                <a:noFill/>
              </a:ln>
            </p:spPr>
          </p:sp>
          <p:sp>
            <p:nvSpPr>
              <p:cNvPr id="87" name="Google Shape;87;p15"/>
              <p:cNvSpPr/>
              <p:nvPr/>
            </p:nvSpPr>
            <p:spPr>
              <a:xfrm>
                <a:off x="356325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6D9EEB"/>
              </a:solidFill>
              <a:ln>
                <a:noFill/>
              </a:ln>
            </p:spPr>
          </p:sp>
          <p:sp>
            <p:nvSpPr>
              <p:cNvPr id="88" name="Google Shape;88;p15"/>
              <p:cNvSpPr/>
              <p:nvPr/>
            </p:nvSpPr>
            <p:spPr>
              <a:xfrm flipH="1">
                <a:off x="474936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A4C2F4"/>
              </a:solidFill>
              <a:ln>
                <a:noFill/>
              </a:ln>
            </p:spPr>
          </p:sp>
          <p:sp>
            <p:nvSpPr>
              <p:cNvPr id="89" name="Google Shape;89;p15"/>
              <p:cNvSpPr/>
              <p:nvPr/>
            </p:nvSpPr>
            <p:spPr>
              <a:xfrm>
                <a:off x="4059061" y="1153325"/>
                <a:ext cx="693508" cy="1201140"/>
              </a:xfrm>
              <a:custGeom>
                <a:avLst/>
                <a:gdLst/>
                <a:ahLst/>
                <a:cxnLst/>
                <a:rect l="l" t="t" r="r" b="b"/>
                <a:pathLst>
                  <a:path w="10635" h="16697" extrusionOk="0">
                    <a:moveTo>
                      <a:pt x="10635" y="0"/>
                    </a:moveTo>
                    <a:lnTo>
                      <a:pt x="0" y="12722"/>
                    </a:lnTo>
                    <a:lnTo>
                      <a:pt x="10635" y="16697"/>
                    </a:lnTo>
                    <a:close/>
                  </a:path>
                </a:pathLst>
              </a:custGeom>
              <a:solidFill>
                <a:srgbClr val="6D9EEB"/>
              </a:solidFill>
              <a:ln>
                <a:noFill/>
              </a:ln>
            </p:spPr>
          </p:sp>
          <p:sp>
            <p:nvSpPr>
              <p:cNvPr id="90" name="Google Shape;90;p15"/>
              <p:cNvSpPr/>
              <p:nvPr/>
            </p:nvSpPr>
            <p:spPr>
              <a:xfrm flipH="1">
                <a:off x="4749350" y="1153325"/>
                <a:ext cx="693508" cy="1201140"/>
              </a:xfrm>
              <a:custGeom>
                <a:avLst/>
                <a:gdLst/>
                <a:ahLst/>
                <a:cxnLst/>
                <a:rect l="l" t="t" r="r" b="b"/>
                <a:pathLst>
                  <a:path w="10635" h="16697" extrusionOk="0">
                    <a:moveTo>
                      <a:pt x="10635" y="0"/>
                    </a:moveTo>
                    <a:lnTo>
                      <a:pt x="0" y="12722"/>
                    </a:lnTo>
                    <a:lnTo>
                      <a:pt x="10635" y="16697"/>
                    </a:lnTo>
                    <a:close/>
                  </a:path>
                </a:pathLst>
              </a:custGeom>
              <a:solidFill>
                <a:srgbClr val="A4C2F4"/>
              </a:solidFill>
              <a:ln>
                <a:noFill/>
              </a:ln>
            </p:spPr>
          </p:sp>
        </p:grpSp>
      </p:grpSp>
      <p:sp>
        <p:nvSpPr>
          <p:cNvPr id="26" name="Google Shape;235;p53"/>
          <p:cNvSpPr txBox="1"/>
          <p:nvPr/>
        </p:nvSpPr>
        <p:spPr>
          <a:xfrm>
            <a:off x="172717" y="5746717"/>
            <a:ext cx="11866883" cy="956447"/>
          </a:xfrm>
          <a:prstGeom prst="rect">
            <a:avLst/>
          </a:prstGeom>
          <a:solidFill>
            <a:srgbClr val="274292"/>
          </a:solidFill>
          <a:ln>
            <a:noFill/>
          </a:ln>
        </p:spPr>
        <p:txBody>
          <a:bodyPr spcFirstLastPara="1" wrap="square" lIns="121897" tIns="121897" rIns="121897" bIns="121897" anchor="ctr" anchorCtr="0">
            <a:noAutofit/>
          </a:bodyPr>
          <a:lstStyle/>
          <a:p>
            <a:r>
              <a:rPr lang="en" sz="3200" dirty="0">
                <a:solidFill>
                  <a:schemeClr val="bg1"/>
                </a:solidFill>
                <a:latin typeface="Cambria"/>
                <a:ea typeface="Cambria"/>
                <a:cs typeface="Cambria"/>
                <a:sym typeface="Cambria"/>
              </a:rPr>
              <a:t>Three-Tiered School Mental Health Framework</a:t>
            </a:r>
            <a:endParaRPr sz="3200" dirty="0">
              <a:solidFill>
                <a:schemeClr val="bg1"/>
              </a:solidFill>
              <a:latin typeface="Cambria"/>
              <a:ea typeface="Cambria"/>
              <a:cs typeface="Cambria"/>
              <a:sym typeface="Cambria"/>
            </a:endParaRPr>
          </a:p>
        </p:txBody>
      </p:sp>
      <p:sp>
        <p:nvSpPr>
          <p:cNvPr id="28" name="Rectangle 27"/>
          <p:cNvSpPr/>
          <p:nvPr/>
        </p:nvSpPr>
        <p:spPr>
          <a:xfrm>
            <a:off x="172717" y="142240"/>
            <a:ext cx="11866883" cy="6534325"/>
          </a:xfrm>
          <a:prstGeom prst="rect">
            <a:avLst/>
          </a:prstGeom>
          <a:noFill/>
          <a:ln w="107950">
            <a:solidFill>
              <a:srgbClr val="274292"/>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pic>
        <p:nvPicPr>
          <p:cNvPr id="30" name="Picture 2">
            <a:extLst>
              <a:ext uri="{FF2B5EF4-FFF2-40B4-BE49-F238E27FC236}">
                <a16:creationId xmlns:a16="http://schemas.microsoft.com/office/drawing/2014/main" xmlns="" id="{BAB32410-5207-415D-9C50-65F62BCDB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2667" y="5816390"/>
            <a:ext cx="2655811" cy="914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4101769"/>
      </p:ext>
    </p:extLst>
  </p:cSld>
  <p:clrMapOvr>
    <a:masterClrMapping/>
  </p:clrMapOvr>
  <mc:AlternateContent xmlns:mc="http://schemas.openxmlformats.org/markup-compatibility/2006">
    <mc:Choice xmlns:p14="http://schemas.microsoft.com/office/powerpoint/2010/main" Requires="p14">
      <p:transition p14:dur="0" advClick="0"/>
    </mc:Choice>
    <mc:Fallback>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719922" y="1582103"/>
            <a:ext cx="8752155"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1" algn="l">
              <a:lnSpc>
                <a:spcPct val="115000"/>
              </a:lnSpc>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endParaRPr>
          </a:p>
        </p:txBody>
      </p:sp>
      <p:sp>
        <p:nvSpPr>
          <p:cNvPr id="13" name="Title 1"/>
          <p:cNvSpPr txBox="1">
            <a:spLocks/>
          </p:cNvSpPr>
          <p:nvPr/>
        </p:nvSpPr>
        <p:spPr>
          <a:xfrm>
            <a:off x="838200" y="5125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400" dirty="0">
              <a:solidFill>
                <a:srgbClr val="7FA1B6"/>
              </a:solidFill>
            </a:endParaRPr>
          </a:p>
        </p:txBody>
      </p:sp>
      <p:pic>
        <p:nvPicPr>
          <p:cNvPr id="3074" name="Picture 2">
            <a:extLst>
              <a:ext uri="{FF2B5EF4-FFF2-40B4-BE49-F238E27FC236}">
                <a16:creationId xmlns:a16="http://schemas.microsoft.com/office/drawing/2014/main" xmlns="" id="{BAB32410-5207-415D-9C50-65F62BCDB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5192" y="5536046"/>
            <a:ext cx="3275945" cy="122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515C58E9-20DF-4B64-A500-87C8A240D559}"/>
              </a:ext>
            </a:extLst>
          </p:cNvPr>
          <p:cNvSpPr>
            <a:spLocks noGrp="1"/>
          </p:cNvSpPr>
          <p:nvPr>
            <p:ph type="title"/>
          </p:nvPr>
        </p:nvSpPr>
        <p:spPr>
          <a:xfrm>
            <a:off x="885674" y="0"/>
            <a:ext cx="10515600" cy="1325563"/>
          </a:xfrm>
        </p:spPr>
        <p:txBody>
          <a:bodyPr/>
          <a:lstStyle/>
          <a:p>
            <a:r>
              <a:rPr lang="en-US" dirty="0"/>
              <a:t>Why Work in Schools?</a:t>
            </a:r>
          </a:p>
        </p:txBody>
      </p:sp>
      <p:sp>
        <p:nvSpPr>
          <p:cNvPr id="4" name="Content Placeholder 3"/>
          <p:cNvSpPr>
            <a:spLocks noGrp="1"/>
          </p:cNvSpPr>
          <p:nvPr>
            <p:ph sz="half" idx="1"/>
          </p:nvPr>
        </p:nvSpPr>
        <p:spPr>
          <a:xfrm>
            <a:off x="355957" y="1376813"/>
            <a:ext cx="5181600" cy="4351338"/>
          </a:xfrm>
        </p:spPr>
        <p:txBody>
          <a:bodyPr>
            <a:normAutofit fontScale="62500" lnSpcReduction="20000"/>
          </a:bodyPr>
          <a:lstStyle/>
          <a:p>
            <a:pPr marL="257168" indent="-257168"/>
            <a:r>
              <a:rPr lang="en-US" sz="3200" dirty="0">
                <a:latin typeface="Calibri" panose="020F0502020204030204" pitchFamily="34" charset="0"/>
                <a:ea typeface="MS PGothic" charset="0"/>
                <a:cs typeface="Calibri" panose="020F0502020204030204" pitchFamily="34" charset="0"/>
              </a:rPr>
              <a:t>Logical point of entry</a:t>
            </a:r>
          </a:p>
          <a:p>
            <a:pPr marL="257168" indent="-257168"/>
            <a:endParaRPr lang="en-US" sz="3200" dirty="0">
              <a:latin typeface="Calibri" panose="020F0502020204030204" pitchFamily="34" charset="0"/>
              <a:ea typeface="MS PGothic" charset="0"/>
              <a:cs typeface="Calibri" panose="020F0502020204030204" pitchFamily="34" charset="0"/>
            </a:endParaRPr>
          </a:p>
          <a:p>
            <a:pPr marL="257168" indent="-257168"/>
            <a:r>
              <a:rPr lang="en-US" sz="3200" dirty="0">
                <a:latin typeface="Calibri" panose="020F0502020204030204" pitchFamily="34" charset="0"/>
                <a:ea typeface="MS PGothic" charset="0"/>
                <a:cs typeface="Calibri" panose="020F0502020204030204" pitchFamily="34" charset="0"/>
              </a:rPr>
              <a:t>Frontline identification</a:t>
            </a:r>
          </a:p>
          <a:p>
            <a:pPr marL="257168" indent="-257168"/>
            <a:endParaRPr lang="en-US" sz="3200" dirty="0">
              <a:latin typeface="Calibri" panose="020F0502020204030204" pitchFamily="34" charset="0"/>
              <a:cs typeface="Calibri" panose="020F0502020204030204" pitchFamily="34" charset="0"/>
            </a:endParaRPr>
          </a:p>
          <a:p>
            <a:pPr marL="257168" indent="-257168"/>
            <a:r>
              <a:rPr lang="en-US" sz="3200" dirty="0">
                <a:latin typeface="Calibri" panose="020F0502020204030204" pitchFamily="34" charset="0"/>
                <a:ea typeface="MS PGothic" charset="0"/>
                <a:cs typeface="Calibri" panose="020F0502020204030204" pitchFamily="34" charset="0"/>
              </a:rPr>
              <a:t>More natural setting for students</a:t>
            </a:r>
            <a:endParaRPr lang="en-US" sz="3200" baseline="-25000" dirty="0">
              <a:latin typeface="Calibri" panose="020F0502020204030204" pitchFamily="34" charset="0"/>
              <a:ea typeface="MS PGothic" charset="0"/>
              <a:cs typeface="Calibri" panose="020F0502020204030204" pitchFamily="34" charset="0"/>
            </a:endParaRPr>
          </a:p>
          <a:p>
            <a:pPr marL="257168" indent="-257168"/>
            <a:endParaRPr lang="en-US" sz="3200" dirty="0">
              <a:latin typeface="Calibri" panose="020F0502020204030204" pitchFamily="34" charset="0"/>
              <a:ea typeface="MS PGothic" charset="0"/>
              <a:cs typeface="Calibri" panose="020F0502020204030204" pitchFamily="34" charset="0"/>
            </a:endParaRPr>
          </a:p>
          <a:p>
            <a:pPr marL="257168" indent="-257168"/>
            <a:r>
              <a:rPr lang="en-US" sz="3200" dirty="0">
                <a:latin typeface="Calibri" panose="020F0502020204030204" pitchFamily="34" charset="0"/>
                <a:ea typeface="MS PGothic" charset="0"/>
                <a:cs typeface="Calibri" panose="020F0502020204030204" pitchFamily="34" charset="0"/>
              </a:rPr>
              <a:t>Increased access and follow-up</a:t>
            </a:r>
          </a:p>
          <a:p>
            <a:pPr marL="257168" indent="-257168"/>
            <a:endParaRPr lang="en-US" sz="3200" dirty="0">
              <a:latin typeface="Calibri" panose="020F0502020204030204" pitchFamily="34" charset="0"/>
              <a:ea typeface="MS PGothic" charset="0"/>
              <a:cs typeface="Calibri" panose="020F0502020204030204" pitchFamily="34" charset="0"/>
            </a:endParaRPr>
          </a:p>
          <a:p>
            <a:pPr marL="214308" indent="-214308"/>
            <a:r>
              <a:rPr lang="en-US" sz="3200" dirty="0">
                <a:latin typeface="Calibri" panose="020F0502020204030204" pitchFamily="34" charset="0"/>
                <a:ea typeface="MS PGothic" charset="0"/>
                <a:cs typeface="Calibri" panose="020F0502020204030204" pitchFamily="34" charset="0"/>
              </a:rPr>
              <a:t>Powerful tool for creating equity &amp; access</a:t>
            </a:r>
          </a:p>
          <a:p>
            <a:pPr marL="214308" indent="-214308"/>
            <a:endParaRPr lang="en-US" sz="3200" dirty="0">
              <a:latin typeface="Calibri" panose="020F0502020204030204" pitchFamily="34" charset="0"/>
              <a:ea typeface="MS PGothic" charset="0"/>
              <a:cs typeface="Calibri" panose="020F0502020204030204" pitchFamily="34" charset="0"/>
            </a:endParaRPr>
          </a:p>
          <a:p>
            <a:pPr marL="214308" indent="-214308"/>
            <a:r>
              <a:rPr lang="en-US" sz="3200" dirty="0">
                <a:latin typeface="Calibri" panose="020F0502020204030204" pitchFamily="34" charset="0"/>
                <a:ea typeface="MS PGothic" charset="0"/>
                <a:cs typeface="Calibri" panose="020F0502020204030204" pitchFamily="34" charset="0"/>
              </a:rPr>
              <a:t>Important role in public health campaigns</a:t>
            </a:r>
          </a:p>
          <a:p>
            <a:pPr marL="214308" indent="-214308"/>
            <a:endParaRPr lang="en-US" dirty="0">
              <a:latin typeface="+mj-lt"/>
              <a:ea typeface="MS PGothic" charset="0"/>
            </a:endParaRPr>
          </a:p>
          <a:p>
            <a:endParaRPr lang="en-US" dirty="0"/>
          </a:p>
        </p:txBody>
      </p:sp>
      <p:sp>
        <p:nvSpPr>
          <p:cNvPr id="5" name="Content Placeholder 4"/>
          <p:cNvSpPr>
            <a:spLocks noGrp="1"/>
          </p:cNvSpPr>
          <p:nvPr>
            <p:ph sz="half" idx="2"/>
          </p:nvPr>
        </p:nvSpPr>
        <p:spPr>
          <a:xfrm>
            <a:off x="6172200" y="1221705"/>
            <a:ext cx="5181600" cy="4607878"/>
          </a:xfrm>
        </p:spPr>
        <p:txBody>
          <a:bodyPr>
            <a:normAutofit fontScale="62500" lnSpcReduction="20000"/>
          </a:bodyPr>
          <a:lstStyle/>
          <a:p>
            <a:pPr marL="257168" indent="-257168"/>
            <a:r>
              <a:rPr lang="en-US" sz="3200" dirty="0">
                <a:latin typeface="Calibri" panose="020F0502020204030204" pitchFamily="34" charset="0"/>
                <a:cs typeface="Calibri" panose="020F0502020204030204" pitchFamily="34" charset="0"/>
              </a:rPr>
              <a:t>Increases resilience and help-seeking behavior</a:t>
            </a:r>
          </a:p>
          <a:p>
            <a:pPr marL="257168" indent="-257168"/>
            <a:endParaRPr lang="en-US" sz="3200" dirty="0">
              <a:latin typeface="Calibri" panose="020F0502020204030204" pitchFamily="34" charset="0"/>
              <a:cs typeface="Calibri" panose="020F0502020204030204" pitchFamily="34" charset="0"/>
            </a:endParaRPr>
          </a:p>
          <a:p>
            <a:pPr marL="257168" indent="-257168"/>
            <a:r>
              <a:rPr lang="en-US" sz="3200" dirty="0">
                <a:latin typeface="Calibri" panose="020F0502020204030204" pitchFamily="34" charset="0"/>
                <a:cs typeface="Calibri" panose="020F0502020204030204" pitchFamily="34" charset="0"/>
              </a:rPr>
              <a:t>Improvement in…</a:t>
            </a:r>
          </a:p>
          <a:p>
            <a:pPr marL="600060" lvl="1" indent="-257168">
              <a:spcBef>
                <a:spcPts val="1000"/>
              </a:spcBef>
            </a:pPr>
            <a:r>
              <a:rPr lang="en-US" sz="3200" dirty="0">
                <a:latin typeface="Calibri" panose="020F0502020204030204" pitchFamily="34" charset="0"/>
                <a:cs typeface="Calibri" panose="020F0502020204030204" pitchFamily="34" charset="0"/>
              </a:rPr>
              <a:t>Student decision-making </a:t>
            </a:r>
          </a:p>
          <a:p>
            <a:pPr marL="600060" lvl="1" indent="-257168">
              <a:spcBef>
                <a:spcPts val="1000"/>
              </a:spcBef>
            </a:pPr>
            <a:r>
              <a:rPr lang="en-US" sz="3200" dirty="0">
                <a:latin typeface="Calibri" panose="020F0502020204030204" pitchFamily="34" charset="0"/>
                <a:cs typeface="Calibri" panose="020F0502020204030204" pitchFamily="34" charset="0"/>
              </a:rPr>
              <a:t>School culture and commitment to school</a:t>
            </a:r>
          </a:p>
          <a:p>
            <a:pPr marL="600060" lvl="1" indent="-257168">
              <a:spcBef>
                <a:spcPts val="1000"/>
              </a:spcBef>
            </a:pPr>
            <a:r>
              <a:rPr lang="en-US" sz="3200" dirty="0">
                <a:latin typeface="Calibri" panose="020F0502020204030204" pitchFamily="34" charset="0"/>
                <a:cs typeface="Calibri" panose="020F0502020204030204" pitchFamily="34" charset="0"/>
              </a:rPr>
              <a:t>Student social emotional skills</a:t>
            </a:r>
          </a:p>
          <a:p>
            <a:pPr marL="600060" lvl="1" indent="-257168">
              <a:spcBef>
                <a:spcPts val="1000"/>
              </a:spcBef>
            </a:pPr>
            <a:r>
              <a:rPr lang="en-US" sz="3200" dirty="0">
                <a:latin typeface="Calibri" panose="020F0502020204030204" pitchFamily="34" charset="0"/>
                <a:cs typeface="Calibri" panose="020F0502020204030204" pitchFamily="34" charset="0"/>
              </a:rPr>
              <a:t>Positive interactions with others</a:t>
            </a:r>
          </a:p>
          <a:p>
            <a:pPr marL="342892" lvl="1">
              <a:spcBef>
                <a:spcPts val="1000"/>
              </a:spcBef>
            </a:pPr>
            <a:endParaRPr lang="en-US" sz="3200" dirty="0">
              <a:latin typeface="Calibri" panose="020F0502020204030204" pitchFamily="34" charset="0"/>
              <a:cs typeface="Calibri" panose="020F0502020204030204" pitchFamily="34" charset="0"/>
            </a:endParaRPr>
          </a:p>
          <a:p>
            <a:pPr marL="257168" indent="-257168"/>
            <a:r>
              <a:rPr lang="en-US" sz="3200" dirty="0">
                <a:latin typeface="Calibri" panose="020F0502020204030204" pitchFamily="34" charset="0"/>
                <a:cs typeface="Calibri" panose="020F0502020204030204" pitchFamily="34" charset="0"/>
              </a:rPr>
              <a:t>Increased knowledge about mental health</a:t>
            </a:r>
          </a:p>
          <a:p>
            <a:pPr marL="257168" indent="-257168"/>
            <a:endParaRPr lang="en-US" sz="3200" dirty="0">
              <a:latin typeface="Calibri" panose="020F0502020204030204" pitchFamily="34" charset="0"/>
              <a:cs typeface="Calibri" panose="020F0502020204030204" pitchFamily="34" charset="0"/>
            </a:endParaRPr>
          </a:p>
          <a:p>
            <a:pPr marL="257168" indent="-257168"/>
            <a:r>
              <a:rPr lang="en-US" sz="3200" dirty="0">
                <a:latin typeface="Calibri" panose="020F0502020204030204" pitchFamily="34" charset="0"/>
                <a:cs typeface="Calibri" panose="020F0502020204030204" pitchFamily="34" charset="0"/>
              </a:rPr>
              <a:t>Decreased mental health stigma</a:t>
            </a:r>
          </a:p>
          <a:p>
            <a:pPr marL="257168" indent="-257168"/>
            <a:endParaRPr lang="en-US" sz="3200" baseline="-25000" dirty="0">
              <a:latin typeface="Calibri" panose="020F0502020204030204" pitchFamily="34" charset="0"/>
              <a:ea typeface="MS PGothic" charset="0"/>
              <a:cs typeface="Calibri" panose="020F0502020204030204" pitchFamily="34" charset="0"/>
            </a:endParaRPr>
          </a:p>
          <a:p>
            <a:r>
              <a:rPr lang="en-US" sz="3200" dirty="0">
                <a:latin typeface="Calibri" panose="020F0502020204030204" pitchFamily="34" charset="0"/>
                <a:ea typeface="MS PGothic" charset="0"/>
                <a:cs typeface="Calibri" panose="020F0502020204030204" pitchFamily="34" charset="0"/>
              </a:rPr>
              <a:t>Sole provider for many children</a:t>
            </a:r>
          </a:p>
          <a:p>
            <a:endParaRPr lang="en-US" dirty="0"/>
          </a:p>
        </p:txBody>
      </p:sp>
    </p:spTree>
    <p:extLst>
      <p:ext uri="{BB962C8B-B14F-4D97-AF65-F5344CB8AC3E}">
        <p14:creationId xmlns:p14="http://schemas.microsoft.com/office/powerpoint/2010/main" val="2164149689"/>
      </p:ext>
    </p:extLst>
  </p:cSld>
  <p:clrMapOvr>
    <a:masterClrMapping/>
  </p:clrMapOvr>
  <mc:AlternateContent xmlns:mc="http://schemas.openxmlformats.org/markup-compatibility/2006">
    <mc:Choice xmlns:p14="http://schemas.microsoft.com/office/powerpoint/2010/main" Requires="p14">
      <p:transition p14:dur="0" advClick="0"/>
    </mc:Choice>
    <mc:Fallback>
      <p:transition xmlns:p14="http://schemas.microsoft.com/office/powerpoint/2010/main"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dissolv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dissolve">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dissolve">
                                      <p:cBhvr>
                                        <p:cTn id="32" dur="500"/>
                                        <p:tgtEl>
                                          <p:spTgt spid="4">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dissolve">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dissolve">
                                      <p:cBhvr>
                                        <p:cTn id="42" dur="500"/>
                                        <p:tgtEl>
                                          <p:spTgt spid="5">
                                            <p:txEl>
                                              <p:pRg st="2" end="2"/>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Effect transition="in" filter="dissolve">
                                      <p:cBhvr>
                                        <p:cTn id="45" dur="500"/>
                                        <p:tgtEl>
                                          <p:spTgt spid="5">
                                            <p:txEl>
                                              <p:pRg st="3" end="3"/>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animEffect transition="in" filter="dissolve">
                                      <p:cBhvr>
                                        <p:cTn id="48" dur="500"/>
                                        <p:tgtEl>
                                          <p:spTgt spid="5">
                                            <p:txEl>
                                              <p:pRg st="4" end="4"/>
                                            </p:txEl>
                                          </p:spTgt>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animEffect transition="in" filter="dissolve">
                                      <p:cBhvr>
                                        <p:cTn id="51" dur="500"/>
                                        <p:tgtEl>
                                          <p:spTgt spid="5">
                                            <p:txEl>
                                              <p:pRg st="5" end="5"/>
                                            </p:txEl>
                                          </p:spTgt>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5">
                                            <p:txEl>
                                              <p:pRg st="6" end="6"/>
                                            </p:txEl>
                                          </p:spTgt>
                                        </p:tgtEl>
                                        <p:attrNameLst>
                                          <p:attrName>style.visibility</p:attrName>
                                        </p:attrNameLst>
                                      </p:cBhvr>
                                      <p:to>
                                        <p:strVal val="visible"/>
                                      </p:to>
                                    </p:set>
                                    <p:animEffect transition="in" filter="dissolve">
                                      <p:cBhvr>
                                        <p:cTn id="54" dur="500"/>
                                        <p:tgtEl>
                                          <p:spTgt spid="5">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5">
                                            <p:txEl>
                                              <p:pRg st="8" end="8"/>
                                            </p:txEl>
                                          </p:spTgt>
                                        </p:tgtEl>
                                        <p:attrNameLst>
                                          <p:attrName>style.visibility</p:attrName>
                                        </p:attrNameLst>
                                      </p:cBhvr>
                                      <p:to>
                                        <p:strVal val="visible"/>
                                      </p:to>
                                    </p:set>
                                    <p:animEffect transition="in" filter="dissolve">
                                      <p:cBhvr>
                                        <p:cTn id="59" dur="500"/>
                                        <p:tgtEl>
                                          <p:spTgt spid="5">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5">
                                            <p:txEl>
                                              <p:pRg st="10" end="10"/>
                                            </p:txEl>
                                          </p:spTgt>
                                        </p:tgtEl>
                                        <p:attrNameLst>
                                          <p:attrName>style.visibility</p:attrName>
                                        </p:attrNameLst>
                                      </p:cBhvr>
                                      <p:to>
                                        <p:strVal val="visible"/>
                                      </p:to>
                                    </p:set>
                                    <p:animEffect transition="in" filter="dissolve">
                                      <p:cBhvr>
                                        <p:cTn id="64" dur="500"/>
                                        <p:tgtEl>
                                          <p:spTgt spid="5">
                                            <p:txEl>
                                              <p:pRg st="10" end="1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5">
                                            <p:txEl>
                                              <p:pRg st="12" end="12"/>
                                            </p:txEl>
                                          </p:spTgt>
                                        </p:tgtEl>
                                        <p:attrNameLst>
                                          <p:attrName>style.visibility</p:attrName>
                                        </p:attrNameLst>
                                      </p:cBhvr>
                                      <p:to>
                                        <p:strVal val="visible"/>
                                      </p:to>
                                    </p:set>
                                    <p:animEffect transition="in" filter="dissolve">
                                      <p:cBhvr>
                                        <p:cTn id="69"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719922" y="1582103"/>
            <a:ext cx="8752155"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1" algn="l">
              <a:lnSpc>
                <a:spcPct val="115000"/>
              </a:lnSpc>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endParaRPr>
          </a:p>
        </p:txBody>
      </p:sp>
      <p:sp>
        <p:nvSpPr>
          <p:cNvPr id="13" name="Title 1"/>
          <p:cNvSpPr txBox="1">
            <a:spLocks/>
          </p:cNvSpPr>
          <p:nvPr/>
        </p:nvSpPr>
        <p:spPr>
          <a:xfrm>
            <a:off x="838200" y="5125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400" dirty="0">
              <a:solidFill>
                <a:srgbClr val="7FA1B6"/>
              </a:solidFill>
            </a:endParaRPr>
          </a:p>
        </p:txBody>
      </p:sp>
      <p:pic>
        <p:nvPicPr>
          <p:cNvPr id="3074" name="Picture 2">
            <a:extLst>
              <a:ext uri="{FF2B5EF4-FFF2-40B4-BE49-F238E27FC236}">
                <a16:creationId xmlns:a16="http://schemas.microsoft.com/office/drawing/2014/main" xmlns="" id="{BAB32410-5207-415D-9C50-65F62BCDB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6055" y="5274901"/>
            <a:ext cx="3275945" cy="122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515C58E9-20DF-4B64-A500-87C8A240D559}"/>
              </a:ext>
            </a:extLst>
          </p:cNvPr>
          <p:cNvSpPr>
            <a:spLocks noGrp="1"/>
          </p:cNvSpPr>
          <p:nvPr>
            <p:ph type="title"/>
          </p:nvPr>
        </p:nvSpPr>
        <p:spPr/>
        <p:txBody>
          <a:bodyPr/>
          <a:lstStyle/>
          <a:p>
            <a:r>
              <a:rPr lang="en-US" dirty="0"/>
              <a:t>Current Issues Effecting SBHCs</a:t>
            </a:r>
          </a:p>
        </p:txBody>
      </p:sp>
      <p:sp>
        <p:nvSpPr>
          <p:cNvPr id="3" name="Content Placeholder 2">
            <a:extLst>
              <a:ext uri="{FF2B5EF4-FFF2-40B4-BE49-F238E27FC236}">
                <a16:creationId xmlns:a16="http://schemas.microsoft.com/office/drawing/2014/main" xmlns="" id="{97AA4122-D773-4437-8CEB-56102571DD5B}"/>
              </a:ext>
            </a:extLst>
          </p:cNvPr>
          <p:cNvSpPr>
            <a:spLocks noGrp="1"/>
          </p:cNvSpPr>
          <p:nvPr>
            <p:ph idx="1"/>
          </p:nvPr>
        </p:nvSpPr>
        <p:spPr>
          <a:xfrm>
            <a:off x="749367" y="1561908"/>
            <a:ext cx="11012397" cy="4824251"/>
          </a:xfrm>
        </p:spPr>
        <p:txBody>
          <a:bodyPr>
            <a:normAutofit lnSpcReduction="10000"/>
          </a:bodyPr>
          <a:lstStyle/>
          <a:p>
            <a:r>
              <a:rPr lang="en-US" dirty="0"/>
              <a:t>Staff Shortages</a:t>
            </a:r>
          </a:p>
          <a:p>
            <a:r>
              <a:rPr lang="en-US" dirty="0"/>
              <a:t>Traumatic Loss &amp; Grief</a:t>
            </a:r>
          </a:p>
          <a:p>
            <a:r>
              <a:rPr lang="en-US" dirty="0"/>
              <a:t>Compassion Fatigue</a:t>
            </a:r>
          </a:p>
          <a:p>
            <a:r>
              <a:rPr lang="en-US" dirty="0"/>
              <a:t>Lack of Collaboration w/ Stakeholders</a:t>
            </a:r>
          </a:p>
          <a:p>
            <a:r>
              <a:rPr lang="en-US" dirty="0"/>
              <a:t>Lack of Funding</a:t>
            </a:r>
          </a:p>
          <a:p>
            <a:r>
              <a:rPr lang="en-US" dirty="0"/>
              <a:t>Promotion of Mental Health Education </a:t>
            </a:r>
          </a:p>
          <a:p>
            <a:r>
              <a:rPr lang="en-US" dirty="0"/>
              <a:t>Campaign to address Mental Health Stigma </a:t>
            </a:r>
          </a:p>
          <a:p>
            <a:r>
              <a:rPr lang="en-US" dirty="0"/>
              <a:t>Fragmented Services due to difficulty in Coordination of Services</a:t>
            </a:r>
          </a:p>
          <a:p>
            <a:r>
              <a:rPr lang="en-US" dirty="0"/>
              <a:t>Outreach: Parent and School Community</a:t>
            </a:r>
          </a:p>
          <a:p>
            <a:r>
              <a:rPr lang="en-US" dirty="0"/>
              <a:t>Others?</a:t>
            </a:r>
          </a:p>
          <a:p>
            <a:endParaRPr lang="en-US" dirty="0"/>
          </a:p>
        </p:txBody>
      </p:sp>
    </p:spTree>
    <p:extLst>
      <p:ext uri="{BB962C8B-B14F-4D97-AF65-F5344CB8AC3E}">
        <p14:creationId xmlns:p14="http://schemas.microsoft.com/office/powerpoint/2010/main" val="2547731387"/>
      </p:ext>
    </p:extLst>
  </p:cSld>
  <p:clrMapOvr>
    <a:masterClrMapping/>
  </p:clrMapOvr>
  <mc:AlternateContent xmlns:mc="http://schemas.openxmlformats.org/markup-compatibility/2006">
    <mc:Choice xmlns:p14="http://schemas.microsoft.com/office/powerpoint/2010/main" Requires="p14">
      <p:transition p14:dur="0" advClick="0"/>
    </mc:Choice>
    <mc:Fallback>
      <p:transition xmlns:p14="http://schemas.microsoft.com/office/powerpoint/2010/main"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719922" y="1582103"/>
            <a:ext cx="8752155"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1" algn="l">
              <a:lnSpc>
                <a:spcPct val="115000"/>
              </a:lnSpc>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endParaRPr>
          </a:p>
        </p:txBody>
      </p:sp>
      <p:sp>
        <p:nvSpPr>
          <p:cNvPr id="13" name="Title 1"/>
          <p:cNvSpPr txBox="1">
            <a:spLocks/>
          </p:cNvSpPr>
          <p:nvPr/>
        </p:nvSpPr>
        <p:spPr>
          <a:xfrm>
            <a:off x="838200" y="5125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400" dirty="0">
              <a:solidFill>
                <a:srgbClr val="7FA1B6"/>
              </a:solidFill>
            </a:endParaRPr>
          </a:p>
        </p:txBody>
      </p:sp>
      <p:pic>
        <p:nvPicPr>
          <p:cNvPr id="3074" name="Picture 2">
            <a:extLst>
              <a:ext uri="{FF2B5EF4-FFF2-40B4-BE49-F238E27FC236}">
                <a16:creationId xmlns:a16="http://schemas.microsoft.com/office/drawing/2014/main" xmlns="" id="{BAB32410-5207-415D-9C50-65F62BCDB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6055" y="5274901"/>
            <a:ext cx="3275945" cy="122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515C58E9-20DF-4B64-A500-87C8A240D559}"/>
              </a:ext>
            </a:extLst>
          </p:cNvPr>
          <p:cNvSpPr>
            <a:spLocks noGrp="1"/>
          </p:cNvSpPr>
          <p:nvPr>
            <p:ph type="title"/>
          </p:nvPr>
        </p:nvSpPr>
        <p:spPr/>
        <p:txBody>
          <a:bodyPr/>
          <a:lstStyle/>
          <a:p>
            <a:r>
              <a:rPr lang="en-US" dirty="0">
                <a:solidFill>
                  <a:schemeClr val="accent1"/>
                </a:solidFill>
              </a:rPr>
              <a:t>Next Steps</a:t>
            </a:r>
          </a:p>
        </p:txBody>
      </p:sp>
      <p:sp>
        <p:nvSpPr>
          <p:cNvPr id="3" name="Content Placeholder 2">
            <a:extLst>
              <a:ext uri="{FF2B5EF4-FFF2-40B4-BE49-F238E27FC236}">
                <a16:creationId xmlns:a16="http://schemas.microsoft.com/office/drawing/2014/main" xmlns="" id="{97AA4122-D773-4437-8CEB-56102571DD5B}"/>
              </a:ext>
            </a:extLst>
          </p:cNvPr>
          <p:cNvSpPr>
            <a:spLocks noGrp="1"/>
          </p:cNvSpPr>
          <p:nvPr>
            <p:ph idx="1"/>
          </p:nvPr>
        </p:nvSpPr>
        <p:spPr>
          <a:xfrm>
            <a:off x="788807" y="1554020"/>
            <a:ext cx="10980195" cy="4985485"/>
          </a:xfrm>
        </p:spPr>
        <p:txBody>
          <a:bodyPr/>
          <a:lstStyle/>
          <a:p>
            <a:r>
              <a:rPr lang="en-US" dirty="0"/>
              <a:t>By early January, Survey to determine</a:t>
            </a:r>
          </a:p>
          <a:p>
            <a:pPr lvl="1"/>
            <a:r>
              <a:rPr lang="en-US" dirty="0"/>
              <a:t>current state of your BH services</a:t>
            </a:r>
          </a:p>
          <a:p>
            <a:pPr lvl="1"/>
            <a:r>
              <a:rPr lang="en-US" dirty="0"/>
              <a:t>interest in program participation  </a:t>
            </a:r>
          </a:p>
          <a:p>
            <a:pPr lvl="1"/>
            <a:r>
              <a:rPr lang="en-US" dirty="0"/>
              <a:t>priorities for change</a:t>
            </a:r>
          </a:p>
          <a:p>
            <a:r>
              <a:rPr lang="en-US" dirty="0"/>
              <a:t>By end of January</a:t>
            </a:r>
          </a:p>
          <a:p>
            <a:pPr lvl="1"/>
            <a:r>
              <a:rPr lang="en-US" dirty="0"/>
              <a:t>Selection of Year 1 participating SOs</a:t>
            </a:r>
          </a:p>
          <a:p>
            <a:pPr lvl="1"/>
            <a:r>
              <a:rPr lang="en-US" dirty="0"/>
              <a:t>Completion of MOUs, improvement workplans &amp; budgets by SOs</a:t>
            </a:r>
          </a:p>
          <a:p>
            <a:r>
              <a:rPr lang="en-US" dirty="0"/>
              <a:t>February: Beginning of individualized TA </a:t>
            </a:r>
          </a:p>
          <a:p>
            <a:r>
              <a:rPr lang="en-US" dirty="0"/>
              <a:t>To participate email Lisa, subject line: </a:t>
            </a:r>
            <a:r>
              <a:rPr lang="en-US" b="1" u="sng" dirty="0"/>
              <a:t>BH Pilot Project</a:t>
            </a:r>
          </a:p>
          <a:p>
            <a:pPr lvl="1"/>
            <a:r>
              <a:rPr lang="en-US" b="1" dirty="0">
                <a:solidFill>
                  <a:srgbClr val="4472C4"/>
                </a:solidFill>
              </a:rPr>
              <a:t>lisa.perry@morningsidehealthstrategies.com</a:t>
            </a:r>
          </a:p>
          <a:p>
            <a:endParaRPr lang="en-US" dirty="0"/>
          </a:p>
        </p:txBody>
      </p:sp>
    </p:spTree>
    <p:extLst>
      <p:ext uri="{BB962C8B-B14F-4D97-AF65-F5344CB8AC3E}">
        <p14:creationId xmlns:p14="http://schemas.microsoft.com/office/powerpoint/2010/main" val="3435655325"/>
      </p:ext>
    </p:extLst>
  </p:cSld>
  <p:clrMapOvr>
    <a:masterClrMapping/>
  </p:clrMapOvr>
  <mc:AlternateContent xmlns:mc="http://schemas.openxmlformats.org/markup-compatibility/2006">
    <mc:Choice xmlns:p14="http://schemas.microsoft.com/office/powerpoint/2010/main" Requires="p14">
      <p:transition p14:dur="0" advClick="0"/>
    </mc:Choice>
    <mc:Fallback>
      <p:transition xmlns:p14="http://schemas.microsoft.com/office/powerpoint/2010/main" advClick="0"/>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1035</Words>
  <Application>Microsoft Macintosh PowerPoint</Application>
  <PresentationFormat>Custom</PresentationFormat>
  <Paragraphs>158</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School-Based  Behavioral Healthcare in a  Mid-Pandemic World:</vt:lpstr>
      <vt:lpstr>PowerPoint Presentation</vt:lpstr>
      <vt:lpstr>Today’s Speakers</vt:lpstr>
      <vt:lpstr>Program Overview</vt:lpstr>
      <vt:lpstr>Program Components</vt:lpstr>
      <vt:lpstr>PowerPoint Presentation</vt:lpstr>
      <vt:lpstr>Why Work in Schools?</vt:lpstr>
      <vt:lpstr>Current Issues Effecting SBHCs</vt:lpstr>
      <vt:lpstr>Next Steps</vt:lpstr>
      <vt:lpstr>We are seeking:</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Perry Hellerstein</dc:creator>
  <cp:lastModifiedBy>Scott Bloom</cp:lastModifiedBy>
  <cp:revision>26</cp:revision>
  <dcterms:created xsi:type="dcterms:W3CDTF">2021-11-29T14:57:11Z</dcterms:created>
  <dcterms:modified xsi:type="dcterms:W3CDTF">2021-12-08T21:48:29Z</dcterms:modified>
</cp:coreProperties>
</file>