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36"/>
  </p:notesMasterIdLst>
  <p:sldIdLst>
    <p:sldId id="256" r:id="rId5"/>
    <p:sldId id="707" r:id="rId6"/>
    <p:sldId id="768" r:id="rId7"/>
    <p:sldId id="767" r:id="rId8"/>
    <p:sldId id="702" r:id="rId9"/>
    <p:sldId id="773" r:id="rId10"/>
    <p:sldId id="747" r:id="rId11"/>
    <p:sldId id="786" r:id="rId12"/>
    <p:sldId id="785" r:id="rId13"/>
    <p:sldId id="778" r:id="rId14"/>
    <p:sldId id="788" r:id="rId15"/>
    <p:sldId id="787" r:id="rId16"/>
    <p:sldId id="783" r:id="rId17"/>
    <p:sldId id="784" r:id="rId18"/>
    <p:sldId id="780" r:id="rId19"/>
    <p:sldId id="781" r:id="rId20"/>
    <p:sldId id="782" r:id="rId21"/>
    <p:sldId id="791" r:id="rId22"/>
    <p:sldId id="792" r:id="rId23"/>
    <p:sldId id="798" r:id="rId24"/>
    <p:sldId id="793" r:id="rId25"/>
    <p:sldId id="795" r:id="rId26"/>
    <p:sldId id="796" r:id="rId27"/>
    <p:sldId id="797" r:id="rId28"/>
    <p:sldId id="800" r:id="rId29"/>
    <p:sldId id="738" r:id="rId30"/>
    <p:sldId id="790" r:id="rId31"/>
    <p:sldId id="789" r:id="rId32"/>
    <p:sldId id="737" r:id="rId33"/>
    <p:sldId id="769" r:id="rId34"/>
    <p:sldId id="728"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44E343-E3C9-4B43-9201-70E5A8BAF915}">
          <p14:sldIdLst>
            <p14:sldId id="256"/>
            <p14:sldId id="707"/>
            <p14:sldId id="768"/>
            <p14:sldId id="767"/>
            <p14:sldId id="702"/>
            <p14:sldId id="773"/>
            <p14:sldId id="747"/>
            <p14:sldId id="786"/>
            <p14:sldId id="785"/>
            <p14:sldId id="778"/>
            <p14:sldId id="788"/>
            <p14:sldId id="787"/>
            <p14:sldId id="783"/>
            <p14:sldId id="784"/>
            <p14:sldId id="780"/>
            <p14:sldId id="781"/>
            <p14:sldId id="782"/>
            <p14:sldId id="791"/>
            <p14:sldId id="792"/>
            <p14:sldId id="798"/>
            <p14:sldId id="793"/>
            <p14:sldId id="795"/>
            <p14:sldId id="796"/>
            <p14:sldId id="797"/>
            <p14:sldId id="800"/>
            <p14:sldId id="738"/>
            <p14:sldId id="790"/>
            <p14:sldId id="789"/>
            <p14:sldId id="737"/>
            <p14:sldId id="769"/>
            <p14:sldId id="72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79"/>
    <a:srgbClr val="7FA1B6"/>
    <a:srgbClr val="898989"/>
    <a:srgbClr val="AC0B27"/>
    <a:srgbClr val="003399"/>
    <a:srgbClr val="060022"/>
    <a:srgbClr val="0A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84045" autoAdjust="0"/>
  </p:normalViewPr>
  <p:slideViewPr>
    <p:cSldViewPr snapToGrid="0">
      <p:cViewPr varScale="1">
        <p:scale>
          <a:sx n="60" d="100"/>
          <a:sy n="60" d="100"/>
        </p:scale>
        <p:origin x="1224" y="78"/>
      </p:cViewPr>
      <p:guideLst>
        <p:guide orient="horz" pos="2160"/>
        <p:guide pos="3840"/>
      </p:guideLst>
    </p:cSldViewPr>
  </p:slideViewPr>
  <p:notesTextViewPr>
    <p:cViewPr>
      <p:scale>
        <a:sx n="1" d="1"/>
        <a:sy n="1" d="1"/>
      </p:scale>
      <p:origin x="0" y="-138"/>
    </p:cViewPr>
  </p:notesTextViewPr>
  <p:sorterViewPr>
    <p:cViewPr>
      <p:scale>
        <a:sx n="100" d="100"/>
        <a:sy n="100" d="100"/>
      </p:scale>
      <p:origin x="0" y="-2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93EF70-1A80-4F3F-9130-44C00E4462D2}" type="datetimeFigureOut">
              <a:rPr lang="en-US" smtClean="0"/>
              <a:t>6/22/2021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2324A2-4654-48D2-8DB9-22DE871E9E36}"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p:txBody>
      </p:sp>
      <p:sp>
        <p:nvSpPr>
          <p:cNvPr id="4" name="Slide Number Placeholder 3"/>
          <p:cNvSpPr>
            <a:spLocks noGrp="1"/>
          </p:cNvSpPr>
          <p:nvPr>
            <p:ph type="sldNum" sz="quarter" idx="5"/>
          </p:nvPr>
        </p:nvSpPr>
        <p:spPr/>
        <p:txBody>
          <a:bodyPr/>
          <a:lstStyle/>
          <a:p>
            <a:fld id="{D02324A2-4654-48D2-8DB9-22DE871E9E36}" type="slidenum">
              <a:rPr lang="en-US" smtClean="0"/>
              <a:t>1</a:t>
            </a:fld>
            <a:endParaRPr lang="en-US" dirty="0"/>
          </a:p>
        </p:txBody>
      </p:sp>
    </p:spTree>
    <p:extLst>
      <p:ext uri="{BB962C8B-B14F-4D97-AF65-F5344CB8AC3E}">
        <p14:creationId xmlns:p14="http://schemas.microsoft.com/office/powerpoint/2010/main" val="381185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dirty="0"/>
              <a:t>Grab the subject matter experts involved in the telehealth program – use pencil and Post-it notes to start. Ask questions such as “walk me through a typical day” or “who does this step?” or “who makes that decision?”</a:t>
            </a:r>
          </a:p>
          <a:p>
            <a:pPr>
              <a:lnSpc>
                <a:spcPct val="115000"/>
              </a:lnSpc>
            </a:pPr>
            <a:endParaRPr lang="en-US" b="0" dirty="0"/>
          </a:p>
          <a:p>
            <a:pPr>
              <a:lnSpc>
                <a:spcPct val="115000"/>
              </a:lnSpc>
            </a:pPr>
            <a:r>
              <a:rPr lang="en-US" b="0" dirty="0"/>
              <a:t>Map the current state first, and then the future state. Shorter is better. </a:t>
            </a:r>
          </a:p>
        </p:txBody>
      </p:sp>
      <p:sp>
        <p:nvSpPr>
          <p:cNvPr id="4" name="Slide Number Placeholder 3"/>
          <p:cNvSpPr>
            <a:spLocks noGrp="1"/>
          </p:cNvSpPr>
          <p:nvPr>
            <p:ph type="sldNum" sz="quarter" idx="5"/>
          </p:nvPr>
        </p:nvSpPr>
        <p:spPr/>
        <p:txBody>
          <a:bodyPr/>
          <a:lstStyle/>
          <a:p>
            <a:fld id="{D02324A2-4654-48D2-8DB9-22DE871E9E36}" type="slidenum">
              <a:rPr lang="en-US" smtClean="0"/>
              <a:t>10</a:t>
            </a:fld>
            <a:endParaRPr lang="en-US" dirty="0"/>
          </a:p>
        </p:txBody>
      </p:sp>
    </p:spTree>
    <p:extLst>
      <p:ext uri="{BB962C8B-B14F-4D97-AF65-F5344CB8AC3E}">
        <p14:creationId xmlns:p14="http://schemas.microsoft.com/office/powerpoint/2010/main" val="242168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Katy</a:t>
            </a:r>
          </a:p>
          <a:p>
            <a:pPr>
              <a:lnSpc>
                <a:spcPct val="115000"/>
              </a:lnSpc>
            </a:pPr>
            <a:endParaRPr lang="en-US" dirty="0"/>
          </a:p>
          <a:p>
            <a:pPr>
              <a:lnSpc>
                <a:spcPct val="115000"/>
              </a:lnSpc>
            </a:pPr>
            <a:r>
              <a:rPr lang="en-US" dirty="0"/>
              <a:t>“Write down or draw” to the first bullet because I think if they don’t already have this, it is essential for thinking through and documenting changes.  I have observed that different people within the same unit have different perceptions of the model workflow they are supposed to be following.  It is important to have consensus on what exists before trying to change it.</a:t>
            </a:r>
          </a:p>
          <a:p>
            <a:pPr>
              <a:lnSpc>
                <a:spcPct val="115000"/>
              </a:lnSpc>
            </a:pPr>
            <a:r>
              <a:rPr lang="en-US" dirty="0"/>
              <a:t>- added “task assignment” to the second bullet as there will be important changes here.  Something previously done by a provider may now be done by an MA, or vice versa.</a:t>
            </a:r>
          </a:p>
          <a:p>
            <a:pPr>
              <a:lnSpc>
                <a:spcPct val="115000"/>
              </a:lnSpc>
            </a:pPr>
            <a:r>
              <a:rPr lang="en-US" dirty="0"/>
              <a:t>- added “and include these steps in your workflow” to the last bullet.</a:t>
            </a:r>
          </a:p>
          <a:p>
            <a:pPr>
              <a:lnSpc>
                <a:spcPct val="115000"/>
              </a:lnSpc>
            </a:pPr>
            <a:endParaRPr lang="en-US" dirty="0"/>
          </a:p>
          <a:p>
            <a:pPr>
              <a:lnSpc>
                <a:spcPct val="115000"/>
              </a:lnSpc>
            </a:pPr>
            <a:r>
              <a:rPr lang="en-US" dirty="0"/>
              <a:t>A clear workflow is vital to ensure everyone understands their role and how to maximize the value of telehealth through procedures that: </a:t>
            </a:r>
          </a:p>
          <a:p>
            <a:pPr>
              <a:lnSpc>
                <a:spcPct val="115000"/>
              </a:lnSpc>
            </a:pPr>
            <a:r>
              <a:rPr lang="en-US" dirty="0"/>
              <a:t>• Set clear patient and provider expectations </a:t>
            </a:r>
          </a:p>
          <a:p>
            <a:pPr>
              <a:lnSpc>
                <a:spcPct val="115000"/>
              </a:lnSpc>
            </a:pPr>
            <a:r>
              <a:rPr lang="en-US" dirty="0"/>
              <a:t>• Ensure telehealth is used for clinically relevant purposes and adheres to licensure, policy, and reimbursement requirements </a:t>
            </a:r>
          </a:p>
          <a:p>
            <a:pPr>
              <a:lnSpc>
                <a:spcPct val="115000"/>
              </a:lnSpc>
            </a:pPr>
            <a:r>
              <a:rPr lang="en-US" dirty="0"/>
              <a:t>• Streamline the patient experience </a:t>
            </a:r>
          </a:p>
          <a:p>
            <a:pPr>
              <a:lnSpc>
                <a:spcPct val="115000"/>
              </a:lnSpc>
            </a:pPr>
            <a:r>
              <a:rPr lang="en-US" dirty="0"/>
              <a:t>• Preserve the patient-clinician relationship</a:t>
            </a:r>
            <a:endParaRPr lang="en-US" b="0" dirty="0"/>
          </a:p>
        </p:txBody>
      </p:sp>
      <p:sp>
        <p:nvSpPr>
          <p:cNvPr id="4" name="Slide Number Placeholder 3"/>
          <p:cNvSpPr>
            <a:spLocks noGrp="1"/>
          </p:cNvSpPr>
          <p:nvPr>
            <p:ph type="sldNum" sz="quarter" idx="5"/>
          </p:nvPr>
        </p:nvSpPr>
        <p:spPr/>
        <p:txBody>
          <a:bodyPr/>
          <a:lstStyle/>
          <a:p>
            <a:fld id="{D02324A2-4654-48D2-8DB9-22DE871E9E36}" type="slidenum">
              <a:rPr lang="en-US" smtClean="0"/>
              <a:t>11</a:t>
            </a:fld>
            <a:endParaRPr lang="en-US" dirty="0"/>
          </a:p>
        </p:txBody>
      </p:sp>
    </p:spTree>
    <p:extLst>
      <p:ext uri="{BB962C8B-B14F-4D97-AF65-F5344CB8AC3E}">
        <p14:creationId xmlns:p14="http://schemas.microsoft.com/office/powerpoint/2010/main" val="142527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p:txBody>
      </p:sp>
      <p:sp>
        <p:nvSpPr>
          <p:cNvPr id="4" name="Slide Number Placeholder 3"/>
          <p:cNvSpPr>
            <a:spLocks noGrp="1"/>
          </p:cNvSpPr>
          <p:nvPr>
            <p:ph type="sldNum" sz="quarter" idx="5"/>
          </p:nvPr>
        </p:nvSpPr>
        <p:spPr/>
        <p:txBody>
          <a:bodyPr/>
          <a:lstStyle/>
          <a:p>
            <a:fld id="{D02324A2-4654-48D2-8DB9-22DE871E9E36}" type="slidenum">
              <a:rPr lang="en-US" smtClean="0"/>
              <a:t>12</a:t>
            </a:fld>
            <a:endParaRPr lang="en-US" dirty="0"/>
          </a:p>
        </p:txBody>
      </p:sp>
    </p:spTree>
    <p:extLst>
      <p:ext uri="{BB962C8B-B14F-4D97-AF65-F5344CB8AC3E}">
        <p14:creationId xmlns:p14="http://schemas.microsoft.com/office/powerpoint/2010/main" val="349290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dirty="0"/>
              <a:t>Implementing a new telehealth program or service line is the perfect time to map a new workflow. </a:t>
            </a:r>
          </a:p>
        </p:txBody>
      </p:sp>
      <p:sp>
        <p:nvSpPr>
          <p:cNvPr id="4" name="Slide Number Placeholder 3"/>
          <p:cNvSpPr>
            <a:spLocks noGrp="1"/>
          </p:cNvSpPr>
          <p:nvPr>
            <p:ph type="sldNum" sz="quarter" idx="5"/>
          </p:nvPr>
        </p:nvSpPr>
        <p:spPr/>
        <p:txBody>
          <a:bodyPr/>
          <a:lstStyle/>
          <a:p>
            <a:fld id="{D02324A2-4654-48D2-8DB9-22DE871E9E36}" type="slidenum">
              <a:rPr lang="en-US" smtClean="0"/>
              <a:t>13</a:t>
            </a:fld>
            <a:endParaRPr lang="en-US" dirty="0"/>
          </a:p>
        </p:txBody>
      </p:sp>
    </p:spTree>
    <p:extLst>
      <p:ext uri="{BB962C8B-B14F-4D97-AF65-F5344CB8AC3E}">
        <p14:creationId xmlns:p14="http://schemas.microsoft.com/office/powerpoint/2010/main" val="33017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15000"/>
              </a:lnSpc>
              <a:defRPr/>
            </a:pPr>
            <a:r>
              <a:rPr lang="en-US" b="1" i="1" dirty="0">
                <a:effectLst/>
              </a:rPr>
              <a:t>LP:  I’d almost be inclined to show this workflow first as it is most typical of a primary care visit. It seems a good way to ease into the topic. Then I’d show the workflow for office closed/office open.  Last, I show the 2 slides for the specialty consult.  </a:t>
            </a:r>
          </a:p>
          <a:p>
            <a:pPr defTabSz="931774">
              <a:lnSpc>
                <a:spcPct val="115000"/>
              </a:lnSpc>
              <a:defRPr/>
            </a:pPr>
            <a:endParaRPr lang="en-US" b="0" i="0" dirty="0">
              <a:effectLst/>
            </a:endParaRPr>
          </a:p>
          <a:p>
            <a:pPr defTabSz="931774">
              <a:lnSpc>
                <a:spcPct val="115000"/>
              </a:lnSpc>
              <a:defRPr/>
            </a:pPr>
            <a:r>
              <a:rPr lang="en-US" b="0" i="0" dirty="0">
                <a:effectLst/>
              </a:rPr>
              <a:t>If your organization first launched telehealth in response to </a:t>
            </a:r>
            <a:r>
              <a:rPr lang="en-US" b="0" i="0" u="none" strike="noStrike" dirty="0">
                <a:effectLst/>
              </a:rPr>
              <a:t>COVID-19</a:t>
            </a:r>
            <a:r>
              <a:rPr lang="en-US" b="0" i="0" dirty="0">
                <a:effectLst/>
              </a:rPr>
              <a:t>, you may have created a rushed, bare-bones program to meet short-term needs. However, to maintain a successful telehealth program in a post-COVID world, you need a </a:t>
            </a:r>
            <a:r>
              <a:rPr lang="en-US" b="0" i="0" u="none" strike="noStrike" dirty="0">
                <a:effectLst/>
              </a:rPr>
              <a:t>robust plan</a:t>
            </a:r>
            <a:r>
              <a:rPr lang="en-US" b="0" i="0" dirty="0">
                <a:effectLst/>
              </a:rPr>
              <a:t> for your telehealth workflow. The minute details of your telehealth workflow should be adapted to your </a:t>
            </a:r>
            <a:r>
              <a:rPr lang="en-US" b="0" i="0" u="none" strike="noStrike" dirty="0">
                <a:effectLst/>
              </a:rPr>
              <a:t>telehealth platform</a:t>
            </a:r>
            <a:r>
              <a:rPr lang="en-US" b="0" i="0" dirty="0">
                <a:effectLst/>
              </a:rPr>
              <a:t> and the unique needs of your agency and clients. </a:t>
            </a:r>
          </a:p>
          <a:p>
            <a:pPr defTabSz="931774">
              <a:lnSpc>
                <a:spcPct val="115000"/>
              </a:lnSpc>
              <a:defRPr/>
            </a:pPr>
            <a:endParaRPr lang="en-US" b="0" i="0" dirty="0">
              <a:effectLst/>
            </a:endParaRPr>
          </a:p>
          <a:p>
            <a:pPr>
              <a:lnSpc>
                <a:spcPct val="115000"/>
              </a:lnSpc>
            </a:pPr>
            <a:r>
              <a:rPr lang="en-US" b="1" dirty="0"/>
              <a:t>Katy to pause and ask the group a question around their own experiences with building a workflow.</a:t>
            </a:r>
          </a:p>
        </p:txBody>
      </p:sp>
      <p:sp>
        <p:nvSpPr>
          <p:cNvPr id="4" name="Slide Number Placeholder 3"/>
          <p:cNvSpPr>
            <a:spLocks noGrp="1"/>
          </p:cNvSpPr>
          <p:nvPr>
            <p:ph type="sldNum" sz="quarter" idx="5"/>
          </p:nvPr>
        </p:nvSpPr>
        <p:spPr/>
        <p:txBody>
          <a:bodyPr/>
          <a:lstStyle/>
          <a:p>
            <a:fld id="{D02324A2-4654-48D2-8DB9-22DE871E9E36}" type="slidenum">
              <a:rPr lang="en-US" smtClean="0"/>
              <a:t>14</a:t>
            </a:fld>
            <a:endParaRPr lang="en-US" dirty="0"/>
          </a:p>
        </p:txBody>
      </p:sp>
    </p:spTree>
    <p:extLst>
      <p:ext uri="{BB962C8B-B14F-4D97-AF65-F5344CB8AC3E}">
        <p14:creationId xmlns:p14="http://schemas.microsoft.com/office/powerpoint/2010/main" val="260162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i="0" dirty="0"/>
              <a:t>LP:  What’s interesting about this workflow is it distinguishes between workflow when office is open vs closed, includes at least 3 types of software (LiveHealth [on-demand doctor visits, 24/7), athena and Allscripts!) and uses color for the stages:</a:t>
            </a:r>
          </a:p>
          <a:p>
            <a:pPr>
              <a:lnSpc>
                <a:spcPct val="115000"/>
              </a:lnSpc>
            </a:pPr>
            <a:r>
              <a:rPr lang="en-US" b="0" i="0" dirty="0"/>
              <a:t>yellow is triage and decision whether to use telehealth</a:t>
            </a:r>
          </a:p>
          <a:p>
            <a:pPr>
              <a:lnSpc>
                <a:spcPct val="115000"/>
              </a:lnSpc>
            </a:pPr>
            <a:r>
              <a:rPr lang="en-US" b="0" i="0" dirty="0"/>
              <a:t>Orange is pre-call prep once telehealth is chosen</a:t>
            </a:r>
          </a:p>
          <a:p>
            <a:pPr>
              <a:lnSpc>
                <a:spcPct val="115000"/>
              </a:lnSpc>
            </a:pPr>
            <a:r>
              <a:rPr lang="en-US" b="0" i="0" dirty="0"/>
              <a:t>Green is the call &amp; documentation</a:t>
            </a:r>
          </a:p>
          <a:p>
            <a:pPr>
              <a:lnSpc>
                <a:spcPct val="115000"/>
              </a:lnSpc>
            </a:pPr>
            <a:r>
              <a:rPr lang="en-US" b="0" i="0" dirty="0"/>
              <a:t>Blue is everything that happens when office is closed</a:t>
            </a:r>
          </a:p>
        </p:txBody>
      </p:sp>
      <p:sp>
        <p:nvSpPr>
          <p:cNvPr id="4" name="Slide Number Placeholder 3"/>
          <p:cNvSpPr>
            <a:spLocks noGrp="1"/>
          </p:cNvSpPr>
          <p:nvPr>
            <p:ph type="sldNum" sz="quarter" idx="5"/>
          </p:nvPr>
        </p:nvSpPr>
        <p:spPr/>
        <p:txBody>
          <a:bodyPr/>
          <a:lstStyle/>
          <a:p>
            <a:fld id="{D02324A2-4654-48D2-8DB9-22DE871E9E36}" type="slidenum">
              <a:rPr lang="en-US" smtClean="0"/>
              <a:t>15</a:t>
            </a:fld>
            <a:endParaRPr lang="en-US" dirty="0"/>
          </a:p>
        </p:txBody>
      </p:sp>
    </p:spTree>
    <p:extLst>
      <p:ext uri="{BB962C8B-B14F-4D97-AF65-F5344CB8AC3E}">
        <p14:creationId xmlns:p14="http://schemas.microsoft.com/office/powerpoint/2010/main" val="293507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 – will speak to the terms hub and spoke and clarify that these mean patient/student and provider.</a:t>
            </a:r>
          </a:p>
          <a:p>
            <a:pPr>
              <a:lnSpc>
                <a:spcPct val="115000"/>
              </a:lnSpc>
            </a:pPr>
            <a:endParaRPr lang="en-US" b="0" dirty="0"/>
          </a:p>
          <a:p>
            <a:pPr>
              <a:lnSpc>
                <a:spcPct val="115000"/>
              </a:lnSpc>
            </a:pPr>
            <a:r>
              <a:rPr lang="en-US" b="0" i="0" dirty="0"/>
              <a:t>LP: Given the notes you have for the next slide, it seems you plan to spend more time on this workflow than the others.  I think that is a good idea as we won’t have enough time to dwell on all the workflows.  From what I can see this is a workflow to determine if a telehealth specialty consult by provider at hub site is appropriate, and if it is to discuss logistics with patient &amp; schedule visit.  What is interesting is that in the Day of Consult workflow, the patient goes to the Spoke Site where the connection to the specialty provider at the Hub Site is made.  It’s a hybrid type of call, which I’m sure is common for specialty care.</a:t>
            </a:r>
          </a:p>
        </p:txBody>
      </p:sp>
      <p:sp>
        <p:nvSpPr>
          <p:cNvPr id="4" name="Slide Number Placeholder 3"/>
          <p:cNvSpPr>
            <a:spLocks noGrp="1"/>
          </p:cNvSpPr>
          <p:nvPr>
            <p:ph type="sldNum" sz="quarter" idx="5"/>
          </p:nvPr>
        </p:nvSpPr>
        <p:spPr/>
        <p:txBody>
          <a:bodyPr/>
          <a:lstStyle/>
          <a:p>
            <a:fld id="{D02324A2-4654-48D2-8DB9-22DE871E9E36}" type="slidenum">
              <a:rPr lang="en-US" smtClean="0"/>
              <a:t>16</a:t>
            </a:fld>
            <a:endParaRPr lang="en-US" dirty="0"/>
          </a:p>
        </p:txBody>
      </p:sp>
    </p:spTree>
    <p:extLst>
      <p:ext uri="{BB962C8B-B14F-4D97-AF65-F5344CB8AC3E}">
        <p14:creationId xmlns:p14="http://schemas.microsoft.com/office/powerpoint/2010/main" val="254034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DAY OF CONSULT   </a:t>
            </a:r>
          </a:p>
          <a:p>
            <a:endParaRPr lang="en-US" dirty="0"/>
          </a:p>
          <a:p>
            <a:pPr marL="232943" indent="-232943">
              <a:buAutoNum type="arabicPeriod"/>
            </a:pPr>
            <a:r>
              <a:rPr lang="en-US" dirty="0"/>
              <a:t>Telemedicine Coordinator gives their front desk receptionist the appropriate questionnaire packet to hand out when patient arrives (this may also be mailed to the patient prior to appointment). Patient should arrive 30 minutes prior to appointment if filling out a questionnaire is required. </a:t>
            </a:r>
          </a:p>
          <a:p>
            <a:r>
              <a:rPr lang="en-US" dirty="0"/>
              <a:t>a. Patient must sign consent form (once per year). </a:t>
            </a:r>
          </a:p>
          <a:p>
            <a:r>
              <a:rPr lang="en-US" dirty="0"/>
              <a:t>b. Patient must complete medical history form if not already done. </a:t>
            </a:r>
          </a:p>
          <a:p>
            <a:endParaRPr lang="en-US" dirty="0"/>
          </a:p>
          <a:p>
            <a:r>
              <a:rPr lang="en-US" dirty="0"/>
              <a:t>2. Telemedicine Coordinator will prepare exam room and turn on telemedicine unit 30 minutes (or as early as possible) prior to the consultation. If peripheral equipment (derm camera, nasopharyngoscope, stethoscope, etc.) will be used during consult, please turn on and test image/sound prior to consult. </a:t>
            </a:r>
          </a:p>
          <a:p>
            <a:endParaRPr lang="en-US" dirty="0"/>
          </a:p>
          <a:p>
            <a:r>
              <a:rPr lang="en-US" dirty="0"/>
              <a:t>3. Fax completed history, and consent form, and any additional last minute test results to the Specialty site Telemedicine Coordinator. </a:t>
            </a:r>
          </a:p>
          <a:p>
            <a:r>
              <a:rPr lang="en-US" dirty="0"/>
              <a:t>a. The specialist requires the completed history and questionnaire prior to the beginning of the consult. </a:t>
            </a:r>
          </a:p>
          <a:p>
            <a:endParaRPr lang="en-US" dirty="0"/>
          </a:p>
          <a:p>
            <a:r>
              <a:rPr lang="en-US" dirty="0"/>
              <a:t>4. Ask the specialist if he/she has received all the necessary information before rooming the patient. </a:t>
            </a:r>
          </a:p>
          <a:p>
            <a:endParaRPr lang="en-US" dirty="0"/>
          </a:p>
          <a:p>
            <a:r>
              <a:rPr lang="en-US" dirty="0"/>
              <a:t>5. Once the patient and the primary care provider are in the room , the site coordinator remains in the room to assist with the equipment as necessary. </a:t>
            </a:r>
          </a:p>
          <a:p>
            <a:r>
              <a:rPr lang="en-US" b="1" i="1" dirty="0"/>
              <a:t>LP:  I think it would be good to highlight that everything is completely set up and ready to go by the time the specialist enters the visit.</a:t>
            </a:r>
          </a:p>
          <a:p>
            <a:endParaRPr lang="en-US" dirty="0"/>
          </a:p>
          <a:p>
            <a:r>
              <a:rPr lang="en-US" b="1" dirty="0"/>
              <a:t>AFTER THE VISIT - on the day of consult </a:t>
            </a:r>
          </a:p>
          <a:p>
            <a:endParaRPr lang="en-US" dirty="0"/>
          </a:p>
          <a:p>
            <a:r>
              <a:rPr lang="en-US" dirty="0"/>
              <a:t>1. At this time, the specialist may wish to send (via fax, or other electronic format) written instructions for the patient. Any written Instructions from the Specialist are to be copied and distributed. You may wish to ask the patient to move to the waiting room while waiting for the information. </a:t>
            </a:r>
          </a:p>
          <a:p>
            <a:r>
              <a:rPr lang="en-US" dirty="0"/>
              <a:t>• Patient </a:t>
            </a:r>
          </a:p>
          <a:p>
            <a:r>
              <a:rPr lang="en-US" dirty="0"/>
              <a:t>• Primary care provider </a:t>
            </a:r>
          </a:p>
          <a:p>
            <a:r>
              <a:rPr lang="en-US" dirty="0"/>
              <a:t>• Patient medical record </a:t>
            </a:r>
          </a:p>
          <a:p>
            <a:endParaRPr lang="en-US" dirty="0"/>
          </a:p>
          <a:p>
            <a:r>
              <a:rPr lang="en-US" dirty="0"/>
              <a:t>2. Clean equipment if used (any cameras or scopes that have touched the patient). </a:t>
            </a:r>
          </a:p>
          <a:p>
            <a:endParaRPr lang="en-US" dirty="0"/>
          </a:p>
          <a:p>
            <a:r>
              <a:rPr lang="en-US" dirty="0"/>
              <a:t>3. If another patient is scheduled immediately following the previous appointment, ask the specialist "Are you ready for me to room the next patient?" before proceeding. </a:t>
            </a:r>
          </a:p>
          <a:p>
            <a:endParaRPr lang="en-US" dirty="0"/>
          </a:p>
          <a:p>
            <a:r>
              <a:rPr lang="en-US" b="1" dirty="0"/>
              <a:t>AFTER THE VISIT </a:t>
            </a:r>
          </a:p>
          <a:p>
            <a:endParaRPr lang="en-US" dirty="0"/>
          </a:p>
          <a:p>
            <a:r>
              <a:rPr lang="en-US" dirty="0"/>
              <a:t>1. Telemedicine Coordinator receives the specialist's signed dictation, and places it in the referring provider's box for review prior to filing in the patient's medical record. </a:t>
            </a:r>
          </a:p>
          <a:p>
            <a:endParaRPr lang="en-US" dirty="0"/>
          </a:p>
          <a:p>
            <a:r>
              <a:rPr lang="en-US" dirty="0"/>
              <a:t>2. Telemedicine Coordinator reviews the consult dictation from the specialist. If a follow up appointment as well as any further tests are required , work with the primary care provider and the patient to complete the required tests, fax the results to the specialty site, and schedule a follow up appointment. </a:t>
            </a:r>
          </a:p>
          <a:p>
            <a:pPr>
              <a:lnSpc>
                <a:spcPct val="115000"/>
              </a:lnSpc>
            </a:pPr>
            <a:endParaRPr lang="en-US" b="0" dirty="0"/>
          </a:p>
        </p:txBody>
      </p:sp>
      <p:sp>
        <p:nvSpPr>
          <p:cNvPr id="4" name="Slide Number Placeholder 3"/>
          <p:cNvSpPr>
            <a:spLocks noGrp="1"/>
          </p:cNvSpPr>
          <p:nvPr>
            <p:ph type="sldNum" sz="quarter" idx="5"/>
          </p:nvPr>
        </p:nvSpPr>
        <p:spPr/>
        <p:txBody>
          <a:bodyPr/>
          <a:lstStyle/>
          <a:p>
            <a:fld id="{D02324A2-4654-48D2-8DB9-22DE871E9E36}" type="slidenum">
              <a:rPr lang="en-US" smtClean="0"/>
              <a:t>17</a:t>
            </a:fld>
            <a:endParaRPr lang="en-US" dirty="0"/>
          </a:p>
        </p:txBody>
      </p:sp>
    </p:spTree>
    <p:extLst>
      <p:ext uri="{BB962C8B-B14F-4D97-AF65-F5344CB8AC3E}">
        <p14:creationId xmlns:p14="http://schemas.microsoft.com/office/powerpoint/2010/main" val="402021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r>
              <a:rPr lang="en-US" sz="1100" dirty="0">
                <a:solidFill>
                  <a:srgbClr val="000000"/>
                </a:solidFill>
                <a:effectLst/>
                <a:latin typeface="Calibri" panose="020F0502020204030204" pitchFamily="34" charset="0"/>
                <a:ea typeface="Calibri" panose="020F0502020204030204" pitchFamily="34" charset="0"/>
              </a:rPr>
              <a:t>Lisa to introduce Dr. Genuardi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35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r>
              <a:rPr lang="en-US" sz="1100" dirty="0">
                <a:solidFill>
                  <a:srgbClr val="000000"/>
                </a:solidFill>
                <a:effectLst/>
                <a:latin typeface="Calibri" panose="020F0502020204030204" pitchFamily="34" charset="0"/>
                <a:ea typeface="Calibri" panose="020F0502020204030204" pitchFamily="34" charset="0"/>
              </a:rPr>
              <a:t>Please provide examples of each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57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D02324A2-4654-48D2-8DB9-22DE871E9E36}" type="slidenum">
              <a:rPr lang="en-US" smtClean="0"/>
              <a:t>2</a:t>
            </a:fld>
            <a:endParaRPr lang="en-US" dirty="0"/>
          </a:p>
        </p:txBody>
      </p:sp>
    </p:spTree>
    <p:extLst>
      <p:ext uri="{BB962C8B-B14F-4D97-AF65-F5344CB8AC3E}">
        <p14:creationId xmlns:p14="http://schemas.microsoft.com/office/powerpoint/2010/main" val="213777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r>
              <a:rPr lang="en-US" sz="1100" dirty="0">
                <a:solidFill>
                  <a:srgbClr val="000000"/>
                </a:solidFill>
                <a:effectLst/>
                <a:latin typeface="Calibri" panose="020F0502020204030204" pitchFamily="34" charset="0"/>
                <a:ea typeface="Calibri" panose="020F0502020204030204" pitchFamily="34" charset="0"/>
              </a:rPr>
              <a:t>Please provide examples of each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44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5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r>
              <a:rPr lang="en-US" sz="1100" dirty="0">
                <a:solidFill>
                  <a:srgbClr val="000000"/>
                </a:solidFill>
                <a:effectLst/>
                <a:latin typeface="Calibri" panose="020F0502020204030204" pitchFamily="34" charset="0"/>
                <a:ea typeface="Calibri" panose="020F0502020204030204" pitchFamily="34" charset="0"/>
              </a:rPr>
              <a:t>Please edit/add however you like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73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23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054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1000"/>
              </a:spcAft>
              <a:buFont typeface="+mj-lt"/>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324A2-4654-48D2-8DB9-22DE871E9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85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lnSpc>
                <a:spcPct val="115000"/>
              </a:lnSpc>
              <a:spcAft>
                <a:spcPts val="1019"/>
              </a:spcAft>
            </a:pPr>
            <a:r>
              <a:rPr lang="en-US" sz="1100" dirty="0">
                <a:solidFill>
                  <a:srgbClr val="000000"/>
                </a:solidFill>
                <a:latin typeface="Calibri" panose="020F0502020204030204" pitchFamily="34" charset="0"/>
                <a:ea typeface="Calibri" panose="020F0502020204030204" pitchFamily="34" charset="0"/>
              </a:rPr>
              <a:t>Katy</a:t>
            </a:r>
          </a:p>
          <a:p>
            <a:pPr marL="465887" lvl="1">
              <a:lnSpc>
                <a:spcPct val="115000"/>
              </a:lnSpc>
              <a:spcAft>
                <a:spcPts val="1019"/>
              </a:spcAft>
            </a:pPr>
            <a:endParaRPr lang="en-US" sz="1100" dirty="0">
              <a:solidFill>
                <a:srgbClr val="000000"/>
              </a:solidFill>
              <a:latin typeface="Calibri" panose="020F0502020204030204" pitchFamily="34" charset="0"/>
              <a:ea typeface="Calibri" panose="020F0502020204030204" pitchFamily="34" charset="0"/>
            </a:endParaRPr>
          </a:p>
          <a:p>
            <a:pPr marL="465887" lvl="1" defTabSz="931774">
              <a:lnSpc>
                <a:spcPct val="115000"/>
              </a:lnSpc>
              <a:spcAft>
                <a:spcPts val="1019"/>
              </a:spcAft>
              <a:defRPr/>
            </a:pPr>
            <a:r>
              <a:rPr lang="en-US" sz="1100" dirty="0">
                <a:solidFill>
                  <a:srgbClr val="111111"/>
                </a:solidFill>
                <a:latin typeface="Metropolis-Regular"/>
              </a:rPr>
              <a:t>Specifically, </a:t>
            </a:r>
            <a:r>
              <a:rPr lang="en-US" sz="1100" dirty="0">
                <a:latin typeface="Metropolis-Regular"/>
              </a:rPr>
              <a:t>some Telehealth platforms </a:t>
            </a:r>
            <a:r>
              <a:rPr lang="en-US" sz="1100" dirty="0">
                <a:solidFill>
                  <a:srgbClr val="111111"/>
                </a:solidFill>
                <a:latin typeface="Metropolis-Regular"/>
              </a:rPr>
              <a:t>use powerful monitoring strategies to monitor patient flow, reduce waiting times, and enhance overall workflow through real-time data collection and reporting.</a:t>
            </a:r>
            <a:endParaRPr lang="en-US" sz="1100" dirty="0"/>
          </a:p>
          <a:p>
            <a:pPr marL="465887" lvl="1">
              <a:lnSpc>
                <a:spcPct val="115000"/>
              </a:lnSpc>
              <a:spcAft>
                <a:spcPts val="1019"/>
              </a:spcAft>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26</a:t>
            </a:fld>
            <a:endParaRPr lang="en-US" dirty="0"/>
          </a:p>
        </p:txBody>
      </p:sp>
    </p:spTree>
    <p:extLst>
      <p:ext uri="{BB962C8B-B14F-4D97-AF65-F5344CB8AC3E}">
        <p14:creationId xmlns:p14="http://schemas.microsoft.com/office/powerpoint/2010/main" val="2848350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lnSpc>
                <a:spcPct val="115000"/>
              </a:lnSpc>
              <a:spcAft>
                <a:spcPts val="1019"/>
              </a:spcAft>
            </a:pPr>
            <a:r>
              <a:rPr lang="en-US" sz="1100" dirty="0">
                <a:solidFill>
                  <a:srgbClr val="000000"/>
                </a:solidFill>
                <a:latin typeface="Calibri" panose="020F0502020204030204" pitchFamily="34" charset="0"/>
                <a:ea typeface="Calibri" panose="020F0502020204030204" pitchFamily="34" charset="0"/>
              </a:rPr>
              <a:t>Katy</a:t>
            </a:r>
          </a:p>
          <a:p>
            <a:pPr marL="465887" lvl="1">
              <a:lnSpc>
                <a:spcPct val="115000"/>
              </a:lnSpc>
              <a:spcAft>
                <a:spcPts val="1019"/>
              </a:spcAft>
            </a:pPr>
            <a:endParaRPr lang="en-US" sz="1100" dirty="0">
              <a:solidFill>
                <a:srgbClr val="000000"/>
              </a:solidFill>
              <a:latin typeface="Calibri" panose="020F0502020204030204" pitchFamily="34" charset="0"/>
              <a:ea typeface="Calibri" panose="020F0502020204030204" pitchFamily="34" charset="0"/>
            </a:endParaRPr>
          </a:p>
          <a:p>
            <a:pPr marL="465887" lvl="1">
              <a:lnSpc>
                <a:spcPct val="115000"/>
              </a:lnSpc>
              <a:spcAft>
                <a:spcPts val="1019"/>
              </a:spcAft>
            </a:pPr>
            <a:r>
              <a:rPr lang="en-US" sz="1100" dirty="0">
                <a:solidFill>
                  <a:srgbClr val="000000"/>
                </a:solidFill>
                <a:latin typeface="Calibri" panose="020F0502020204030204" pitchFamily="34" charset="0"/>
                <a:ea typeface="Calibri" panose="020F0502020204030204" pitchFamily="34" charset="0"/>
              </a:rPr>
              <a:t>Some key aspects of telehealth software platforms to consider when building a workflow or streamlining an existing one:</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allow for integration with your EMR platform? Does your EMR platform offer an integrated telehealth offering? Epic &amp; Medent are two examples of EMRs that offer this.</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offer simple user management and single sign-ons for less tech-savvy patients and providers?</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offer a secure patient waiting room until the provider signs on?</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offer a video remote interpretations service quickly?</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allow for screen or document sharing, making notations visible to all attendees?</a:t>
            </a:r>
          </a:p>
          <a:p>
            <a:pPr marL="698830" lvl="1" indent="-232943">
              <a:lnSpc>
                <a:spcPct val="115000"/>
              </a:lnSpc>
              <a:spcAft>
                <a:spcPts val="1019"/>
              </a:spcAft>
              <a:buFont typeface="+mj-lt"/>
              <a:buAutoNum type="arabicParenR"/>
            </a:pPr>
            <a:r>
              <a:rPr lang="en-US" sz="1100" dirty="0">
                <a:solidFill>
                  <a:srgbClr val="000000"/>
                </a:solidFill>
                <a:latin typeface="Calibri" panose="020F0502020204030204" pitchFamily="34" charset="0"/>
                <a:ea typeface="Calibri" panose="020F0502020204030204" pitchFamily="34" charset="0"/>
              </a:rPr>
              <a:t>Does the platform allow for device integration, such as a high-quality video camera with far-end camera control?</a:t>
            </a:r>
          </a:p>
          <a:p>
            <a:pPr marL="698830" lvl="1" indent="-232943">
              <a:lnSpc>
                <a:spcPct val="115000"/>
              </a:lnSpc>
              <a:spcAft>
                <a:spcPts val="1019"/>
              </a:spcAft>
              <a:buFont typeface="+mj-lt"/>
              <a:buAutoNum type="arabicParenR"/>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27</a:t>
            </a:fld>
            <a:endParaRPr lang="en-US" dirty="0"/>
          </a:p>
        </p:txBody>
      </p:sp>
    </p:spTree>
    <p:extLst>
      <p:ext uri="{BB962C8B-B14F-4D97-AF65-F5344CB8AC3E}">
        <p14:creationId xmlns:p14="http://schemas.microsoft.com/office/powerpoint/2010/main" val="1199215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lnSpc>
                <a:spcPct val="115000"/>
              </a:lnSpc>
              <a:spcAft>
                <a:spcPts val="1019"/>
              </a:spcAft>
            </a:pPr>
            <a:r>
              <a:rPr lang="en-US" sz="1100" dirty="0">
                <a:solidFill>
                  <a:srgbClr val="000000"/>
                </a:solidFill>
                <a:latin typeface="Calibri" panose="020F0502020204030204" pitchFamily="34" charset="0"/>
                <a:ea typeface="Calibri" panose="020F0502020204030204" pitchFamily="34" charset="0"/>
              </a:rPr>
              <a:t>Katy</a:t>
            </a:r>
          </a:p>
        </p:txBody>
      </p:sp>
      <p:sp>
        <p:nvSpPr>
          <p:cNvPr id="4" name="Slide Number Placeholder 3"/>
          <p:cNvSpPr>
            <a:spLocks noGrp="1"/>
          </p:cNvSpPr>
          <p:nvPr>
            <p:ph type="sldNum" sz="quarter" idx="5"/>
          </p:nvPr>
        </p:nvSpPr>
        <p:spPr/>
        <p:txBody>
          <a:bodyPr/>
          <a:lstStyle/>
          <a:p>
            <a:fld id="{D02324A2-4654-48D2-8DB9-22DE871E9E36}" type="slidenum">
              <a:rPr lang="en-US" smtClean="0"/>
              <a:t>28</a:t>
            </a:fld>
            <a:endParaRPr lang="en-US" dirty="0"/>
          </a:p>
        </p:txBody>
      </p:sp>
    </p:spTree>
    <p:extLst>
      <p:ext uri="{BB962C8B-B14F-4D97-AF65-F5344CB8AC3E}">
        <p14:creationId xmlns:p14="http://schemas.microsoft.com/office/powerpoint/2010/main" val="265479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a:lnSpc>
                <a:spcPct val="115000"/>
              </a:lnSpc>
            </a:pPr>
            <a:r>
              <a:rPr lang="en-US" sz="1100" dirty="0">
                <a:solidFill>
                  <a:srgbClr val="000000"/>
                </a:solidFill>
                <a:latin typeface="Calibri" panose="020F0502020204030204" pitchFamily="34" charset="0"/>
                <a:ea typeface="Calibri" panose="020F0502020204030204" pitchFamily="34" charset="0"/>
              </a:rPr>
              <a:t>Lisa</a:t>
            </a:r>
          </a:p>
        </p:txBody>
      </p:sp>
      <p:sp>
        <p:nvSpPr>
          <p:cNvPr id="4" name="Slide Number Placeholder 3"/>
          <p:cNvSpPr>
            <a:spLocks noGrp="1"/>
          </p:cNvSpPr>
          <p:nvPr>
            <p:ph type="sldNum" sz="quarter" idx="5"/>
          </p:nvPr>
        </p:nvSpPr>
        <p:spPr/>
        <p:txBody>
          <a:bodyPr/>
          <a:lstStyle/>
          <a:p>
            <a:fld id="{D02324A2-4654-48D2-8DB9-22DE871E9E36}" type="slidenum">
              <a:rPr lang="en-US" smtClean="0"/>
              <a:t>29</a:t>
            </a:fld>
            <a:endParaRPr lang="en-US" dirty="0"/>
          </a:p>
        </p:txBody>
      </p:sp>
    </p:spTree>
    <p:extLst>
      <p:ext uri="{BB962C8B-B14F-4D97-AF65-F5344CB8AC3E}">
        <p14:creationId xmlns:p14="http://schemas.microsoft.com/office/powerpoint/2010/main" val="180785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3588764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Katy</a:t>
            </a:r>
          </a:p>
          <a:p>
            <a:pPr>
              <a:lnSpc>
                <a:spcPct val="115000"/>
              </a:lnSpc>
            </a:pPr>
            <a:endParaRPr lang="en-US" sz="1100" b="1"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30</a:t>
            </a:fld>
            <a:endParaRPr lang="en-US" dirty="0"/>
          </a:p>
        </p:txBody>
      </p:sp>
    </p:spTree>
    <p:extLst>
      <p:ext uri="{BB962C8B-B14F-4D97-AF65-F5344CB8AC3E}">
        <p14:creationId xmlns:p14="http://schemas.microsoft.com/office/powerpoint/2010/main" val="1842627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Katy</a:t>
            </a:r>
          </a:p>
          <a:p>
            <a:endParaRPr lang="en-US" dirty="0"/>
          </a:p>
          <a:p>
            <a:r>
              <a:rPr lang="en-US" dirty="0"/>
              <a:t>Thank you for joining us today – we will now take time to answer some questions!</a:t>
            </a:r>
          </a:p>
        </p:txBody>
      </p:sp>
      <p:sp>
        <p:nvSpPr>
          <p:cNvPr id="4" name="Slide Number Placeholder 3"/>
          <p:cNvSpPr>
            <a:spLocks noGrp="1"/>
          </p:cNvSpPr>
          <p:nvPr>
            <p:ph type="sldNum" sz="quarter" idx="5"/>
          </p:nvPr>
        </p:nvSpPr>
        <p:spPr/>
        <p:txBody>
          <a:bodyPr/>
          <a:lstStyle/>
          <a:p>
            <a:fld id="{D02324A2-4654-48D2-8DB9-22DE871E9E36}" type="slidenum">
              <a:rPr lang="en-US" smtClean="0"/>
              <a:t>31</a:t>
            </a:fld>
            <a:endParaRPr lang="en-US" dirty="0"/>
          </a:p>
        </p:txBody>
      </p:sp>
    </p:spTree>
    <p:extLst>
      <p:ext uri="{BB962C8B-B14F-4D97-AF65-F5344CB8AC3E}">
        <p14:creationId xmlns:p14="http://schemas.microsoft.com/office/powerpoint/2010/main" val="98125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Katy</a:t>
            </a:r>
          </a:p>
        </p:txBody>
      </p:sp>
      <p:sp>
        <p:nvSpPr>
          <p:cNvPr id="4" name="Slide Number Placeholder 3"/>
          <p:cNvSpPr>
            <a:spLocks noGrp="1"/>
          </p:cNvSpPr>
          <p:nvPr>
            <p:ph type="sldNum" sz="quarter" idx="5"/>
          </p:nvPr>
        </p:nvSpPr>
        <p:spPr/>
        <p:txBody>
          <a:bodyPr/>
          <a:lstStyle/>
          <a:p>
            <a:fld id="{D02324A2-4654-48D2-8DB9-22DE871E9E36}" type="slidenum">
              <a:rPr lang="en-US" smtClean="0"/>
              <a:t>4</a:t>
            </a:fld>
            <a:endParaRPr lang="en-US" dirty="0"/>
          </a:p>
        </p:txBody>
      </p:sp>
    </p:spTree>
    <p:extLst>
      <p:ext uri="{BB962C8B-B14F-4D97-AF65-F5344CB8AC3E}">
        <p14:creationId xmlns:p14="http://schemas.microsoft.com/office/powerpoint/2010/main" val="134480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Katy</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5</a:t>
            </a:fld>
            <a:endParaRPr lang="en-US" dirty="0"/>
          </a:p>
        </p:txBody>
      </p:sp>
    </p:spTree>
    <p:extLst>
      <p:ext uri="{BB962C8B-B14F-4D97-AF65-F5344CB8AC3E}">
        <p14:creationId xmlns:p14="http://schemas.microsoft.com/office/powerpoint/2010/main" val="51212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p:txBody>
      </p:sp>
      <p:sp>
        <p:nvSpPr>
          <p:cNvPr id="4" name="Slide Number Placeholder 3"/>
          <p:cNvSpPr>
            <a:spLocks noGrp="1"/>
          </p:cNvSpPr>
          <p:nvPr>
            <p:ph type="sldNum" sz="quarter" idx="5"/>
          </p:nvPr>
        </p:nvSpPr>
        <p:spPr/>
        <p:txBody>
          <a:bodyPr/>
          <a:lstStyle/>
          <a:p>
            <a:fld id="{D02324A2-4654-48D2-8DB9-22DE871E9E36}" type="slidenum">
              <a:rPr lang="en-US" smtClean="0"/>
              <a:t>6</a:t>
            </a:fld>
            <a:endParaRPr lang="en-US" dirty="0"/>
          </a:p>
        </p:txBody>
      </p:sp>
    </p:spTree>
    <p:extLst>
      <p:ext uri="{BB962C8B-B14F-4D97-AF65-F5344CB8AC3E}">
        <p14:creationId xmlns:p14="http://schemas.microsoft.com/office/powerpoint/2010/main" val="332770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dirty="0"/>
              <a:t>A workflow is a visual display of the progression of steps or tasks that make up a work process. These can be physical and/or mental tasks, performed by various people over a defined amount of time across different roles, teams, or locations. A workflow map shows a picture of who does what, and in which order.</a:t>
            </a:r>
          </a:p>
          <a:p>
            <a:pPr>
              <a:lnSpc>
                <a:spcPct val="115000"/>
              </a:lnSpc>
            </a:pPr>
            <a:endParaRPr lang="en-US" b="0" dirty="0"/>
          </a:p>
          <a:p>
            <a:pPr>
              <a:lnSpc>
                <a:spcPct val="115000"/>
              </a:lnSpc>
            </a:pPr>
            <a:r>
              <a:rPr lang="en-US" b="0" dirty="0"/>
              <a:t>You might hear workflows referred to as flowcharts, activity diagrams, cross-functional diagrams, process maps, swimlanes, or decision trees.</a:t>
            </a:r>
          </a:p>
        </p:txBody>
      </p:sp>
      <p:sp>
        <p:nvSpPr>
          <p:cNvPr id="4" name="Slide Number Placeholder 3"/>
          <p:cNvSpPr>
            <a:spLocks noGrp="1"/>
          </p:cNvSpPr>
          <p:nvPr>
            <p:ph type="sldNum" sz="quarter" idx="5"/>
          </p:nvPr>
        </p:nvSpPr>
        <p:spPr/>
        <p:txBody>
          <a:bodyPr/>
          <a:lstStyle/>
          <a:p>
            <a:fld id="{D02324A2-4654-48D2-8DB9-22DE871E9E36}" type="slidenum">
              <a:rPr lang="en-US" smtClean="0"/>
              <a:t>7</a:t>
            </a:fld>
            <a:endParaRPr lang="en-US" dirty="0"/>
          </a:p>
        </p:txBody>
      </p:sp>
    </p:spTree>
    <p:extLst>
      <p:ext uri="{BB962C8B-B14F-4D97-AF65-F5344CB8AC3E}">
        <p14:creationId xmlns:p14="http://schemas.microsoft.com/office/powerpoint/2010/main" val="350557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dirty="0"/>
              <a:t>Workflows also provide an opportunity for improvement – what are you trying to accomplish, how will you know that a change is an improvement, and what changes can you make that will result in improvement?</a:t>
            </a:r>
          </a:p>
          <a:p>
            <a:pPr>
              <a:lnSpc>
                <a:spcPct val="115000"/>
              </a:lnSpc>
            </a:pPr>
            <a:endParaRPr lang="en-US" b="0" dirty="0"/>
          </a:p>
          <a:p>
            <a:pPr>
              <a:lnSpc>
                <a:spcPct val="115000"/>
              </a:lnSpc>
            </a:pPr>
            <a:r>
              <a:rPr lang="en-US" b="0" dirty="0"/>
              <a:t>Consider your current performance and determine your goals and identify key measures. Workflows are a visual display for current performance and where improvements can be made. </a:t>
            </a:r>
          </a:p>
        </p:txBody>
      </p:sp>
      <p:sp>
        <p:nvSpPr>
          <p:cNvPr id="4" name="Slide Number Placeholder 3"/>
          <p:cNvSpPr>
            <a:spLocks noGrp="1"/>
          </p:cNvSpPr>
          <p:nvPr>
            <p:ph type="sldNum" sz="quarter" idx="5"/>
          </p:nvPr>
        </p:nvSpPr>
        <p:spPr/>
        <p:txBody>
          <a:bodyPr/>
          <a:lstStyle/>
          <a:p>
            <a:fld id="{D02324A2-4654-48D2-8DB9-22DE871E9E36}" type="slidenum">
              <a:rPr lang="en-US" smtClean="0"/>
              <a:t>8</a:t>
            </a:fld>
            <a:endParaRPr lang="en-US" dirty="0"/>
          </a:p>
        </p:txBody>
      </p:sp>
    </p:spTree>
    <p:extLst>
      <p:ext uri="{BB962C8B-B14F-4D97-AF65-F5344CB8AC3E}">
        <p14:creationId xmlns:p14="http://schemas.microsoft.com/office/powerpoint/2010/main" val="273480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Katy</a:t>
            </a:r>
          </a:p>
          <a:p>
            <a:pPr>
              <a:lnSpc>
                <a:spcPct val="115000"/>
              </a:lnSpc>
            </a:pPr>
            <a:endParaRPr lang="en-US" dirty="0"/>
          </a:p>
          <a:p>
            <a:pPr>
              <a:lnSpc>
                <a:spcPct val="115000"/>
              </a:lnSpc>
            </a:pPr>
            <a:r>
              <a:rPr lang="en-US" dirty="0"/>
              <a:t>Consider how to incorporate telehealth appointments with the least amount of workflow disruption, especially at first, to help seamlessly introduce the technology to your practice. Seek to understand the preferences and needs of both patients and clinicians, such as the times of day that may work best for them and what types of barriers they may have to engaging in a telehealth visit, to ensure your workflow accounts for these details. Your telehealth workflow will vary depending on your organization, type, size, and structure. </a:t>
            </a:r>
          </a:p>
          <a:p>
            <a:pPr>
              <a:lnSpc>
                <a:spcPct val="115000"/>
              </a:lnSpc>
            </a:pPr>
            <a:endParaRPr lang="en-US" b="0" dirty="0"/>
          </a:p>
          <a:p>
            <a:pPr>
              <a:lnSpc>
                <a:spcPct val="115000"/>
              </a:lnSpc>
            </a:pPr>
            <a:r>
              <a:rPr lang="en-US" b="0" dirty="0"/>
              <a:t>LP: I added the italics because I thought this was a very interesting point for them to keep in mind while creating the telehealth workflow.</a:t>
            </a:r>
          </a:p>
          <a:p>
            <a:pPr>
              <a:lnSpc>
                <a:spcPct val="115000"/>
              </a:lnSpc>
            </a:pPr>
            <a:r>
              <a:rPr lang="en-US" b="0" dirty="0"/>
              <a:t>Under daily logistics, I added (including equipment quantity &amp; location)”, and I changed the formatting a bit.  I always like to bullet lists to make it very clear.</a:t>
            </a:r>
          </a:p>
        </p:txBody>
      </p:sp>
      <p:sp>
        <p:nvSpPr>
          <p:cNvPr id="4" name="Slide Number Placeholder 3"/>
          <p:cNvSpPr>
            <a:spLocks noGrp="1"/>
          </p:cNvSpPr>
          <p:nvPr>
            <p:ph type="sldNum" sz="quarter" idx="5"/>
          </p:nvPr>
        </p:nvSpPr>
        <p:spPr/>
        <p:txBody>
          <a:bodyPr/>
          <a:lstStyle/>
          <a:p>
            <a:fld id="{D02324A2-4654-48D2-8DB9-22DE871E9E36}" type="slidenum">
              <a:rPr lang="en-US" smtClean="0"/>
              <a:t>9</a:t>
            </a:fld>
            <a:endParaRPr lang="en-US" dirty="0"/>
          </a:p>
        </p:txBody>
      </p:sp>
    </p:spTree>
    <p:extLst>
      <p:ext uri="{BB962C8B-B14F-4D97-AF65-F5344CB8AC3E}">
        <p14:creationId xmlns:p14="http://schemas.microsoft.com/office/powerpoint/2010/main" val="202231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18857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2106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7032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4916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8711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9824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6952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65199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6350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3013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16381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3E7A8-2D47-440B-9738-EB1019B920B5}" type="datetimeFigureOut">
              <a:rPr lang="en-US" smtClean="0"/>
              <a:t>6/22/2021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4D589-6F79-430F-AE6C-878E220235D5}" type="slidenum">
              <a:rPr lang="en-US" smtClean="0"/>
              <a:t>‹#›</a:t>
            </a:fld>
            <a:endParaRPr lang="en-US" dirty="0"/>
          </a:p>
        </p:txBody>
      </p:sp>
    </p:spTree>
    <p:extLst>
      <p:ext uri="{BB962C8B-B14F-4D97-AF65-F5344CB8AC3E}">
        <p14:creationId xmlns:p14="http://schemas.microsoft.com/office/powerpoint/2010/main" val="1291731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ama-assn.org/system/files/2020-04/ama-telehealth-playbook.pdf"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caltrc.org/?s=workflow"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caltrc.org/?s=workflow"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mailto:Jennifer.Genuardi@urbanhealthplan.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ZfcEdT5ZRD0&amp;t=59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caltrc.org/?s=workflow" TargetMode="External"/><Relationship Id="rId5" Type="http://schemas.openxmlformats.org/officeDocument/2006/relationships/hyperlink" Target="https://www.ama-assn.org/system/files/2020-04/ama-telehealth-playbook.pdf" TargetMode="External"/><Relationship Id="rId4" Type="http://schemas.openxmlformats.org/officeDocument/2006/relationships/hyperlink" Target="https://digital.ahrq.gov/health-it-tools-and-resources/evaluation-resources/workflow-assessment-health-it-toolki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hrbartender.com/2018/technology-and-social-media/workflows-logical/"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owl.excelsior.edu/writing-process/paragraphing/paragraphing-topic-sentences/" TargetMode="External"/><Relationship Id="rId5" Type="http://schemas.openxmlformats.org/officeDocument/2006/relationships/image" Target="../media/image6.jpg"/><Relationship Id="rId4" Type="http://schemas.openxmlformats.org/officeDocument/2006/relationships/hyperlink" Target="https://www.ama-assn.org/system/files/2020-04/ama-telehealth-play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33C283-0F9D-4B45-A99C-E641AF2AC158}"/>
              </a:ext>
            </a:extLst>
          </p:cNvPr>
          <p:cNvSpPr>
            <a:spLocks noGrp="1"/>
          </p:cNvSpPr>
          <p:nvPr>
            <p:ph type="ctrTitle"/>
          </p:nvPr>
        </p:nvSpPr>
        <p:spPr>
          <a:xfrm>
            <a:off x="980101" y="4695360"/>
            <a:ext cx="10231799" cy="1378703"/>
          </a:xfrm>
        </p:spPr>
        <p:txBody>
          <a:bodyPr>
            <a:normAutofit fontScale="90000"/>
          </a:bodyPr>
          <a:lstStyle/>
          <a:p>
            <a:r>
              <a:rPr lang="en-US" sz="3200" b="1" dirty="0">
                <a:solidFill>
                  <a:srgbClr val="0F4579"/>
                </a:solidFill>
              </a:rPr>
              <a:t>Katy Cook – Telehealth Project Manager, Adirondack Health Institute</a:t>
            </a:r>
            <a:br>
              <a:rPr lang="en-US" sz="3200" b="1" dirty="0">
                <a:solidFill>
                  <a:srgbClr val="0F4579"/>
                </a:solidFill>
              </a:rPr>
            </a:br>
            <a:r>
              <a:rPr lang="en-US" sz="3200" b="1" dirty="0">
                <a:solidFill>
                  <a:srgbClr val="0F4579"/>
                </a:solidFill>
              </a:rPr>
              <a:t>Lisa Perry – Principal, Morningside Health Strategies</a:t>
            </a:r>
            <a:br>
              <a:rPr lang="en-US" sz="2800" dirty="0">
                <a:solidFill>
                  <a:srgbClr val="0F4579"/>
                </a:solidFill>
              </a:rPr>
            </a:br>
            <a:endParaRPr lang="en-US" sz="2800" dirty="0">
              <a:solidFill>
                <a:srgbClr val="0F4579"/>
              </a:solidFill>
            </a:endParaRPr>
          </a:p>
        </p:txBody>
      </p:sp>
      <p:sp>
        <p:nvSpPr>
          <p:cNvPr id="9" name="Title 1">
            <a:extLst>
              <a:ext uri="{FF2B5EF4-FFF2-40B4-BE49-F238E27FC236}">
                <a16:creationId xmlns:a16="http://schemas.microsoft.com/office/drawing/2014/main" id="{9433C283-0F9D-4B45-A99C-E641AF2AC158}"/>
              </a:ext>
            </a:extLst>
          </p:cNvPr>
          <p:cNvSpPr txBox="1">
            <a:spLocks/>
          </p:cNvSpPr>
          <p:nvPr/>
        </p:nvSpPr>
        <p:spPr>
          <a:xfrm>
            <a:off x="557646" y="2780235"/>
            <a:ext cx="11076709" cy="13787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Let’s Talk About Workflow!</a:t>
            </a:r>
          </a:p>
          <a:p>
            <a:r>
              <a:rPr lang="en-US" sz="5400" b="1" dirty="0"/>
              <a:t> </a:t>
            </a:r>
          </a:p>
          <a:p>
            <a:r>
              <a:rPr lang="en-US" sz="4400" b="1" dirty="0"/>
              <a:t>Optimizing Provider and Student Experience in Virtual Care</a:t>
            </a:r>
          </a:p>
        </p:txBody>
      </p:sp>
      <p:pic>
        <p:nvPicPr>
          <p:cNvPr id="3" name="Picture 7" descr="C:\Users\Rena\AppData\Local\Microsoft\Windows\Temporary Internet Files\Content.IE5\W26DL8AA\MP900442274[1].jpg">
            <a:extLst>
              <a:ext uri="{FF2B5EF4-FFF2-40B4-BE49-F238E27FC236}">
                <a16:creationId xmlns:a16="http://schemas.microsoft.com/office/drawing/2014/main" id="{331234E6-429E-4156-9AF4-6A8755537A66}"/>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915520" y="228517"/>
            <a:ext cx="10360960" cy="637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03B2ACF2-EDA9-4577-8C66-4DF8B0D8B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 y="376712"/>
            <a:ext cx="2893419" cy="10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29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389491"/>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Building a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5D410E44-0E4E-43A8-A475-F6B0C8CFC2A7}"/>
              </a:ext>
            </a:extLst>
          </p:cNvPr>
          <p:cNvSpPr txBox="1">
            <a:spLocks noChangeArrowheads="1"/>
          </p:cNvSpPr>
          <p:nvPr/>
        </p:nvSpPr>
        <p:spPr bwMode="auto">
          <a:xfrm>
            <a:off x="1732788" y="1379982"/>
            <a:ext cx="8726424" cy="4118353"/>
          </a:xfrm>
          <a:prstGeom prst="rect">
            <a:avLst/>
          </a:prstGeom>
          <a:solidFill>
            <a:schemeClr val="accent1">
              <a:lumMod val="40000"/>
              <a:lumOff val="60000"/>
            </a:schemeClr>
          </a:solidFill>
          <a:ln w="9525">
            <a:solidFill>
              <a:schemeClr val="accent1">
                <a:lumMod val="75000"/>
              </a:schemeClr>
            </a:solidFill>
            <a:miter lim="800000"/>
            <a:headEnd/>
            <a:tailEnd/>
          </a:ln>
          <a:effectLst>
            <a:outerShdw blurRad="50800" dist="38100" algn="l" rotWithShape="0">
              <a:prstClr val="black">
                <a:alpha val="40000"/>
              </a:prstClr>
            </a:outerShdw>
          </a:effectLst>
        </p:spPr>
        <p:txBody>
          <a:bodyPr rot="0" vert="horz" wrap="square" lIns="91440" tIns="45720" rIns="91440" bIns="45720" anchor="t" anchorCtr="0">
            <a:noAutofit/>
          </a:bodyPr>
          <a:lstStyle/>
          <a:p>
            <a:pPr marR="0" lvl="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Basic Steps</a:t>
            </a:r>
          </a:p>
          <a:p>
            <a:pPr marR="0" lvl="0" algn="ctr">
              <a:lnSpc>
                <a:spcPct val="107000"/>
              </a:lnSpc>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and name the process.</a:t>
            </a:r>
          </a:p>
          <a:p>
            <a:pPr marL="457200" marR="0" lvl="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Clarify the purpose or outcome of the process.</a:t>
            </a:r>
          </a:p>
          <a:p>
            <a:pPr marL="457200" marR="0" lvl="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a clear start and end point for the process.</a:t>
            </a:r>
          </a:p>
          <a:p>
            <a:pPr marL="457200" marR="0" lvl="0" indent="-4572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List or draw out the tasks and decision points within the process and put them in order.</a:t>
            </a:r>
          </a:p>
          <a:p>
            <a:pPr marL="457200" marR="0" lvl="0" indent="-457200">
              <a:lnSpc>
                <a:spcPct val="107000"/>
              </a:lnSpc>
              <a:spcBef>
                <a:spcPts val="0"/>
              </a:spcBef>
              <a:spcAft>
                <a:spcPts val="8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Define and note which role completes each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58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389491"/>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Building a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5D410E44-0E4E-43A8-A475-F6B0C8CFC2A7}"/>
              </a:ext>
            </a:extLst>
          </p:cNvPr>
          <p:cNvSpPr txBox="1">
            <a:spLocks noChangeArrowheads="1"/>
          </p:cNvSpPr>
          <p:nvPr/>
        </p:nvSpPr>
        <p:spPr bwMode="auto">
          <a:xfrm>
            <a:off x="1732788" y="1245481"/>
            <a:ext cx="8325612" cy="4286501"/>
          </a:xfrm>
          <a:prstGeom prst="rect">
            <a:avLst/>
          </a:prstGeom>
          <a:solidFill>
            <a:schemeClr val="accent1">
              <a:lumMod val="40000"/>
              <a:lumOff val="60000"/>
            </a:schemeClr>
          </a:solidFill>
          <a:ln w="9525">
            <a:solidFill>
              <a:schemeClr val="accent1">
                <a:lumMod val="75000"/>
              </a:schemeClr>
            </a:solidFill>
            <a:miter lim="800000"/>
            <a:headEnd/>
            <a:tailEnd/>
          </a:ln>
          <a:effectLst>
            <a:outerShdw blurRad="50800" dist="38100" algn="l" rotWithShape="0">
              <a:prstClr val="black">
                <a:alpha val="40000"/>
              </a:prstClr>
            </a:outerShdw>
          </a:effectLst>
        </p:spPr>
        <p:txBody>
          <a:bodyPr rot="0" vert="horz" wrap="square" lIns="91440" tIns="45720" rIns="91440" bIns="45720" anchor="t" anchorCtr="0">
            <a:noAutofit/>
          </a:bodyPr>
          <a:lstStyle/>
          <a:p>
            <a:pPr marL="457200" marR="0" indent="-45720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Tips and Considerations for Telehealth Workflows: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Write down or draw the existing clinical and administrative workflow - where can you make some adjustments to integrate telehealth services seamlessly?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Update necessary procedures &amp; task assignment, such as appointment scheduling and instructions, patient training, consent, platform assistance, and billing.</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Document all workflow changes and create resources to share with all practice staff.</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Utilize your electronic health record (EHR) system for seamless recording of all pertinent patient information, and include these steps  in your workflow.</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0868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389491"/>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Benefits of Mapping Workflows</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5D410E44-0E4E-43A8-A475-F6B0C8CFC2A7}"/>
              </a:ext>
            </a:extLst>
          </p:cNvPr>
          <p:cNvSpPr txBox="1">
            <a:spLocks noChangeArrowheads="1"/>
          </p:cNvSpPr>
          <p:nvPr/>
        </p:nvSpPr>
        <p:spPr bwMode="auto">
          <a:xfrm>
            <a:off x="1732788" y="1379982"/>
            <a:ext cx="8726424" cy="4118353"/>
          </a:xfrm>
          <a:prstGeom prst="rect">
            <a:avLst/>
          </a:prstGeom>
          <a:solidFill>
            <a:schemeClr val="accent1">
              <a:lumMod val="40000"/>
              <a:lumOff val="60000"/>
            </a:schemeClr>
          </a:solidFill>
          <a:ln w="9525">
            <a:solidFill>
              <a:schemeClr val="accent1">
                <a:lumMod val="75000"/>
              </a:schemeClr>
            </a:solidFill>
            <a:miter lim="800000"/>
            <a:headEnd/>
            <a:tailEnd/>
          </a:ln>
          <a:effectLst>
            <a:outerShdw blurRad="50800" dist="38100" algn="l" rotWithShape="0">
              <a:prstClr val="black">
                <a:alpha val="40000"/>
              </a:prstClr>
            </a:outerShdw>
          </a:effectLst>
        </p:spPr>
        <p:txBody>
          <a:bodyPr rot="0" vert="horz" wrap="square" lIns="91440" tIns="45720" rIns="91440" bIns="45720" anchor="t" anchorCtr="0">
            <a:noAutofit/>
          </a:bodyPr>
          <a:lstStyle/>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Defines the tasks in a process and the order in which they occur.</a:t>
            </a:r>
          </a:p>
          <a:p>
            <a:pPr marL="457200" marR="0" indent="-457200">
              <a:lnSpc>
                <a:spcPct val="107000"/>
              </a:lnSpc>
              <a:spcBef>
                <a:spcPts val="0"/>
              </a:spcBef>
              <a:spcAft>
                <a:spcPts val="800"/>
              </a:spcAft>
              <a:buFont typeface="Arial" panose="020B0604020202020204" pitchFamily="34" charset="0"/>
              <a:buChar char="•"/>
            </a:pPr>
            <a:r>
              <a:rPr lang="en-US" sz="2600" dirty="0">
                <a:latin typeface="Calibri" panose="020F0502020204030204" pitchFamily="34" charset="0"/>
                <a:ea typeface="Calibri" panose="020F0502020204030204" pitchFamily="34" charset="0"/>
                <a:cs typeface="Times New Roman" panose="02020603050405020304" pitchFamily="18" charset="0"/>
              </a:rPr>
              <a:t>Establishes who does what within a process, reducing confusion.</a:t>
            </a:r>
          </a:p>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Provides a clear, concise visual document to </a:t>
            </a:r>
            <a:r>
              <a:rPr lang="en-US" sz="2600" dirty="0">
                <a:latin typeface="Calibri" panose="020F0502020204030204" pitchFamily="34" charset="0"/>
                <a:ea typeface="Calibri" panose="020F0502020204030204" pitchFamily="34" charset="0"/>
                <a:cs typeface="Times New Roman" panose="02020603050405020304" pitchFamily="18" charset="0"/>
              </a:rPr>
              <a:t>use as a means of communicating about a process &amp; training new staff.</a:t>
            </a:r>
          </a:p>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Helps to identify gaps or problem areas within a process, enabling teams to direct impr</a:t>
            </a:r>
            <a:r>
              <a:rPr lang="en-US" sz="2600" dirty="0">
                <a:latin typeface="Calibri" panose="020F0502020204030204" pitchFamily="34" charset="0"/>
                <a:ea typeface="Calibri" panose="020F0502020204030204" pitchFamily="34" charset="0"/>
                <a:cs typeface="Times New Roman" panose="02020603050405020304" pitchFamily="18" charset="0"/>
              </a:rPr>
              <a:t>ovement efforts.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58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771160"/>
            <a:ext cx="10740449" cy="777700"/>
          </a:xfrm>
        </p:spPr>
        <p:txBody>
          <a:bodyPr>
            <a:noAutofit/>
          </a:bodyPr>
          <a:lstStyle/>
          <a:p>
            <a:r>
              <a:rPr lang="en-US" sz="4000" dirty="0">
                <a:solidFill>
                  <a:srgbClr val="7FA1B6"/>
                </a:solidFill>
                <a:latin typeface="Calibri" panose="020F0502020204030204" pitchFamily="34" charset="0"/>
                <a:cs typeface="Calibri" panose="020F0502020204030204" pitchFamily="34" charset="0"/>
              </a:rPr>
              <a:t>Key Considerations When Designing a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CE6EDC-2593-4E49-A099-793DC8FC1D32}"/>
              </a:ext>
            </a:extLst>
          </p:cNvPr>
          <p:cNvSpPr txBox="1"/>
          <p:nvPr/>
        </p:nvSpPr>
        <p:spPr>
          <a:xfrm>
            <a:off x="1456592" y="1499991"/>
            <a:ext cx="10131552" cy="5262979"/>
          </a:xfrm>
          <a:prstGeom prst="rect">
            <a:avLst/>
          </a:prstGeom>
          <a:noFill/>
        </p:spPr>
        <p:txBody>
          <a:bodyPr wrap="square" rtlCol="0">
            <a:spAutoFit/>
          </a:bodyPr>
          <a:lstStyle/>
          <a:p>
            <a:pPr marL="285750" indent="-285750">
              <a:buFont typeface="Arial" panose="020B0604020202020204" pitchFamily="34" charset="0"/>
              <a:buChar char="•"/>
            </a:pPr>
            <a:r>
              <a:rPr lang="en-US" sz="2200" dirty="0"/>
              <a:t>How will the telehealth technology integrate with the EHR?</a:t>
            </a:r>
          </a:p>
          <a:p>
            <a:pPr marL="285750" indent="-285750">
              <a:buFont typeface="Arial" panose="020B0604020202020204" pitchFamily="34" charset="0"/>
              <a:buChar char="•"/>
            </a:pPr>
            <a:r>
              <a:rPr lang="en-US" sz="2200" dirty="0"/>
              <a:t>How will clinicians document telehealth visits?</a:t>
            </a:r>
          </a:p>
          <a:p>
            <a:pPr marL="285750" indent="-285750">
              <a:buFont typeface="Arial" panose="020B0604020202020204" pitchFamily="34" charset="0"/>
              <a:buChar char="•"/>
            </a:pPr>
            <a:r>
              <a:rPr lang="en-US" sz="2200" dirty="0"/>
              <a:t>How will telehealth visits fit into the clinician's schedule?</a:t>
            </a:r>
          </a:p>
          <a:p>
            <a:pPr marL="285750" indent="-285750">
              <a:buFont typeface="Arial" panose="020B0604020202020204" pitchFamily="34" charset="0"/>
              <a:buChar char="•"/>
            </a:pPr>
            <a:r>
              <a:rPr lang="en-US" sz="2200" dirty="0"/>
              <a:t>Where will telehealth visits take place?</a:t>
            </a:r>
          </a:p>
          <a:p>
            <a:pPr marL="285750" indent="-285750">
              <a:buFont typeface="Arial" panose="020B0604020202020204" pitchFamily="34" charset="0"/>
              <a:buChar char="•"/>
            </a:pPr>
            <a:r>
              <a:rPr lang="en-US" sz="2200" dirty="0"/>
              <a:t>How will patients hear about telehealth, and learn more about it?</a:t>
            </a:r>
          </a:p>
          <a:p>
            <a:pPr marL="285750" indent="-285750">
              <a:buFont typeface="Arial" panose="020B0604020202020204" pitchFamily="34" charset="0"/>
              <a:buChar char="•"/>
            </a:pPr>
            <a:r>
              <a:rPr lang="en-US" sz="2200" dirty="0"/>
              <a:t>How will patients register for a telehealth appointment?</a:t>
            </a:r>
          </a:p>
          <a:p>
            <a:pPr marL="285750" lvl="0" indent="-285750">
              <a:buFont typeface="Arial" panose="020B0604020202020204" pitchFamily="34" charset="0"/>
              <a:buChar char="•"/>
            </a:pPr>
            <a:r>
              <a:rPr lang="en-US" sz="2200" dirty="0"/>
              <a:t>Which staff will be involved with scheduling telehealth appointments and coordinating with distant/hub site staff? How will referrals be managed?</a:t>
            </a:r>
          </a:p>
          <a:p>
            <a:pPr marL="285750" lvl="0" indent="-285750">
              <a:buFont typeface="Arial" panose="020B0604020202020204" pitchFamily="34" charset="0"/>
              <a:buChar char="•"/>
            </a:pPr>
            <a:r>
              <a:rPr lang="en-US" sz="2200" dirty="0"/>
              <a:t>Who will obtain informed consent?</a:t>
            </a:r>
          </a:p>
          <a:p>
            <a:pPr marL="285750" lvl="0" indent="-285750">
              <a:buFont typeface="Arial" panose="020B0604020202020204" pitchFamily="34" charset="0"/>
              <a:buChar char="•"/>
            </a:pPr>
            <a:r>
              <a:rPr lang="en-US" sz="2200" dirty="0"/>
              <a:t>On the day of the appointment, who will explain the process to the patient &amp; ensure the patient is on the line before the provider joins? </a:t>
            </a:r>
          </a:p>
          <a:p>
            <a:pPr marL="285750" lvl="0" indent="-285750">
              <a:buFont typeface="Arial" panose="020B0604020202020204" pitchFamily="34" charset="0"/>
              <a:buChar char="•"/>
            </a:pPr>
            <a:r>
              <a:rPr lang="en-US" sz="2200" dirty="0"/>
              <a:t>Who is responsible for coordinating follow-up 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243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52957" y="306020"/>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Example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497907A-11D1-49B7-A19E-064B4E55C8C6}"/>
              </a:ext>
            </a:extLst>
          </p:cNvPr>
          <p:cNvPicPr>
            <a:picLocks noChangeAspect="1"/>
          </p:cNvPicPr>
          <p:nvPr/>
        </p:nvPicPr>
        <p:blipFill>
          <a:blip r:embed="rId4"/>
          <a:stretch>
            <a:fillRect/>
          </a:stretch>
        </p:blipFill>
        <p:spPr>
          <a:xfrm>
            <a:off x="2895600" y="1010826"/>
            <a:ext cx="6227975" cy="4705763"/>
          </a:xfrm>
          <a:prstGeom prst="rect">
            <a:avLst/>
          </a:prstGeom>
        </p:spPr>
      </p:pic>
      <p:sp>
        <p:nvSpPr>
          <p:cNvPr id="5" name="TextBox 4">
            <a:extLst>
              <a:ext uri="{FF2B5EF4-FFF2-40B4-BE49-F238E27FC236}">
                <a16:creationId xmlns:a16="http://schemas.microsoft.com/office/drawing/2014/main" id="{E9D07DB9-C775-40FE-BF8D-A0C80CA873D5}"/>
              </a:ext>
            </a:extLst>
          </p:cNvPr>
          <p:cNvSpPr txBox="1"/>
          <p:nvPr/>
        </p:nvSpPr>
        <p:spPr>
          <a:xfrm>
            <a:off x="1429613" y="5888843"/>
            <a:ext cx="8543443" cy="369332"/>
          </a:xfrm>
          <a:prstGeom prst="rect">
            <a:avLst/>
          </a:prstGeom>
          <a:noFill/>
        </p:spPr>
        <p:txBody>
          <a:bodyPr wrap="square" rtlCol="0">
            <a:spAutoFit/>
          </a:bodyPr>
          <a:lstStyle/>
          <a:p>
            <a:r>
              <a:rPr lang="en-US" dirty="0"/>
              <a:t>Source: </a:t>
            </a:r>
            <a:r>
              <a:rPr lang="en-US" dirty="0">
                <a:hlinkClick r:id="rId5"/>
              </a:rPr>
              <a:t>https://www.ama-assn.org/system/files/2020-04/ama-telehealth-playbook.pdf</a:t>
            </a:r>
            <a:r>
              <a:rPr lang="en-US" dirty="0"/>
              <a:t> </a:t>
            </a:r>
          </a:p>
        </p:txBody>
      </p:sp>
    </p:spTree>
    <p:extLst>
      <p:ext uri="{BB962C8B-B14F-4D97-AF65-F5344CB8AC3E}">
        <p14:creationId xmlns:p14="http://schemas.microsoft.com/office/powerpoint/2010/main" val="7314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52957" y="306020"/>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Example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28635F1-173E-4E2F-B095-A8851C5BCEF0}"/>
              </a:ext>
            </a:extLst>
          </p:cNvPr>
          <p:cNvPicPr>
            <a:picLocks noChangeAspect="1"/>
          </p:cNvPicPr>
          <p:nvPr/>
        </p:nvPicPr>
        <p:blipFill>
          <a:blip r:embed="rId4"/>
          <a:stretch>
            <a:fillRect/>
          </a:stretch>
        </p:blipFill>
        <p:spPr>
          <a:xfrm>
            <a:off x="1098645" y="964311"/>
            <a:ext cx="9855106" cy="4344859"/>
          </a:xfrm>
          <a:prstGeom prst="rect">
            <a:avLst/>
          </a:prstGeom>
        </p:spPr>
      </p:pic>
    </p:spTree>
    <p:extLst>
      <p:ext uri="{BB962C8B-B14F-4D97-AF65-F5344CB8AC3E}">
        <p14:creationId xmlns:p14="http://schemas.microsoft.com/office/powerpoint/2010/main" val="4835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52957" y="306020"/>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Example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E5DE0DD-EB2E-45F9-A089-AB9206BF5AF5}"/>
              </a:ext>
            </a:extLst>
          </p:cNvPr>
          <p:cNvPicPr>
            <a:picLocks noChangeAspect="1"/>
          </p:cNvPicPr>
          <p:nvPr/>
        </p:nvPicPr>
        <p:blipFill>
          <a:blip r:embed="rId4"/>
          <a:stretch>
            <a:fillRect/>
          </a:stretch>
        </p:blipFill>
        <p:spPr>
          <a:xfrm>
            <a:off x="2895600" y="1133200"/>
            <a:ext cx="6556560" cy="4659160"/>
          </a:xfrm>
          <a:prstGeom prst="rect">
            <a:avLst/>
          </a:prstGeom>
        </p:spPr>
      </p:pic>
      <p:sp>
        <p:nvSpPr>
          <p:cNvPr id="9" name="TextBox 8">
            <a:extLst>
              <a:ext uri="{FF2B5EF4-FFF2-40B4-BE49-F238E27FC236}">
                <a16:creationId xmlns:a16="http://schemas.microsoft.com/office/drawing/2014/main" id="{BF7914AE-A1F1-4D7A-A036-7E0A77548193}"/>
              </a:ext>
            </a:extLst>
          </p:cNvPr>
          <p:cNvSpPr txBox="1"/>
          <p:nvPr/>
        </p:nvSpPr>
        <p:spPr>
          <a:xfrm>
            <a:off x="3800856" y="5925313"/>
            <a:ext cx="4590288" cy="384046"/>
          </a:xfrm>
          <a:prstGeom prst="rect">
            <a:avLst/>
          </a:prstGeom>
          <a:noFill/>
        </p:spPr>
        <p:txBody>
          <a:bodyPr wrap="square" rtlCol="0">
            <a:spAutoFit/>
          </a:bodyPr>
          <a:lstStyle/>
          <a:p>
            <a:r>
              <a:rPr lang="en-US" dirty="0"/>
              <a:t>Source: </a:t>
            </a:r>
            <a:r>
              <a:rPr lang="en-US" dirty="0">
                <a:hlinkClick r:id="rId5"/>
              </a:rPr>
              <a:t>https://www.caltrc.org/?s=workflow</a:t>
            </a:r>
            <a:r>
              <a:rPr lang="en-US" dirty="0"/>
              <a:t> </a:t>
            </a:r>
          </a:p>
        </p:txBody>
      </p:sp>
    </p:spTree>
    <p:extLst>
      <p:ext uri="{BB962C8B-B14F-4D97-AF65-F5344CB8AC3E}">
        <p14:creationId xmlns:p14="http://schemas.microsoft.com/office/powerpoint/2010/main" val="273678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52957" y="306020"/>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Example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A027800-E592-4E6C-B0BA-B94C27C2E546}"/>
              </a:ext>
            </a:extLst>
          </p:cNvPr>
          <p:cNvPicPr>
            <a:picLocks noChangeAspect="1"/>
          </p:cNvPicPr>
          <p:nvPr/>
        </p:nvPicPr>
        <p:blipFill>
          <a:blip r:embed="rId4"/>
          <a:stretch>
            <a:fillRect/>
          </a:stretch>
        </p:blipFill>
        <p:spPr>
          <a:xfrm>
            <a:off x="2764622" y="1042961"/>
            <a:ext cx="7165441" cy="5081737"/>
          </a:xfrm>
          <a:prstGeom prst="rect">
            <a:avLst/>
          </a:prstGeom>
        </p:spPr>
      </p:pic>
      <p:sp>
        <p:nvSpPr>
          <p:cNvPr id="5" name="TextBox 4">
            <a:extLst>
              <a:ext uri="{FF2B5EF4-FFF2-40B4-BE49-F238E27FC236}">
                <a16:creationId xmlns:a16="http://schemas.microsoft.com/office/drawing/2014/main" id="{BBF14D4C-A365-47D3-96D0-D5D09E0E81C6}"/>
              </a:ext>
            </a:extLst>
          </p:cNvPr>
          <p:cNvSpPr txBox="1"/>
          <p:nvPr/>
        </p:nvSpPr>
        <p:spPr>
          <a:xfrm>
            <a:off x="3800856" y="5925313"/>
            <a:ext cx="4590288" cy="384046"/>
          </a:xfrm>
          <a:prstGeom prst="rect">
            <a:avLst/>
          </a:prstGeom>
          <a:noFill/>
        </p:spPr>
        <p:txBody>
          <a:bodyPr wrap="square" rtlCol="0">
            <a:spAutoFit/>
          </a:bodyPr>
          <a:lstStyle/>
          <a:p>
            <a:r>
              <a:rPr lang="en-US" dirty="0"/>
              <a:t>Source: </a:t>
            </a:r>
            <a:r>
              <a:rPr lang="en-US" dirty="0">
                <a:hlinkClick r:id="rId5"/>
              </a:rPr>
              <a:t>https://www.caltrc.org/?s=workflow</a:t>
            </a:r>
            <a:r>
              <a:rPr lang="en-US" dirty="0"/>
              <a:t> </a:t>
            </a:r>
          </a:p>
        </p:txBody>
      </p:sp>
    </p:spTree>
    <p:extLst>
      <p:ext uri="{BB962C8B-B14F-4D97-AF65-F5344CB8AC3E}">
        <p14:creationId xmlns:p14="http://schemas.microsoft.com/office/powerpoint/2010/main" val="399360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lang="en-US" sz="4800" dirty="0">
                <a:solidFill>
                  <a:srgbClr val="7FA1B6"/>
                </a:solidFill>
                <a:latin typeface="+mn-lt"/>
              </a:rPr>
              <a:t>Peer Experiences in Telehealth Workflow</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559167" y="1822227"/>
            <a:ext cx="9073661" cy="27392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Urban Health Plan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Dr. Jennifer Genuardi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Director of Clinical Best Practices &amp;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FFE01AF0-40E7-4EF7-9602-318C7F17B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ACCAD02-AF4D-4BE7-B652-11C1E462D3DB}"/>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252410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lang="en-US" sz="4800" dirty="0">
                <a:solidFill>
                  <a:srgbClr val="7FA1B6"/>
                </a:solidFill>
                <a:latin typeface="+mn-lt"/>
              </a:rPr>
              <a:t>The Unexpected Positives of Telehealth</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559167" y="1659285"/>
            <a:ext cx="9073661"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intimate, less artificial.</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Increased access to hard-to-reach, high-risk patients.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Enhanced team-based care.</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E0FD61BC-DEB6-4C74-BE0D-39A95D6B0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827E64A-BDDF-4BBD-BEB0-A09C8A584C9C}"/>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32208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737616" y="444883"/>
            <a:ext cx="10716768" cy="881134"/>
          </a:xfrm>
        </p:spPr>
        <p:txBody>
          <a:bodyPr>
            <a:noAutofit/>
          </a:bodyPr>
          <a:lstStyle/>
          <a:p>
            <a:r>
              <a:rPr lang="en-US" sz="5400" dirty="0">
                <a:solidFill>
                  <a:srgbClr val="7FA1B6"/>
                </a:solidFill>
                <a:cs typeface="Calibri" panose="020F0502020204030204" pitchFamily="34" charset="0"/>
              </a:rPr>
              <a:t>Housekeeping</a:t>
            </a:r>
          </a:p>
        </p:txBody>
      </p:sp>
      <p:sp>
        <p:nvSpPr>
          <p:cNvPr id="7" name="Content Placeholder 2"/>
          <p:cNvSpPr txBox="1">
            <a:spLocks/>
          </p:cNvSpPr>
          <p:nvPr/>
        </p:nvSpPr>
        <p:spPr>
          <a:xfrm>
            <a:off x="1413319" y="1635846"/>
            <a:ext cx="9365362" cy="3400267"/>
          </a:xfrm>
          <a:prstGeom prst="rect">
            <a:avLst/>
          </a:prstGeom>
          <a:solidFill>
            <a:schemeClr val="bg1">
              <a:alpha val="77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You will be muted upon entry.</a:t>
            </a:r>
          </a:p>
          <a:p>
            <a:pPr marL="285750" indent="-285750" algn="l">
              <a:buFont typeface="Arial" panose="020B0604020202020204" pitchFamily="34" charset="0"/>
              <a:buChar char="•"/>
            </a:pPr>
            <a:r>
              <a:rPr lang="en-US" sz="2000" dirty="0">
                <a:latin typeface="Calibri" panose="020F0502020204030204" pitchFamily="34" charset="0"/>
                <a:ea typeface="Calibri" panose="020F0502020204030204" pitchFamily="34" charset="0"/>
              </a:rPr>
              <a:t>P</a:t>
            </a:r>
            <a:r>
              <a:rPr lang="en-US" sz="2000" dirty="0">
                <a:effectLst/>
                <a:latin typeface="Calibri" panose="020F0502020204030204" pitchFamily="34" charset="0"/>
                <a:ea typeface="Calibri" panose="020F0502020204030204" pitchFamily="34" charset="0"/>
              </a:rPr>
              <a:t>lease keep your video off to maintain a strong connection.</a:t>
            </a:r>
          </a:p>
          <a:p>
            <a:pPr marL="285750" indent="-285750" algn="l">
              <a:buFont typeface="Arial" panose="020B0604020202020204" pitchFamily="34" charset="0"/>
              <a:buChar char="•"/>
            </a:pPr>
            <a:r>
              <a:rPr lang="en-US" sz="2000" dirty="0">
                <a:latin typeface="Calibri" panose="020F0502020204030204" pitchFamily="34" charset="0"/>
                <a:ea typeface="Calibri" panose="020F0502020204030204" pitchFamily="34" charset="0"/>
              </a:rPr>
              <a:t>To avoid audio issues, please choose either computer audio OR phone audio; using both may result in an echo on the line.</a:t>
            </a:r>
          </a:p>
          <a:p>
            <a:pPr marL="285750" indent="-285750" algn="l">
              <a:buFont typeface="Arial" panose="020B0604020202020204" pitchFamily="34" charset="0"/>
              <a:buChar char="•"/>
            </a:pPr>
            <a:r>
              <a:rPr lang="en-US" sz="2000" dirty="0">
                <a:latin typeface="Calibri" panose="020F0502020204030204" pitchFamily="34" charset="0"/>
              </a:rPr>
              <a:t>For optimal viewing, we recommend using Side-by-Side Mode. To activate Side-by-Side, click on View Options at the top center of your screen and choose Side-by-Side Mode from the dropdown.</a:t>
            </a:r>
          </a:p>
          <a:p>
            <a:pPr marL="285750" indent="-285750" algn="l">
              <a:buFont typeface="Arial" panose="020B0604020202020204" pitchFamily="34" charset="0"/>
              <a:buChar char="•"/>
            </a:pPr>
            <a:r>
              <a:rPr lang="en-US" sz="2000" dirty="0">
                <a:latin typeface="Calibri" panose="020F0502020204030204" pitchFamily="34" charset="0"/>
              </a:rPr>
              <a:t>Use chat freely to submit all questions and comments and we will answer as many questions as possible at the end of the presentation.</a:t>
            </a:r>
          </a:p>
          <a:p>
            <a:pPr marL="285750" indent="-285750" algn="l">
              <a:buFont typeface="Arial" panose="020B0604020202020204" pitchFamily="34" charset="0"/>
              <a:buChar char="•"/>
            </a:pPr>
            <a:endParaRPr lang="en-US" sz="1800" dirty="0">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algn="l"/>
            <a:endParaRPr lang="en-US" altLang="en-US" sz="30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996" y="5401056"/>
            <a:ext cx="2912003" cy="10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67" y="410299"/>
            <a:ext cx="11008659" cy="978080"/>
          </a:xfrm>
        </p:spPr>
        <p:txBody>
          <a:bodyPr>
            <a:noAutofit/>
          </a:bodyPr>
          <a:lstStyle/>
          <a:p>
            <a:r>
              <a:rPr lang="en-US" sz="4800" dirty="0">
                <a:solidFill>
                  <a:srgbClr val="7FA1B6"/>
                </a:solidFill>
                <a:latin typeface="+mn-lt"/>
              </a:rPr>
              <a:t>Workflow for Outreach &amp; Scheduling</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559167" y="1659285"/>
            <a:ext cx="9073661"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Patient request or SBHC staff outreach.</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Scheduling: Flow or pull.</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Call reminders or if they miss, the provider calls them.</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5A01E89F-6ACD-400C-B1B7-B4C18944A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16CB084B-491D-4DF4-B6A2-4A0D991A60BA}"/>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39159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631743" y="205618"/>
            <a:ext cx="11008659" cy="978080"/>
          </a:xfrm>
        </p:spPr>
        <p:txBody>
          <a:bodyPr>
            <a:noAutofit/>
          </a:bodyPr>
          <a:lstStyle/>
          <a:p>
            <a:r>
              <a:rPr lang="en-US" sz="4800" dirty="0">
                <a:solidFill>
                  <a:srgbClr val="7FA1B6"/>
                </a:solidFill>
                <a:latin typeface="+mn-lt"/>
              </a:rPr>
              <a:t>Workflow Models of Provider - MA Teaming</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555277" y="1241606"/>
            <a:ext cx="10805149" cy="4739759"/>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Screening &amp; prep by Medical Assistant (MA), trouble-shooting technology issues – by phone or video.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MA &amp; provider are working in synch, patient can be kept in a “waiting room” with MA until the provider joins.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MA &amp; provider are not in perfect synch, patient is told approximate wait time and receives a text with link to join when provider is ready.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provider visit is complete, provider can message MA to rejoin and hear discharge plan OR to follow-up on discharge plan in eCW.</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C700E702-CAEB-4480-9922-BD4778B66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328CCD2-466C-46BE-9DC4-0A35AD112A32}"/>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198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How Software </a:t>
            </a:r>
            <a:r>
              <a:rPr lang="en-US" sz="4800" dirty="0">
                <a:solidFill>
                  <a:srgbClr val="7FA1B6"/>
                </a:solidFill>
                <a:latin typeface="Calibri" panose="020F0502020204030204"/>
              </a:rPr>
              <a:t>C</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an </a:t>
            </a:r>
            <a:r>
              <a:rPr lang="en-US" sz="4800" dirty="0">
                <a:solidFill>
                  <a:srgbClr val="7FA1B6"/>
                </a:solidFill>
                <a:latin typeface="Calibri" panose="020F0502020204030204"/>
              </a:rPr>
              <a:t>H</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elp </a:t>
            </a:r>
            <a:r>
              <a:rPr lang="en-US" sz="4800" dirty="0">
                <a:solidFill>
                  <a:srgbClr val="7FA1B6"/>
                </a:solidFill>
                <a:latin typeface="Calibri" panose="020F0502020204030204"/>
              </a:rPr>
              <a:t>O</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ptimize </a:t>
            </a:r>
            <a:r>
              <a:rPr lang="en-US" sz="4800" dirty="0">
                <a:solidFill>
                  <a:srgbClr val="7FA1B6"/>
                </a:solidFill>
                <a:latin typeface="Calibri" panose="020F0502020204030204"/>
              </a:rPr>
              <a:t>W</a:t>
            </a:r>
            <a:r>
              <a:rPr kumimoji="0" lang="en-US" sz="4800" b="0" i="0" u="none" strike="noStrike" kern="1200" cap="none" spc="0" normalizeH="0" baseline="0" noProof="0" dirty="0" err="1">
                <a:ln>
                  <a:noFill/>
                </a:ln>
                <a:solidFill>
                  <a:srgbClr val="7FA1B6"/>
                </a:solidFill>
                <a:effectLst/>
                <a:uLnTx/>
                <a:uFillTx/>
                <a:latin typeface="Calibri" panose="020F0502020204030204"/>
                <a:ea typeface="+mj-ea"/>
                <a:cs typeface="+mj-cs"/>
              </a:rPr>
              <a:t>orkflow</a:t>
            </a:r>
            <a:endParaRPr lang="en-US" sz="4800" dirty="0">
              <a:solidFill>
                <a:srgbClr val="7FA1B6"/>
              </a:solidFill>
              <a:latin typeface="+mn-lt"/>
            </a:endParaRP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106903" y="1693988"/>
            <a:ext cx="9978189" cy="2862322"/>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Ease of adding translator or other party – the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icon.</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Ease of messaging MA during </a:t>
            </a:r>
            <a:r>
              <a:rPr lang="en-US" sz="2800" dirty="0">
                <a:solidFill>
                  <a:prstClr val="black"/>
                </a:solidFill>
                <a:latin typeface="Calibri" panose="020F0502020204030204"/>
              </a:rPr>
              <a:t>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rovider visit.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Integration to EHR – initially unidirectional, now bidirectional.</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3427C918-A184-44A3-BE4B-F7EE3E488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69314DD-5AC1-41C3-B351-5865F351E49D}"/>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40327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How Software </a:t>
            </a:r>
            <a:r>
              <a:rPr lang="en-US" sz="4800" dirty="0">
                <a:solidFill>
                  <a:srgbClr val="7FA1B6"/>
                </a:solidFill>
                <a:latin typeface="Calibri" panose="020F0502020204030204"/>
              </a:rPr>
              <a:t>C</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an </a:t>
            </a:r>
            <a:r>
              <a:rPr lang="en-US" sz="4800" dirty="0">
                <a:solidFill>
                  <a:srgbClr val="7FA1B6"/>
                </a:solidFill>
                <a:latin typeface="Calibri" panose="020F0502020204030204"/>
              </a:rPr>
              <a:t>H</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inder </a:t>
            </a:r>
            <a:r>
              <a:rPr lang="en-US" sz="4800" dirty="0">
                <a:solidFill>
                  <a:srgbClr val="7FA1B6"/>
                </a:solidFill>
                <a:latin typeface="Calibri" panose="020F0502020204030204"/>
              </a:rPr>
              <a:t>W</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orkflow</a:t>
            </a:r>
            <a:endParaRPr lang="en-US" sz="4800" dirty="0">
              <a:solidFill>
                <a:srgbClr val="7FA1B6"/>
              </a:solidFill>
              <a:latin typeface="+mn-lt"/>
            </a:endParaRP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810124" y="1577111"/>
            <a:ext cx="10571748" cy="3724096"/>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Lack of “dialer” within software led to use of personal phones.</a:t>
            </a:r>
          </a:p>
          <a:p>
            <a:pPr marL="1371600" marR="0" lvl="2"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Resolution: Vendor developed dialer functionality.</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“Dialer”, when implemented, was blocked or patients would not pick up because call was not identified as Urban Health or Dr. Genuardi.</a:t>
            </a:r>
          </a:p>
          <a:p>
            <a:pPr marL="1371600" marR="0" lvl="2"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Resolution: Ability to identify caller was added (3 words allowed).</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B97509F6-FDF3-4E7A-AA58-6688FA43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BD7EAB9-5C5B-43C9-8658-ADC0F4CAF437}"/>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291617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How Software </a:t>
            </a:r>
            <a:r>
              <a:rPr lang="en-US" sz="4800" dirty="0">
                <a:solidFill>
                  <a:srgbClr val="7FA1B6"/>
                </a:solidFill>
                <a:latin typeface="Calibri" panose="020F0502020204030204"/>
              </a:rPr>
              <a:t>C</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an </a:t>
            </a:r>
            <a:r>
              <a:rPr lang="en-US" sz="4800" dirty="0">
                <a:solidFill>
                  <a:srgbClr val="7FA1B6"/>
                </a:solidFill>
                <a:latin typeface="Calibri" panose="020F0502020204030204"/>
              </a:rPr>
              <a:t>H</a:t>
            </a:r>
            <a:r>
              <a:rPr kumimoji="0" lang="en-US" sz="4800" b="0" i="0" u="none" strike="noStrike" kern="1200" cap="none" spc="0" normalizeH="0" baseline="0" noProof="0" dirty="0">
                <a:ln>
                  <a:noFill/>
                </a:ln>
                <a:solidFill>
                  <a:srgbClr val="7FA1B6"/>
                </a:solidFill>
                <a:effectLst/>
                <a:uLnTx/>
                <a:uFillTx/>
                <a:latin typeface="Calibri" panose="020F0502020204030204"/>
                <a:ea typeface="+mj-ea"/>
                <a:cs typeface="+mj-cs"/>
              </a:rPr>
              <a:t>inder Workflow</a:t>
            </a:r>
            <a:endParaRPr lang="en-US" sz="4800" dirty="0">
              <a:solidFill>
                <a:srgbClr val="7FA1B6"/>
              </a:solidFill>
              <a:latin typeface="+mn-lt"/>
            </a:endParaRP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810124" y="1485745"/>
            <a:ext cx="10571748" cy="3293209"/>
          </a:xfrm>
          <a:prstGeom prst="rect">
            <a:avLst/>
          </a:prstGeom>
          <a:noFill/>
        </p:spPr>
        <p:txBody>
          <a:bodyPr wrap="square" rtlCol="0">
            <a:spAutoFit/>
          </a:bodyPr>
          <a:lstStyle/>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Translator cannot assist with technology issues – can only join call after connection is established.</a:t>
            </a:r>
          </a:p>
          <a:p>
            <a:pPr marL="1371600" marR="0" lvl="2"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Resolution: Bilingual MAs assist.</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EHR telehealth software works only on web-based version.</a:t>
            </a:r>
          </a:p>
          <a:p>
            <a:pPr marL="1371600" marR="0" lvl="2"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Resolution: Acquired external vendor software.</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51F7964D-C491-45DF-967A-E93EAD6CE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E36E175-BA73-448B-9111-B563048A8594}"/>
              </a:ext>
            </a:extLst>
          </p:cNvPr>
          <p:cNvPicPr>
            <a:picLocks noChangeAspect="1"/>
          </p:cNvPicPr>
          <p:nvPr/>
        </p:nvPicPr>
        <p:blipFill>
          <a:blip r:embed="rId4"/>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14334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1" y="780086"/>
            <a:ext cx="11008659" cy="978080"/>
          </a:xfrm>
        </p:spPr>
        <p:txBody>
          <a:bodyPr>
            <a:noAutofit/>
          </a:bodyPr>
          <a:lstStyle/>
          <a:p>
            <a:r>
              <a:rPr lang="en-US" sz="4800" dirty="0">
                <a:solidFill>
                  <a:srgbClr val="7FA1B6"/>
                </a:solidFill>
                <a:latin typeface="Calibri" panose="020F0502020204030204"/>
              </a:rPr>
              <a:t>Happy to Help…Feel free to reach out</a:t>
            </a:r>
            <a:endParaRPr lang="en-US" sz="4800" dirty="0">
              <a:solidFill>
                <a:srgbClr val="7FA1B6"/>
              </a:solidFill>
              <a:latin typeface="+mn-lt"/>
            </a:endParaRP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6" y="2281712"/>
            <a:ext cx="11241741" cy="15785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2174127" y="2366730"/>
            <a:ext cx="8539486" cy="1765612"/>
          </a:xfrm>
          <a:prstGeom prst="rect">
            <a:avLst/>
          </a:prstGeom>
          <a:noFill/>
        </p:spPr>
        <p:txBody>
          <a:bodyPr wrap="square" rtlCol="0">
            <a:spAutoFit/>
          </a:bodyPr>
          <a:lstStyle/>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Jennifer.Genuardi@urbanhealthplan.org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686311A7-DBEF-490A-83B8-2A9E33EF3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8616A7-D587-4570-B159-F14A6DC4B990}"/>
              </a:ext>
            </a:extLst>
          </p:cNvPr>
          <p:cNvPicPr>
            <a:picLocks noChangeAspect="1"/>
          </p:cNvPicPr>
          <p:nvPr/>
        </p:nvPicPr>
        <p:blipFill>
          <a:blip r:embed="rId5"/>
          <a:stretch>
            <a:fillRect/>
          </a:stretch>
        </p:blipFill>
        <p:spPr>
          <a:xfrm>
            <a:off x="280233" y="5613167"/>
            <a:ext cx="1702904" cy="988293"/>
          </a:xfrm>
          <a:prstGeom prst="rect">
            <a:avLst/>
          </a:prstGeom>
        </p:spPr>
      </p:pic>
    </p:spTree>
    <p:extLst>
      <p:ext uri="{BB962C8B-B14F-4D97-AF65-F5344CB8AC3E}">
        <p14:creationId xmlns:p14="http://schemas.microsoft.com/office/powerpoint/2010/main" val="29921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68" y="429502"/>
            <a:ext cx="11008659" cy="978080"/>
          </a:xfrm>
        </p:spPr>
        <p:txBody>
          <a:bodyPr>
            <a:noAutofit/>
          </a:bodyPr>
          <a:lstStyle/>
          <a:p>
            <a:r>
              <a:rPr lang="en-US" sz="3600" dirty="0">
                <a:solidFill>
                  <a:srgbClr val="7FA1B6"/>
                </a:solidFill>
                <a:latin typeface="+mn-lt"/>
              </a:rPr>
              <a:t>How Your Telehealth Software Platform Can Help with Workflow</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488892" y="1689428"/>
            <a:ext cx="9214210" cy="3539430"/>
          </a:xfrm>
          <a:prstGeom prst="rect">
            <a:avLst/>
          </a:prstGeom>
          <a:noFill/>
        </p:spPr>
        <p:txBody>
          <a:bodyPr wrap="square" rtlCol="0">
            <a:spAutoFit/>
          </a:bodyPr>
          <a:lstStyle/>
          <a:p>
            <a:pPr algn="l"/>
            <a:r>
              <a:rPr lang="en-US" sz="1600" b="0" i="0" u="none" strike="noStrike" dirty="0">
                <a:effectLst/>
              </a:rPr>
              <a:t>Telehealth platforms </a:t>
            </a:r>
            <a:r>
              <a:rPr lang="en-US" sz="1600" b="0" i="0" dirty="0">
                <a:effectLst/>
              </a:rPr>
              <a:t>will help the SBHC staff rapidly catch the reason for the call or appointment </a:t>
            </a:r>
            <a:r>
              <a:rPr lang="en-US" sz="1600" dirty="0"/>
              <a:t>for </a:t>
            </a:r>
            <a:r>
              <a:rPr lang="en-US" sz="1600" b="0" i="0" dirty="0">
                <a:effectLst/>
              </a:rPr>
              <a:t>each student. They will prioritize care delivery</a:t>
            </a:r>
            <a:r>
              <a:rPr lang="en-US" sz="1600" dirty="0"/>
              <a:t> </a:t>
            </a:r>
            <a:r>
              <a:rPr lang="en-US" sz="1600" b="0" i="0" dirty="0">
                <a:effectLst/>
              </a:rPr>
              <a:t>and recognize additional information sources.   </a:t>
            </a:r>
            <a:br>
              <a:rPr lang="en-US" sz="1600" b="0" i="0" dirty="0">
                <a:effectLst/>
              </a:rPr>
            </a:br>
            <a:endParaRPr lang="en-US" sz="1600" b="0" i="0" dirty="0">
              <a:effectLst/>
            </a:endParaRPr>
          </a:p>
          <a:p>
            <a:pPr algn="l"/>
            <a:r>
              <a:rPr lang="en-US" sz="1600" b="0" i="0" dirty="0">
                <a:effectLst/>
              </a:rPr>
              <a:t>The right telehealth software platform will give SBHC staff the opportunity to use their resources better to serve more students and provide the highest quality treatment. Consider some vendor recommendations to refine the telehealth workflow to render the possible use of telehealth technology.  </a:t>
            </a:r>
          </a:p>
          <a:p>
            <a:pPr algn="l"/>
            <a:endParaRPr lang="en-US" sz="1600" dirty="0"/>
          </a:p>
          <a:p>
            <a:pPr algn="l"/>
            <a:r>
              <a:rPr lang="en-US" sz="1600" b="0" i="0" dirty="0">
                <a:effectLst/>
              </a:rPr>
              <a:t>With telehealth technology, digital visits can be almost as effective, if not more than an in-person visit. The more</a:t>
            </a:r>
            <a:r>
              <a:rPr lang="en-US" sz="1600" b="0" i="0" u="none" strike="noStrike" dirty="0">
                <a:effectLst/>
              </a:rPr>
              <a:t> telehealth software systems</a:t>
            </a:r>
            <a:r>
              <a:rPr lang="en-US" sz="1600" b="0" i="0" dirty="0">
                <a:effectLst/>
              </a:rPr>
              <a:t> integrate to your </a:t>
            </a:r>
            <a:r>
              <a:rPr lang="en-US" sz="1600" dirty="0"/>
              <a:t>P</a:t>
            </a:r>
            <a:r>
              <a:rPr lang="en-US" sz="1600" b="0" i="0" dirty="0">
                <a:effectLst/>
              </a:rPr>
              <a:t>ractice &amp; EHR systems, the less stress on staff to manage patient flow and patient information.</a:t>
            </a:r>
          </a:p>
          <a:p>
            <a:pPr algn="l"/>
            <a:endParaRPr lang="en-US" sz="1600" b="0" i="0" dirty="0">
              <a:effectLst/>
            </a:endParaRPr>
          </a:p>
          <a:p>
            <a:pPr algn="l"/>
            <a:r>
              <a:rPr lang="en-US" sz="1600" b="0" i="0" dirty="0">
                <a:effectLst/>
              </a:rPr>
              <a:t>Why not, for example, integrate your SBHC</a:t>
            </a:r>
            <a:r>
              <a:rPr lang="en-US" sz="1600" b="0" i="0" u="none" strike="noStrike" dirty="0">
                <a:effectLst/>
              </a:rPr>
              <a:t> management solutions</a:t>
            </a:r>
            <a:r>
              <a:rPr lang="en-US" sz="1600" b="0" i="0" dirty="0">
                <a:effectLst/>
              </a:rPr>
              <a:t> with your </a:t>
            </a:r>
            <a:r>
              <a:rPr lang="en-US" sz="1600" b="0" i="0" u="none" strike="noStrike" dirty="0">
                <a:effectLst/>
              </a:rPr>
              <a:t>telemedicine solutions</a:t>
            </a:r>
            <a:r>
              <a:rPr lang="en-US" sz="1600" b="0" i="0" dirty="0">
                <a:effectLst/>
              </a:rPr>
              <a:t>? Submit automatic appointment updates based on a clinical calendar, make a virtual visit, and bill for a session, all from one location. </a:t>
            </a:r>
            <a:endParaRPr lang="en-US" sz="2800" b="0" i="0" dirty="0">
              <a:solidFill>
                <a:srgbClr val="111111"/>
              </a:solidFill>
              <a:effectLst/>
              <a:latin typeface="Metropolis-Regular"/>
            </a:endParaRPr>
          </a:p>
        </p:txBody>
      </p:sp>
      <p:pic>
        <p:nvPicPr>
          <p:cNvPr id="13" name="Picture 2">
            <a:extLst>
              <a:ext uri="{FF2B5EF4-FFF2-40B4-BE49-F238E27FC236}">
                <a16:creationId xmlns:a16="http://schemas.microsoft.com/office/drawing/2014/main" id="{D4C7EFFA-4D89-4715-ADDD-16B433B86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70395" y="285038"/>
            <a:ext cx="11008659" cy="978080"/>
          </a:xfrm>
        </p:spPr>
        <p:txBody>
          <a:bodyPr>
            <a:noAutofit/>
          </a:bodyPr>
          <a:lstStyle/>
          <a:p>
            <a:r>
              <a:rPr lang="en-US" sz="4400" dirty="0">
                <a:solidFill>
                  <a:srgbClr val="7FA1B6"/>
                </a:solidFill>
                <a:latin typeface="+mn-lt"/>
              </a:rPr>
              <a:t>Telehealth Software Platform Examples</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pic>
        <p:nvPicPr>
          <p:cNvPr id="13" name="Picture 2">
            <a:extLst>
              <a:ext uri="{FF2B5EF4-FFF2-40B4-BE49-F238E27FC236}">
                <a16:creationId xmlns:a16="http://schemas.microsoft.com/office/drawing/2014/main" id="{D4C7EFFA-4D89-4715-ADDD-16B433B86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F6E465A-AAF4-450E-8152-D8DBA4A07E7C}"/>
              </a:ext>
            </a:extLst>
          </p:cNvPr>
          <p:cNvPicPr>
            <a:picLocks noChangeAspect="1"/>
          </p:cNvPicPr>
          <p:nvPr/>
        </p:nvPicPr>
        <p:blipFill>
          <a:blip r:embed="rId4"/>
          <a:stretch>
            <a:fillRect/>
          </a:stretch>
        </p:blipFill>
        <p:spPr>
          <a:xfrm>
            <a:off x="542604" y="1556512"/>
            <a:ext cx="3048000" cy="1499713"/>
          </a:xfrm>
          <a:prstGeom prst="rect">
            <a:avLst/>
          </a:prstGeom>
        </p:spPr>
      </p:pic>
      <p:pic>
        <p:nvPicPr>
          <p:cNvPr id="7" name="Picture 6">
            <a:extLst>
              <a:ext uri="{FF2B5EF4-FFF2-40B4-BE49-F238E27FC236}">
                <a16:creationId xmlns:a16="http://schemas.microsoft.com/office/drawing/2014/main" id="{C2232EE4-6B32-4D24-9B9B-4589A457F66F}"/>
              </a:ext>
            </a:extLst>
          </p:cNvPr>
          <p:cNvPicPr>
            <a:picLocks noChangeAspect="1"/>
          </p:cNvPicPr>
          <p:nvPr/>
        </p:nvPicPr>
        <p:blipFill>
          <a:blip r:embed="rId5"/>
          <a:stretch>
            <a:fillRect/>
          </a:stretch>
        </p:blipFill>
        <p:spPr>
          <a:xfrm>
            <a:off x="1066777" y="3135666"/>
            <a:ext cx="1999654" cy="1668316"/>
          </a:xfrm>
          <a:prstGeom prst="rect">
            <a:avLst/>
          </a:prstGeom>
        </p:spPr>
      </p:pic>
      <p:pic>
        <p:nvPicPr>
          <p:cNvPr id="15" name="Picture 14">
            <a:extLst>
              <a:ext uri="{FF2B5EF4-FFF2-40B4-BE49-F238E27FC236}">
                <a16:creationId xmlns:a16="http://schemas.microsoft.com/office/drawing/2014/main" id="{8FE3A056-DC1A-4467-BB23-760119DBBD23}"/>
              </a:ext>
            </a:extLst>
          </p:cNvPr>
          <p:cNvPicPr>
            <a:picLocks noChangeAspect="1"/>
          </p:cNvPicPr>
          <p:nvPr/>
        </p:nvPicPr>
        <p:blipFill>
          <a:blip r:embed="rId6"/>
          <a:stretch>
            <a:fillRect/>
          </a:stretch>
        </p:blipFill>
        <p:spPr>
          <a:xfrm>
            <a:off x="8128135" y="1689421"/>
            <a:ext cx="3588734" cy="1090069"/>
          </a:xfrm>
          <a:prstGeom prst="rect">
            <a:avLst/>
          </a:prstGeom>
        </p:spPr>
      </p:pic>
      <p:pic>
        <p:nvPicPr>
          <p:cNvPr id="17" name="Picture 16">
            <a:extLst>
              <a:ext uri="{FF2B5EF4-FFF2-40B4-BE49-F238E27FC236}">
                <a16:creationId xmlns:a16="http://schemas.microsoft.com/office/drawing/2014/main" id="{6022E4C7-8E58-4712-9761-029A6BA6FEC5}"/>
              </a:ext>
            </a:extLst>
          </p:cNvPr>
          <p:cNvPicPr>
            <a:picLocks noChangeAspect="1"/>
          </p:cNvPicPr>
          <p:nvPr/>
        </p:nvPicPr>
        <p:blipFill>
          <a:blip r:embed="rId7"/>
          <a:stretch>
            <a:fillRect/>
          </a:stretch>
        </p:blipFill>
        <p:spPr>
          <a:xfrm>
            <a:off x="8783604" y="3439159"/>
            <a:ext cx="2697003" cy="966756"/>
          </a:xfrm>
          <a:prstGeom prst="rect">
            <a:avLst/>
          </a:prstGeom>
        </p:spPr>
      </p:pic>
      <p:pic>
        <p:nvPicPr>
          <p:cNvPr id="19" name="Picture 18">
            <a:extLst>
              <a:ext uri="{FF2B5EF4-FFF2-40B4-BE49-F238E27FC236}">
                <a16:creationId xmlns:a16="http://schemas.microsoft.com/office/drawing/2014/main" id="{A32D5D1C-9660-4B21-912A-90FDE01B97AB}"/>
              </a:ext>
            </a:extLst>
          </p:cNvPr>
          <p:cNvPicPr>
            <a:picLocks noChangeAspect="1"/>
          </p:cNvPicPr>
          <p:nvPr/>
        </p:nvPicPr>
        <p:blipFill>
          <a:blip r:embed="rId8"/>
          <a:stretch>
            <a:fillRect/>
          </a:stretch>
        </p:blipFill>
        <p:spPr>
          <a:xfrm>
            <a:off x="4818203" y="1607085"/>
            <a:ext cx="2220477" cy="1084419"/>
          </a:xfrm>
          <a:prstGeom prst="rect">
            <a:avLst/>
          </a:prstGeom>
        </p:spPr>
      </p:pic>
      <p:pic>
        <p:nvPicPr>
          <p:cNvPr id="21" name="Picture 20">
            <a:extLst>
              <a:ext uri="{FF2B5EF4-FFF2-40B4-BE49-F238E27FC236}">
                <a16:creationId xmlns:a16="http://schemas.microsoft.com/office/drawing/2014/main" id="{151605CD-57F6-4F3F-A1D8-C0D6A42EA292}"/>
              </a:ext>
            </a:extLst>
          </p:cNvPr>
          <p:cNvPicPr>
            <a:picLocks noChangeAspect="1"/>
          </p:cNvPicPr>
          <p:nvPr/>
        </p:nvPicPr>
        <p:blipFill>
          <a:blip r:embed="rId9"/>
          <a:stretch>
            <a:fillRect/>
          </a:stretch>
        </p:blipFill>
        <p:spPr>
          <a:xfrm>
            <a:off x="5233117" y="3000880"/>
            <a:ext cx="1390650" cy="1352550"/>
          </a:xfrm>
          <a:prstGeom prst="rect">
            <a:avLst/>
          </a:prstGeom>
        </p:spPr>
      </p:pic>
      <p:pic>
        <p:nvPicPr>
          <p:cNvPr id="23" name="Picture 22">
            <a:extLst>
              <a:ext uri="{FF2B5EF4-FFF2-40B4-BE49-F238E27FC236}">
                <a16:creationId xmlns:a16="http://schemas.microsoft.com/office/drawing/2014/main" id="{52A0D7EE-C2E9-47AC-88C2-638466E4A84C}"/>
              </a:ext>
            </a:extLst>
          </p:cNvPr>
          <p:cNvPicPr>
            <a:picLocks noChangeAspect="1"/>
          </p:cNvPicPr>
          <p:nvPr/>
        </p:nvPicPr>
        <p:blipFill>
          <a:blip r:embed="rId10"/>
          <a:stretch>
            <a:fillRect/>
          </a:stretch>
        </p:blipFill>
        <p:spPr>
          <a:xfrm>
            <a:off x="4329335" y="4544850"/>
            <a:ext cx="3198211" cy="1084419"/>
          </a:xfrm>
          <a:prstGeom prst="rect">
            <a:avLst/>
          </a:prstGeom>
        </p:spPr>
      </p:pic>
    </p:spTree>
    <p:extLst>
      <p:ext uri="{BB962C8B-B14F-4D97-AF65-F5344CB8AC3E}">
        <p14:creationId xmlns:p14="http://schemas.microsoft.com/office/powerpoint/2010/main" val="12874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297426"/>
            <a:ext cx="11008659" cy="978080"/>
          </a:xfrm>
        </p:spPr>
        <p:txBody>
          <a:bodyPr>
            <a:noAutofit/>
          </a:bodyPr>
          <a:lstStyle/>
          <a:p>
            <a:r>
              <a:rPr lang="en-US" sz="4800" dirty="0">
                <a:solidFill>
                  <a:srgbClr val="7FA1B6"/>
                </a:solidFill>
                <a:latin typeface="+mn-lt"/>
              </a:rPr>
              <a:t>Next Steps</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475128" y="1505347"/>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sp>
        <p:nvSpPr>
          <p:cNvPr id="2" name="TextBox 1">
            <a:extLst>
              <a:ext uri="{FF2B5EF4-FFF2-40B4-BE49-F238E27FC236}">
                <a16:creationId xmlns:a16="http://schemas.microsoft.com/office/drawing/2014/main" id="{5EE58287-D5BA-4862-AE74-EE83519FCA5F}"/>
              </a:ext>
            </a:extLst>
          </p:cNvPr>
          <p:cNvSpPr txBox="1"/>
          <p:nvPr/>
        </p:nvSpPr>
        <p:spPr>
          <a:xfrm>
            <a:off x="1565031" y="1341966"/>
            <a:ext cx="9073661" cy="3970318"/>
          </a:xfrm>
          <a:prstGeom prst="rect">
            <a:avLst/>
          </a:prstGeom>
          <a:noFill/>
        </p:spPr>
        <p:txBody>
          <a:bodyPr wrap="square" rtlCol="0">
            <a:spAutoFit/>
          </a:bodyPr>
          <a:lstStyle/>
          <a:p>
            <a:pPr algn="ctr"/>
            <a:r>
              <a:rPr lang="en-US" sz="2800" b="1" dirty="0"/>
              <a:t>Once the workflow is established, now what?</a:t>
            </a:r>
          </a:p>
          <a:p>
            <a:pPr algn="ctr"/>
            <a:endParaRPr lang="en-US" sz="2800" b="1" dirty="0"/>
          </a:p>
          <a:p>
            <a:pPr marL="342900" indent="-342900">
              <a:buFont typeface="Arial" panose="020B0604020202020204" pitchFamily="34" charset="0"/>
              <a:buChar char="•"/>
            </a:pPr>
            <a:r>
              <a:rPr lang="en-US" sz="2800" dirty="0"/>
              <a:t>Designate someone who can champion continuous review of the workflow.</a:t>
            </a:r>
          </a:p>
          <a:p>
            <a:pPr marL="342900" indent="-342900">
              <a:buFont typeface="Arial" panose="020B0604020202020204" pitchFamily="34" charset="0"/>
              <a:buChar char="•"/>
            </a:pPr>
            <a:r>
              <a:rPr lang="en-US" sz="2800" dirty="0"/>
              <a:t>Set a schedule to review and update workflows.</a:t>
            </a:r>
          </a:p>
          <a:p>
            <a:pPr marL="342900" indent="-342900">
              <a:buFont typeface="Arial" panose="020B0604020202020204" pitchFamily="34" charset="0"/>
              <a:buChar char="•"/>
            </a:pPr>
            <a:r>
              <a:rPr lang="en-US" sz="2800" dirty="0"/>
              <a:t>Make sure that the workflow is accessible to all staff and in a central location, either in a shared drive or team binder.</a:t>
            </a:r>
          </a:p>
          <a:p>
            <a:pPr marL="342900" indent="-342900">
              <a:buFont typeface="Arial" panose="020B0604020202020204" pitchFamily="34" charset="0"/>
              <a:buChar char="•"/>
            </a:pPr>
            <a:r>
              <a:rPr lang="en-US" sz="2800" dirty="0"/>
              <a:t>Determine a communication strategy for updating staff when a workflow changes.</a:t>
            </a:r>
            <a:endParaRPr lang="en-US" sz="2400" dirty="0"/>
          </a:p>
        </p:txBody>
      </p:sp>
      <p:pic>
        <p:nvPicPr>
          <p:cNvPr id="13" name="Picture 2">
            <a:extLst>
              <a:ext uri="{FF2B5EF4-FFF2-40B4-BE49-F238E27FC236}">
                <a16:creationId xmlns:a16="http://schemas.microsoft.com/office/drawing/2014/main" id="{15F33644-1883-41B1-9BC4-FB7479FC7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393429"/>
            <a:ext cx="11008659" cy="978080"/>
          </a:xfrm>
        </p:spPr>
        <p:txBody>
          <a:bodyPr>
            <a:noAutofit/>
          </a:bodyPr>
          <a:lstStyle/>
          <a:p>
            <a:r>
              <a:rPr lang="en-US" sz="4800" dirty="0">
                <a:solidFill>
                  <a:srgbClr val="7FA1B6"/>
                </a:solidFill>
              </a:rPr>
              <a:t>Future Webinars</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358588" y="1520026"/>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2" algn="l">
              <a:lnSpc>
                <a:spcPct val="115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pic>
        <p:nvPicPr>
          <p:cNvPr id="8" name="Picture 2">
            <a:extLst>
              <a:ext uri="{FF2B5EF4-FFF2-40B4-BE49-F238E27FC236}">
                <a16:creationId xmlns:a16="http://schemas.microsoft.com/office/drawing/2014/main" id="{23DC6E1E-6759-4DB2-A731-01C57D931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DE96123-4188-4302-9825-6E8AC974073E}"/>
              </a:ext>
            </a:extLst>
          </p:cNvPr>
          <p:cNvSpPr txBox="1"/>
          <p:nvPr/>
        </p:nvSpPr>
        <p:spPr>
          <a:xfrm>
            <a:off x="1356179" y="1164068"/>
            <a:ext cx="9479639" cy="2554545"/>
          </a:xfrm>
          <a:prstGeom prst="rect">
            <a:avLst/>
          </a:prstGeom>
          <a:noFill/>
        </p:spPr>
        <p:txBody>
          <a:bodyPr wrap="square" rtlCol="0">
            <a:spAutoFit/>
          </a:bodyPr>
          <a:lstStyle/>
          <a:p>
            <a:endParaRPr lang="en-US" sz="4000" dirty="0"/>
          </a:p>
          <a:p>
            <a:pPr algn="ctr"/>
            <a:r>
              <a:rPr lang="en-US" sz="4000" dirty="0"/>
              <a:t>Thursday, July 29</a:t>
            </a:r>
            <a:r>
              <a:rPr lang="en-US" sz="4000" baseline="30000" dirty="0"/>
              <a:t>th</a:t>
            </a:r>
            <a:r>
              <a:rPr lang="en-US" sz="4000" dirty="0"/>
              <a:t> from 3:30-4:30pm: </a:t>
            </a:r>
            <a:r>
              <a:rPr lang="en-US" sz="4000" i="1" dirty="0"/>
              <a:t>Telehealth Technology Post-COVID:                 It’s More Than Just a Smartphone.</a:t>
            </a:r>
          </a:p>
        </p:txBody>
      </p:sp>
    </p:spTree>
    <p:extLst>
      <p:ext uri="{BB962C8B-B14F-4D97-AF65-F5344CB8AC3E}">
        <p14:creationId xmlns:p14="http://schemas.microsoft.com/office/powerpoint/2010/main" val="96115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737616" y="325249"/>
            <a:ext cx="10716768" cy="881134"/>
          </a:xfrm>
        </p:spPr>
        <p:txBody>
          <a:bodyPr>
            <a:noAutofit/>
          </a:bodyPr>
          <a:lstStyle/>
          <a:p>
            <a:r>
              <a:rPr lang="en-US" sz="5400" dirty="0">
                <a:solidFill>
                  <a:srgbClr val="7FA1B6"/>
                </a:solidFill>
                <a:cs typeface="Calibri" panose="020F0502020204030204" pitchFamily="34" charset="0"/>
              </a:rPr>
              <a:t>Todays Speakers</a:t>
            </a:r>
          </a:p>
        </p:txBody>
      </p:sp>
      <p:sp>
        <p:nvSpPr>
          <p:cNvPr id="7" name="Content Placeholder 2"/>
          <p:cNvSpPr txBox="1">
            <a:spLocks/>
          </p:cNvSpPr>
          <p:nvPr/>
        </p:nvSpPr>
        <p:spPr>
          <a:xfrm>
            <a:off x="1119758" y="3543691"/>
            <a:ext cx="4256913" cy="2160572"/>
          </a:xfrm>
          <a:prstGeom prst="rect">
            <a:avLst/>
          </a:prstGeom>
          <a:solidFill>
            <a:schemeClr val="bg1">
              <a:alpha val="77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1800" dirty="0">
                <a:effectLst/>
                <a:latin typeface="Calibri" panose="020F0502020204030204" pitchFamily="34" charset="0"/>
                <a:ea typeface="Calibri" panose="020F0502020204030204" pitchFamily="34" charset="0"/>
              </a:rPr>
              <a:t>Katy Cook is the Telehealth Project Manager for Adirondack Health Institute. Since joining the organization in 2016, she has managed the end-to-end development of multiple telehealth programs and service lines in health centers, hospitals, behavioral health organizations, home health agencies, and more around the North Country region.</a:t>
            </a:r>
          </a:p>
          <a:p>
            <a:pPr algn="l"/>
            <a:endParaRPr lang="en-US" altLang="en-US" sz="30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996" y="5401056"/>
            <a:ext cx="2912003" cy="10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802CDC8-851C-406D-A472-21625DC77082}"/>
              </a:ext>
            </a:extLst>
          </p:cNvPr>
          <p:cNvPicPr>
            <a:picLocks noChangeAspect="1"/>
          </p:cNvPicPr>
          <p:nvPr/>
        </p:nvPicPr>
        <p:blipFill>
          <a:blip r:embed="rId4"/>
          <a:stretch>
            <a:fillRect/>
          </a:stretch>
        </p:blipFill>
        <p:spPr>
          <a:xfrm>
            <a:off x="1655424" y="1442604"/>
            <a:ext cx="2684927" cy="1917513"/>
          </a:xfrm>
          <a:prstGeom prst="rect">
            <a:avLst/>
          </a:prstGeom>
        </p:spPr>
      </p:pic>
      <p:pic>
        <p:nvPicPr>
          <p:cNvPr id="4" name="Picture 3">
            <a:extLst>
              <a:ext uri="{FF2B5EF4-FFF2-40B4-BE49-F238E27FC236}">
                <a16:creationId xmlns:a16="http://schemas.microsoft.com/office/drawing/2014/main" id="{C68B231F-CFF5-4291-9847-63993DBFB35A}"/>
              </a:ext>
            </a:extLst>
          </p:cNvPr>
          <p:cNvPicPr>
            <a:picLocks noChangeAspect="1"/>
          </p:cNvPicPr>
          <p:nvPr/>
        </p:nvPicPr>
        <p:blipFill>
          <a:blip r:embed="rId5"/>
          <a:stretch>
            <a:fillRect/>
          </a:stretch>
        </p:blipFill>
        <p:spPr>
          <a:xfrm>
            <a:off x="7454051" y="1326017"/>
            <a:ext cx="1663078" cy="2217674"/>
          </a:xfrm>
          <a:prstGeom prst="rect">
            <a:avLst/>
          </a:prstGeom>
        </p:spPr>
      </p:pic>
      <p:sp>
        <p:nvSpPr>
          <p:cNvPr id="6" name="TextBox 5">
            <a:extLst>
              <a:ext uri="{FF2B5EF4-FFF2-40B4-BE49-F238E27FC236}">
                <a16:creationId xmlns:a16="http://schemas.microsoft.com/office/drawing/2014/main" id="{1F736C47-1AFD-4AF3-8C93-9C13710BE924}"/>
              </a:ext>
            </a:extLst>
          </p:cNvPr>
          <p:cNvSpPr txBox="1"/>
          <p:nvPr/>
        </p:nvSpPr>
        <p:spPr>
          <a:xfrm>
            <a:off x="5995036" y="3564068"/>
            <a:ext cx="4977764" cy="1975926"/>
          </a:xfrm>
          <a:prstGeom prst="rect">
            <a:avLst/>
          </a:prstGeom>
          <a:noFill/>
        </p:spPr>
        <p:txBody>
          <a:bodyPr wrap="square" rtlCol="0">
            <a:spAutoFit/>
          </a:bodyPr>
          <a:lstStyle/>
          <a:p>
            <a:pPr marR="0" defTabSz="914400">
              <a:lnSpc>
                <a:spcPct val="90000"/>
              </a:lnSpc>
              <a:spcBef>
                <a:spcPts val="1000"/>
              </a:spcBef>
              <a:spcAft>
                <a:spcPts val="0"/>
              </a:spcAft>
            </a:pPr>
            <a:r>
              <a:rPr lang="en-US" sz="1700" dirty="0">
                <a:latin typeface="Calibri" panose="020F0502020204030204" pitchFamily="34" charset="0"/>
              </a:rPr>
              <a:t>Lisa Perry is a consultant with extensive executive experience in health care performance improvement. As Principal at Morningside Health Strategies since 2019, her work has focused on data- and technology-driven innovation in patient care and operations. Prior to this, Lisa served as Sr. Vice President, Quality &amp; Technology at the Community Health Care Association of New York State (CHCANYS).</a:t>
            </a:r>
          </a:p>
        </p:txBody>
      </p:sp>
    </p:spTree>
    <p:extLst>
      <p:ext uri="{BB962C8B-B14F-4D97-AF65-F5344CB8AC3E}">
        <p14:creationId xmlns:p14="http://schemas.microsoft.com/office/powerpoint/2010/main" val="25911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185988"/>
            <a:ext cx="11008659" cy="978080"/>
          </a:xfrm>
        </p:spPr>
        <p:txBody>
          <a:bodyPr>
            <a:noAutofit/>
          </a:bodyPr>
          <a:lstStyle/>
          <a:p>
            <a:r>
              <a:rPr lang="en-US" sz="4800" dirty="0">
                <a:solidFill>
                  <a:srgbClr val="7FA1B6"/>
                </a:solidFill>
              </a:rPr>
              <a:t>Additional Resources</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358588" y="1520026"/>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2" algn="l">
              <a:lnSpc>
                <a:spcPct val="115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pic>
        <p:nvPicPr>
          <p:cNvPr id="8" name="Picture 2">
            <a:extLst>
              <a:ext uri="{FF2B5EF4-FFF2-40B4-BE49-F238E27FC236}">
                <a16:creationId xmlns:a16="http://schemas.microsoft.com/office/drawing/2014/main" id="{23DC6E1E-6759-4DB2-A731-01C57D931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F1F7F6-CDE1-40C4-A302-AE839DC897B4}"/>
              </a:ext>
            </a:extLst>
          </p:cNvPr>
          <p:cNvSpPr txBox="1"/>
          <p:nvPr/>
        </p:nvSpPr>
        <p:spPr>
          <a:xfrm>
            <a:off x="824753" y="1335791"/>
            <a:ext cx="11008659" cy="3046988"/>
          </a:xfrm>
          <a:prstGeom prst="rect">
            <a:avLst/>
          </a:prstGeom>
          <a:noFill/>
        </p:spPr>
        <p:txBody>
          <a:bodyPr wrap="square" rtlCol="0">
            <a:spAutoFit/>
          </a:bodyPr>
          <a:lstStyle/>
          <a:p>
            <a:pPr marL="342900" indent="-342900">
              <a:buAutoNum type="arabicPeriod"/>
            </a:pPr>
            <a:r>
              <a:rPr lang="en-US" sz="2400" dirty="0">
                <a:hlinkClick r:id="rId4"/>
              </a:rPr>
              <a:t>Agency for Healthcare Research and Quality Workflow Assessment for Health IT Toolkit</a:t>
            </a:r>
            <a:endParaRPr lang="en-US" sz="2400" dirty="0"/>
          </a:p>
          <a:p>
            <a:pPr marL="514350" indent="-514350">
              <a:buFont typeface="+mj-lt"/>
              <a:buAutoNum type="arabicPeriod"/>
            </a:pPr>
            <a:endParaRPr lang="en-US" sz="2400" dirty="0"/>
          </a:p>
          <a:p>
            <a:pPr marL="342900" indent="-342900">
              <a:buAutoNum type="arabicPeriod"/>
            </a:pPr>
            <a:r>
              <a:rPr lang="en-US" sz="2400" dirty="0">
                <a:hlinkClick r:id="rId5"/>
              </a:rPr>
              <a:t>American Medical Association Telehealth Implementation Playbook</a:t>
            </a:r>
            <a:endParaRPr lang="en-US" sz="2400" dirty="0"/>
          </a:p>
          <a:p>
            <a:pPr marL="514350" indent="-514350">
              <a:buFont typeface="+mj-lt"/>
              <a:buAutoNum type="arabicPeriod"/>
            </a:pPr>
            <a:endParaRPr lang="en-US" sz="2400" dirty="0"/>
          </a:p>
          <a:p>
            <a:pPr marL="342900" indent="-342900">
              <a:buAutoNum type="arabicPeriod"/>
            </a:pPr>
            <a:r>
              <a:rPr lang="en-US" sz="2400" dirty="0">
                <a:hlinkClick r:id="rId6"/>
              </a:rPr>
              <a:t>California Telehealth Resource Center Workflow Results</a:t>
            </a:r>
            <a:endParaRPr lang="en-US" sz="2400" dirty="0"/>
          </a:p>
          <a:p>
            <a:pPr marL="457200" indent="-457200">
              <a:buFont typeface="+mj-lt"/>
              <a:buAutoNum type="arabicPeriod"/>
            </a:pPr>
            <a:endParaRPr lang="en-US" sz="2400" dirty="0"/>
          </a:p>
          <a:p>
            <a:pPr marL="342900" indent="-342900">
              <a:buAutoNum type="arabicPeriod"/>
            </a:pPr>
            <a:r>
              <a:rPr lang="en-US" sz="2400" dirty="0">
                <a:hlinkClick r:id="rId7"/>
              </a:rPr>
              <a:t>National TRC Webinar – Mapping and Designing Telehealth Clinic Workflows</a:t>
            </a:r>
            <a:endParaRPr lang="en-US" sz="2400" dirty="0"/>
          </a:p>
        </p:txBody>
      </p:sp>
    </p:spTree>
    <p:extLst>
      <p:ext uri="{BB962C8B-B14F-4D97-AF65-F5344CB8AC3E}">
        <p14:creationId xmlns:p14="http://schemas.microsoft.com/office/powerpoint/2010/main" val="87505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10157" y="575311"/>
            <a:ext cx="8771681" cy="4267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Questions?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Thanks for listening!</a:t>
            </a:r>
          </a:p>
        </p:txBody>
      </p:sp>
      <p:sp>
        <p:nvSpPr>
          <p:cNvPr id="8" name="TextBox 7"/>
          <p:cNvSpPr txBox="1"/>
          <p:nvPr/>
        </p:nvSpPr>
        <p:spPr>
          <a:xfrm>
            <a:off x="404949" y="5791884"/>
            <a:ext cx="11382103" cy="584775"/>
          </a:xfrm>
          <a:prstGeom prst="rect">
            <a:avLst/>
          </a:prstGeom>
          <a:noFill/>
        </p:spPr>
        <p:txBody>
          <a:bodyPr wrap="square" rtlCol="0">
            <a:spAutoFit/>
          </a:bodyPr>
          <a:lstStyle/>
          <a:p>
            <a:pPr lvl="0" algn="ctr" defTabSz="914400"/>
            <a:r>
              <a:rPr lang="en-US" sz="3200" b="1" dirty="0">
                <a:solidFill>
                  <a:srgbClr val="314658"/>
                </a:solidFill>
              </a:rPr>
              <a:t>Lisa.perry@morningsidehealthstrategies.com </a:t>
            </a:r>
            <a:r>
              <a:rPr lang="en-US" sz="3200" b="1" kern="0" dirty="0">
                <a:solidFill>
                  <a:srgbClr val="7FA1B6"/>
                </a:solidFill>
              </a:rPr>
              <a:t>| 914-263-6745</a:t>
            </a:r>
            <a:endParaRPr kumimoji="0" lang="en-US" sz="3000" b="1" i="0" u="none" strike="noStrike" kern="0" cap="none" spc="0" normalizeH="0" baseline="0" noProof="0" dirty="0">
              <a:ln>
                <a:noFill/>
              </a:ln>
              <a:solidFill>
                <a:srgbClr val="7FA1B6"/>
              </a:solidFill>
              <a:effectLst/>
              <a:uLnTx/>
              <a:uFillTx/>
            </a:endParaRPr>
          </a:p>
        </p:txBody>
      </p:sp>
      <p:sp>
        <p:nvSpPr>
          <p:cNvPr id="9" name="TextBox 8"/>
          <p:cNvSpPr txBox="1"/>
          <p:nvPr/>
        </p:nvSpPr>
        <p:spPr>
          <a:xfrm>
            <a:off x="2286000" y="5078839"/>
            <a:ext cx="7620000" cy="584775"/>
          </a:xfrm>
          <a:prstGeom prst="rect">
            <a:avLst/>
          </a:prstGeom>
          <a:noFill/>
        </p:spPr>
        <p:txBody>
          <a:bodyPr wrap="square" rtlCol="0">
            <a:spAutoFit/>
          </a:bodyPr>
          <a:lstStyle/>
          <a:p>
            <a:pPr lvl="0" algn="ctr" defTabSz="914400"/>
            <a:r>
              <a:rPr lang="en-US" sz="3200" b="1" dirty="0">
                <a:solidFill>
                  <a:srgbClr val="314658"/>
                </a:solidFill>
              </a:rPr>
              <a:t>kcook@ahihealth.org </a:t>
            </a:r>
            <a:r>
              <a:rPr lang="en-US" sz="3200" b="1" kern="0" dirty="0">
                <a:solidFill>
                  <a:srgbClr val="7FA1B6"/>
                </a:solidFill>
              </a:rPr>
              <a:t>| 518-480-0111 x.315</a:t>
            </a:r>
            <a:endParaRPr kumimoji="0" lang="en-US" sz="3000" b="1" i="0" u="none" strike="noStrike" kern="0" cap="none" spc="0" normalizeH="0" baseline="0" noProof="0" dirty="0">
              <a:ln>
                <a:noFill/>
              </a:ln>
              <a:solidFill>
                <a:srgbClr val="7FA1B6"/>
              </a:solidFill>
              <a:effectLst/>
              <a:uLnTx/>
              <a:uFillTx/>
            </a:endParaRPr>
          </a:p>
        </p:txBody>
      </p:sp>
      <p:pic>
        <p:nvPicPr>
          <p:cNvPr id="11" name="Picture 2">
            <a:extLst>
              <a:ext uri="{FF2B5EF4-FFF2-40B4-BE49-F238E27FC236}">
                <a16:creationId xmlns:a16="http://schemas.microsoft.com/office/drawing/2014/main" id="{ABD694C4-EB13-43EB-9B70-193CE8D0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895" y="1742536"/>
            <a:ext cx="3320211" cy="12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243840" y="801362"/>
            <a:ext cx="3918217" cy="2424106"/>
          </a:xfrm>
        </p:spPr>
        <p:txBody>
          <a:bodyPr>
            <a:noAutofit/>
          </a:bodyPr>
          <a:lstStyle/>
          <a:p>
            <a:r>
              <a:rPr lang="en-US" dirty="0">
                <a:solidFill>
                  <a:srgbClr val="7FA1B6"/>
                </a:solidFill>
                <a:cs typeface="Calibri" panose="020F0502020204030204" pitchFamily="34" charset="0"/>
              </a:rPr>
              <a:t>Topics Discussed Today</a:t>
            </a:r>
          </a:p>
        </p:txBody>
      </p:sp>
      <p:sp>
        <p:nvSpPr>
          <p:cNvPr id="7" name="Content Placeholder 2"/>
          <p:cNvSpPr txBox="1">
            <a:spLocks/>
          </p:cNvSpPr>
          <p:nvPr/>
        </p:nvSpPr>
        <p:spPr>
          <a:xfrm>
            <a:off x="4736023" y="918954"/>
            <a:ext cx="7076532" cy="4613029"/>
          </a:xfrm>
          <a:prstGeom prst="rect">
            <a:avLst/>
          </a:prstGeom>
          <a:solidFill>
            <a:schemeClr val="bg1">
              <a:alpha val="77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Review of the Project</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Why are Workflows Important in Health Care?</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How to Build a Telehealth Workflow &amp; Examples</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How Your Telehealth Software Can Optimize Your Workflow</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Experiences from other School-Based Health Centers</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Q &amp; A</a:t>
            </a: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0290"/>
            <a:ext cx="4495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077308" y="1823627"/>
            <a:ext cx="827649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t>In early 2021, the New York State School-Based Health Association was awarded a grant from the Mother Cabrini Health Foundation to increase &amp; improve the use of telehealth in school-based health centers around the state.</a:t>
            </a:r>
          </a:p>
          <a:p>
            <a:pPr algn="just"/>
            <a:endParaRPr lang="en-US" sz="14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Multiple health systems were contacted and surveyed, with 10 health systems signing onto the project, which will run through the end of 2021.</a:t>
            </a:r>
          </a:p>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7FA1B6"/>
                </a:solidFill>
              </a:rPr>
              <a:t>Introduction to the Project</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 y="3019037"/>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428364" y="1160326"/>
            <a:ext cx="9925435" cy="460787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t>Up to 10 hours of individualized technical assistance to each sponsoring organization (SO).</a:t>
            </a:r>
          </a:p>
          <a:p>
            <a:pPr marL="457200" indent="-457200" algn="l">
              <a:buFont typeface="Arial" panose="020B0604020202020204" pitchFamily="34" charset="0"/>
              <a:buChar char="•"/>
            </a:pPr>
            <a:r>
              <a:rPr lang="en-US" sz="2800" dirty="0"/>
              <a:t>Kickoff stipend to fund improvement efforts.</a:t>
            </a:r>
          </a:p>
          <a:p>
            <a:pPr marL="457200" indent="-457200" algn="l">
              <a:buFont typeface="Arial" panose="020B0604020202020204" pitchFamily="34" charset="0"/>
              <a:buChar char="•"/>
            </a:pPr>
            <a:r>
              <a:rPr lang="en-US" sz="2800" dirty="0"/>
              <a:t>3 didactic webinars, with peer sharing.</a:t>
            </a:r>
          </a:p>
          <a:p>
            <a:pPr marL="457200" indent="-457200" algn="l">
              <a:buFont typeface="Arial" panose="020B0604020202020204" pitchFamily="34" charset="0"/>
              <a:buChar char="•"/>
            </a:pPr>
            <a:r>
              <a:rPr lang="en-US" sz="2800" dirty="0"/>
              <a:t>Additional peer sharing via remote and/or face-to-face meetings.</a:t>
            </a:r>
          </a:p>
          <a:p>
            <a:pPr marL="457200" indent="-457200" algn="l">
              <a:buFont typeface="Arial" panose="020B0604020202020204" pitchFamily="34" charset="0"/>
              <a:buChar char="•"/>
            </a:pPr>
            <a:r>
              <a:rPr lang="en-US" sz="2800" dirty="0"/>
              <a:t>Sessions at NYSBHA Annual Conference.</a:t>
            </a:r>
          </a:p>
          <a:p>
            <a:pPr marL="457200" indent="-457200" algn="l">
              <a:buFont typeface="Arial" panose="020B0604020202020204" pitchFamily="34" charset="0"/>
              <a:buChar char="•"/>
            </a:pPr>
            <a:r>
              <a:rPr lang="en-US" sz="2800" dirty="0"/>
              <a:t>Reporting on quantifiable outcomes.</a:t>
            </a:r>
          </a:p>
          <a:p>
            <a:pPr algn="l"/>
            <a:r>
              <a:rPr lang="en-US" sz="2800" dirty="0">
                <a:solidFill>
                  <a:schemeClr val="accent1"/>
                </a:solidFill>
              </a:rPr>
              <a:t>NYSBHF has applied for funds to continue &amp; expand the project in 2021.</a:t>
            </a:r>
          </a:p>
          <a:p>
            <a:pPr marL="800100" lvl="1" indent="-342900" algn="l">
              <a:buFont typeface="Arial" panose="020B0604020202020204" pitchFamily="34" charset="0"/>
              <a:buChar char="•"/>
            </a:pPr>
            <a:r>
              <a:rPr lang="en-US" sz="2400" dirty="0"/>
              <a:t>10 additional Sponsoring Organizations</a:t>
            </a:r>
          </a:p>
          <a:p>
            <a:pPr marL="800100" lvl="1" indent="-342900" algn="l">
              <a:buFont typeface="Arial" panose="020B0604020202020204" pitchFamily="34" charset="0"/>
              <a:buChar char="•"/>
            </a:pPr>
            <a:r>
              <a:rPr lang="en-US" sz="2400" dirty="0"/>
              <a:t>Ongoing support of initial 10 Sponsoring Organizations</a:t>
            </a:r>
          </a:p>
          <a:p>
            <a:pPr marL="457200" indent="-457200" algn="l">
              <a:buFont typeface="Arial" panose="020B0604020202020204" pitchFamily="34" charset="0"/>
              <a:buChar char="•"/>
            </a:pPr>
            <a:endParaRPr lang="en-US" sz="2800" dirty="0"/>
          </a:p>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199" y="-23576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7FA1B6"/>
                </a:solidFill>
                <a:latin typeface="+mn-lt"/>
              </a:rPr>
              <a:t>Project Components</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444815"/>
            <a:ext cx="10740449" cy="777700"/>
          </a:xfrm>
        </p:spPr>
        <p:txBody>
          <a:bodyPr>
            <a:noAutofit/>
          </a:bodyPr>
          <a:lstStyle/>
          <a:p>
            <a:r>
              <a:rPr lang="en-US" sz="4400" dirty="0">
                <a:solidFill>
                  <a:srgbClr val="7FA1B6"/>
                </a:solidFill>
                <a:latin typeface="Calibri" panose="020F0502020204030204" pitchFamily="34" charset="0"/>
                <a:cs typeface="Calibri" panose="020F0502020204030204" pitchFamily="34" charset="0"/>
              </a:rPr>
              <a:t>What Is A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F9455C-8E98-445E-A2D5-6C7B2CA33D4E}"/>
              </a:ext>
            </a:extLst>
          </p:cNvPr>
          <p:cNvSpPr txBox="1"/>
          <p:nvPr/>
        </p:nvSpPr>
        <p:spPr>
          <a:xfrm>
            <a:off x="725775" y="1376999"/>
            <a:ext cx="4969097" cy="3785652"/>
          </a:xfrm>
          <a:prstGeom prst="rect">
            <a:avLst/>
          </a:prstGeom>
          <a:noFill/>
        </p:spPr>
        <p:txBody>
          <a:bodyPr wrap="square" rtlCol="0">
            <a:spAutoFit/>
          </a:bodyPr>
          <a:lstStyle/>
          <a:p>
            <a:pPr algn="ctr"/>
            <a:r>
              <a:rPr lang="en-US" sz="2400" dirty="0"/>
              <a:t>The Agency for Healthcare Research and Quality defines a workflow as:</a:t>
            </a:r>
          </a:p>
          <a:p>
            <a:pPr algn="ctr"/>
            <a:endParaRPr lang="en-US" sz="2400" dirty="0"/>
          </a:p>
          <a:p>
            <a:pPr algn="ctr"/>
            <a:r>
              <a:rPr lang="en-US" sz="2400" dirty="0"/>
              <a:t>“Workflow is the sequence of physical and mental tasks performed by various people within and between work environments. It can occur at several levels (one person, between people, across organizations) and can occur sequentially or simultaneously.”</a:t>
            </a:r>
          </a:p>
        </p:txBody>
      </p:sp>
      <p:pic>
        <p:nvPicPr>
          <p:cNvPr id="5" name="Picture 4" descr="Diagram, schematic&#10;&#10;Description automatically generated">
            <a:extLst>
              <a:ext uri="{FF2B5EF4-FFF2-40B4-BE49-F238E27FC236}">
                <a16:creationId xmlns:a16="http://schemas.microsoft.com/office/drawing/2014/main" id="{2860768C-50A9-425F-8796-2EDF39F9C43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7689" y="1578651"/>
            <a:ext cx="5334000" cy="3009900"/>
          </a:xfrm>
          <a:prstGeom prst="rect">
            <a:avLst/>
          </a:prstGeom>
        </p:spPr>
      </p:pic>
    </p:spTree>
    <p:extLst>
      <p:ext uri="{BB962C8B-B14F-4D97-AF65-F5344CB8AC3E}">
        <p14:creationId xmlns:p14="http://schemas.microsoft.com/office/powerpoint/2010/main" val="7287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487183"/>
            <a:ext cx="10740449" cy="777700"/>
          </a:xfrm>
        </p:spPr>
        <p:txBody>
          <a:bodyPr>
            <a:noAutofit/>
          </a:bodyPr>
          <a:lstStyle/>
          <a:p>
            <a:r>
              <a:rPr lang="en-US" sz="4400" dirty="0">
                <a:solidFill>
                  <a:srgbClr val="7FA1B6"/>
                </a:solidFill>
                <a:latin typeface="Calibri" panose="020F0502020204030204" pitchFamily="34" charset="0"/>
                <a:cs typeface="Calibri" panose="020F0502020204030204" pitchFamily="34" charset="0"/>
              </a:rPr>
              <a:t>Why Are Workflows Important in Health Care?</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F9455C-8E98-445E-A2D5-6C7B2CA33D4E}"/>
              </a:ext>
            </a:extLst>
          </p:cNvPr>
          <p:cNvSpPr txBox="1"/>
          <p:nvPr/>
        </p:nvSpPr>
        <p:spPr>
          <a:xfrm>
            <a:off x="1361706" y="1471807"/>
            <a:ext cx="9434692" cy="3970318"/>
          </a:xfrm>
          <a:prstGeom prst="rect">
            <a:avLst/>
          </a:prstGeom>
          <a:noFill/>
        </p:spPr>
        <p:txBody>
          <a:bodyPr wrap="square" rtlCol="0">
            <a:spAutoFit/>
          </a:bodyPr>
          <a:lstStyle/>
          <a:p>
            <a:r>
              <a:rPr lang="en-US" sz="2800" dirty="0"/>
              <a:t>Health care workflow management to fine-tune facility workflows is essential for removing redundancies that unnecessarily eat up resources, delay the provision of medical care, and slow patient throughput. </a:t>
            </a:r>
          </a:p>
          <a:p>
            <a:endParaRPr lang="en-US" sz="2800" dirty="0"/>
          </a:p>
          <a:p>
            <a:r>
              <a:rPr lang="en-US" sz="2800" dirty="0"/>
              <a:t>Effective workflow management can streamline workflows and has been shown to reduce the potential for medical errors, help to ensure compliance with industry regulations such as HIPAA, and improve the quality of care provided to patients.</a:t>
            </a:r>
            <a:endParaRPr lang="en-US" sz="4000" dirty="0"/>
          </a:p>
        </p:txBody>
      </p:sp>
    </p:spTree>
    <p:extLst>
      <p:ext uri="{BB962C8B-B14F-4D97-AF65-F5344CB8AC3E}">
        <p14:creationId xmlns:p14="http://schemas.microsoft.com/office/powerpoint/2010/main" val="40737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507533"/>
            <a:ext cx="10740449" cy="777700"/>
          </a:xfrm>
        </p:spPr>
        <p:txBody>
          <a:bodyPr>
            <a:noAutofit/>
          </a:bodyPr>
          <a:lstStyle/>
          <a:p>
            <a:r>
              <a:rPr lang="en-US" sz="4800" dirty="0">
                <a:solidFill>
                  <a:srgbClr val="7FA1B6"/>
                </a:solidFill>
                <a:latin typeface="Calibri" panose="020F0502020204030204" pitchFamily="34" charset="0"/>
                <a:cs typeface="Calibri" panose="020F0502020204030204" pitchFamily="34" charset="0"/>
              </a:rPr>
              <a:t>Building a Telehealth Workflow</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F9455C-8E98-445E-A2D5-6C7B2CA33D4E}"/>
              </a:ext>
            </a:extLst>
          </p:cNvPr>
          <p:cNvSpPr txBox="1"/>
          <p:nvPr/>
        </p:nvSpPr>
        <p:spPr>
          <a:xfrm>
            <a:off x="597084" y="1322129"/>
            <a:ext cx="6012560" cy="4062651"/>
          </a:xfrm>
          <a:prstGeom prst="rect">
            <a:avLst/>
          </a:prstGeom>
          <a:noFill/>
        </p:spPr>
        <p:txBody>
          <a:bodyPr wrap="square" rtlCol="0">
            <a:spAutoFit/>
          </a:bodyPr>
          <a:lstStyle/>
          <a:p>
            <a:r>
              <a:rPr lang="en-US" sz="2400" dirty="0"/>
              <a:t>The </a:t>
            </a:r>
            <a:r>
              <a:rPr lang="en-US" sz="2400" dirty="0">
                <a:hlinkClick r:id="rId4"/>
              </a:rPr>
              <a:t>American Medical Association</a:t>
            </a:r>
            <a:r>
              <a:rPr lang="en-US" sz="2400" u="sng" dirty="0">
                <a:hlinkClick r:id="rId4"/>
              </a:rPr>
              <a:t> </a:t>
            </a:r>
            <a:r>
              <a:rPr lang="en-US" sz="2400" dirty="0"/>
              <a:t>suggests that practices explore how to incorporate telehealth with </a:t>
            </a:r>
            <a:r>
              <a:rPr lang="en-US" sz="2400" i="1" dirty="0"/>
              <a:t>the least amount of workflow disruption</a:t>
            </a:r>
            <a:r>
              <a:rPr lang="en-US" sz="2400" dirty="0"/>
              <a:t>, when introducing the new offering.</a:t>
            </a:r>
          </a:p>
          <a:p>
            <a:r>
              <a:rPr lang="en-US" sz="2400" dirty="0"/>
              <a:t> </a:t>
            </a:r>
          </a:p>
          <a:p>
            <a:r>
              <a:rPr lang="en-US" sz="2400" dirty="0"/>
              <a:t>Logistics may have to be altered to integrate telehealth, such as </a:t>
            </a:r>
          </a:p>
          <a:p>
            <a:pPr marL="342900" indent="-342900">
              <a:buFont typeface="Arial" panose="020B0604020202020204" pitchFamily="34" charset="0"/>
              <a:buChar char="•"/>
            </a:pPr>
            <a:r>
              <a:rPr lang="en-US" dirty="0"/>
              <a:t>physical workspace arrangement (including equipment quantity &amp; location), </a:t>
            </a:r>
          </a:p>
          <a:p>
            <a:pPr marL="342900" indent="-342900">
              <a:buFont typeface="Arial" panose="020B0604020202020204" pitchFamily="34" charset="0"/>
              <a:buChar char="•"/>
            </a:pPr>
            <a:r>
              <a:rPr lang="en-US" dirty="0"/>
              <a:t>appointment scheduling procedure,</a:t>
            </a:r>
          </a:p>
          <a:p>
            <a:pPr marL="342900" indent="-342900">
              <a:buFont typeface="Arial" panose="020B0604020202020204" pitchFamily="34" charset="0"/>
              <a:buChar char="•"/>
            </a:pPr>
            <a:r>
              <a:rPr lang="en-US" dirty="0"/>
              <a:t>staff time, and </a:t>
            </a:r>
          </a:p>
          <a:p>
            <a:pPr marL="342900" indent="-342900">
              <a:buFont typeface="Arial" panose="020B0604020202020204" pitchFamily="34" charset="0"/>
              <a:buChar char="•"/>
            </a:pPr>
            <a:r>
              <a:rPr lang="en-US" dirty="0"/>
              <a:t>communication </a:t>
            </a:r>
          </a:p>
        </p:txBody>
      </p:sp>
      <p:pic>
        <p:nvPicPr>
          <p:cNvPr id="5" name="Picture 4">
            <a:extLst>
              <a:ext uri="{FF2B5EF4-FFF2-40B4-BE49-F238E27FC236}">
                <a16:creationId xmlns:a16="http://schemas.microsoft.com/office/drawing/2014/main" id="{B065733B-68B5-446A-A887-F25521AAA10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31564" y="1768398"/>
            <a:ext cx="4708033" cy="3170115"/>
          </a:xfrm>
          <a:prstGeom prst="rect">
            <a:avLst/>
          </a:prstGeom>
        </p:spPr>
      </p:pic>
    </p:spTree>
    <p:extLst>
      <p:ext uri="{BB962C8B-B14F-4D97-AF65-F5344CB8AC3E}">
        <p14:creationId xmlns:p14="http://schemas.microsoft.com/office/powerpoint/2010/main" val="179079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B746458F9EAF4B85CCDB3B2E09E140" ma:contentTypeVersion="0" ma:contentTypeDescription="Create a new document." ma:contentTypeScope="" ma:versionID="37c435a5998e6413e10e914ca2436df1">
  <xsd:schema xmlns:xsd="http://www.w3.org/2001/XMLSchema" xmlns:xs="http://www.w3.org/2001/XMLSchema" xmlns:p="http://schemas.microsoft.com/office/2006/metadata/properties" targetNamespace="http://schemas.microsoft.com/office/2006/metadata/properties" ma:root="true" ma:fieldsID="1622a4f9df6a0fa39efb123492fb0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214551-10F5-4847-9C55-348112787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3064D81-41E5-4902-9826-0F011504CB7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DDBF751-6E29-425F-B600-0C6D2C329F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17318</TotalTime>
  <Words>3391</Words>
  <Application>Microsoft Office PowerPoint</Application>
  <PresentationFormat>Widescreen</PresentationFormat>
  <Paragraphs>316</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Metropolis-Regular</vt:lpstr>
      <vt:lpstr>Symbol</vt:lpstr>
      <vt:lpstr>1_Office Theme</vt:lpstr>
      <vt:lpstr>Katy Cook – Telehealth Project Manager, Adirondack Health Institute Lisa Perry – Principal, Morningside Health Strategies </vt:lpstr>
      <vt:lpstr>Housekeeping</vt:lpstr>
      <vt:lpstr>Todays Speakers</vt:lpstr>
      <vt:lpstr>Topics Discussed Today</vt:lpstr>
      <vt:lpstr>PowerPoint Presentation</vt:lpstr>
      <vt:lpstr>PowerPoint Presentation</vt:lpstr>
      <vt:lpstr>What Is A Workflow?</vt:lpstr>
      <vt:lpstr>Why Are Workflows Important in Health Care?</vt:lpstr>
      <vt:lpstr>Building a Telehealth Workflow</vt:lpstr>
      <vt:lpstr>Building a Telehealth Workflow</vt:lpstr>
      <vt:lpstr>Building a Telehealth Workflow</vt:lpstr>
      <vt:lpstr>Benefits of Mapping Workflows</vt:lpstr>
      <vt:lpstr>Key Considerations When Designing a Telehealth Workflow</vt:lpstr>
      <vt:lpstr>Example Telehealth Workflow</vt:lpstr>
      <vt:lpstr>Example Telehealth Workflow</vt:lpstr>
      <vt:lpstr>Example Telehealth Workflow</vt:lpstr>
      <vt:lpstr>Example Telehealth Workflow</vt:lpstr>
      <vt:lpstr>Peer Experiences in Telehealth Workflow</vt:lpstr>
      <vt:lpstr>The Unexpected Positives of Telehealth</vt:lpstr>
      <vt:lpstr>Workflow for Outreach &amp; Scheduling</vt:lpstr>
      <vt:lpstr>Workflow Models of Provider - MA Teaming</vt:lpstr>
      <vt:lpstr>How Software Can Help Optimize Workflow</vt:lpstr>
      <vt:lpstr>How Software Can Hinder Workflow</vt:lpstr>
      <vt:lpstr>How Software Can Hinder Workflow</vt:lpstr>
      <vt:lpstr>Happy to Help…Feel free to reach out</vt:lpstr>
      <vt:lpstr>How Your Telehealth Software Platform Can Help with Workflow</vt:lpstr>
      <vt:lpstr>Telehealth Software Platform Examples</vt:lpstr>
      <vt:lpstr>Next Steps</vt:lpstr>
      <vt:lpstr>Future Webinars</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lloyd.sirmons</dc:creator>
  <cp:lastModifiedBy>Cook, Katy</cp:lastModifiedBy>
  <cp:revision>180</cp:revision>
  <cp:lastPrinted>2021-06-18T17:31:09Z</cp:lastPrinted>
  <dcterms:modified xsi:type="dcterms:W3CDTF">2021-06-22T09:35:19Z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0x0101008DB746458F9EAF4B85CCDB3B2E09E140</vt:lpwstr>
  </property>
</Properties>
</file>