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1"/>
    <p:sldMasterId id="2147483728" r:id="rId2"/>
    <p:sldMasterId id="2147483766" r:id="rId3"/>
    <p:sldMasterId id="2147483778" r:id="rId4"/>
    <p:sldMasterId id="2147483797" r:id="rId5"/>
    <p:sldMasterId id="2147483799" r:id="rId6"/>
    <p:sldMasterId id="2147483801" r:id="rId7"/>
    <p:sldMasterId id="2147483813" r:id="rId8"/>
  </p:sldMasterIdLst>
  <p:notesMasterIdLst>
    <p:notesMasterId r:id="rId51"/>
  </p:notesMasterIdLst>
  <p:handoutMasterIdLst>
    <p:handoutMasterId r:id="rId52"/>
  </p:handoutMasterIdLst>
  <p:sldIdLst>
    <p:sldId id="256" r:id="rId9"/>
    <p:sldId id="257" r:id="rId10"/>
    <p:sldId id="260" r:id="rId11"/>
    <p:sldId id="271" r:id="rId12"/>
    <p:sldId id="273" r:id="rId13"/>
    <p:sldId id="274" r:id="rId14"/>
    <p:sldId id="275" r:id="rId15"/>
    <p:sldId id="276" r:id="rId16"/>
    <p:sldId id="277" r:id="rId17"/>
    <p:sldId id="278" r:id="rId18"/>
    <p:sldId id="639" r:id="rId19"/>
    <p:sldId id="270" r:id="rId20"/>
    <p:sldId id="279" r:id="rId21"/>
    <p:sldId id="587" r:id="rId22"/>
    <p:sldId id="588" r:id="rId23"/>
    <p:sldId id="319" r:id="rId24"/>
    <p:sldId id="322" r:id="rId25"/>
    <p:sldId id="584" r:id="rId26"/>
    <p:sldId id="590" r:id="rId27"/>
    <p:sldId id="280" r:id="rId28"/>
    <p:sldId id="311" r:id="rId29"/>
    <p:sldId id="312" r:id="rId30"/>
    <p:sldId id="313" r:id="rId31"/>
    <p:sldId id="314" r:id="rId32"/>
    <p:sldId id="286" r:id="rId33"/>
    <p:sldId id="315" r:id="rId34"/>
    <p:sldId id="576" r:id="rId35"/>
    <p:sldId id="575" r:id="rId36"/>
    <p:sldId id="345" r:id="rId37"/>
    <p:sldId id="573" r:id="rId38"/>
    <p:sldId id="572" r:id="rId39"/>
    <p:sldId id="577" r:id="rId40"/>
    <p:sldId id="342" r:id="rId41"/>
    <p:sldId id="353" r:id="rId42"/>
    <p:sldId id="403" r:id="rId43"/>
    <p:sldId id="591" r:id="rId44"/>
    <p:sldId id="638" r:id="rId45"/>
    <p:sldId id="585" r:id="rId46"/>
    <p:sldId id="401" r:id="rId47"/>
    <p:sldId id="579" r:id="rId48"/>
    <p:sldId id="267" r:id="rId49"/>
    <p:sldId id="268" r:id="rId50"/>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45D41F-B16C-1A8F-70EC-38D868112EDD}" name="Foster, Nick (HEALTH)" initials="FN(" userId="S::Nick.Foster@health.ny.gov::617c9b0d-fc1a-4681-92ae-5baa0fe2cbb7" providerId="AD"/>
  <p188:author id="{F1B3E0A9-8F0E-1609-2A8A-6E035A73E1B0}" name="Foster, Nick (HEALTH)" initials="F(" userId="S::nick.foster@health.ny.gov::617c9b0d-fc1a-4681-92ae-5baa0fe2cbb7" providerId="AD"/>
  <p188:author id="{14D0FCCF-B0C3-971A-4439-5DD2EE6550FA}" name="Battenfeld, Michael (HEALTH)" initials="B(" userId="S::michael.battenfeld@health.ny.gov::2eaa981a-0319-47dc-b8de-58876d183e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FDA"/>
    <a:srgbClr val="391378"/>
    <a:srgbClr val="91D051"/>
    <a:srgbClr val="7BBF43"/>
    <a:srgbClr val="D1E9BD"/>
    <a:srgbClr val="66FF66"/>
    <a:srgbClr val="5D5B5B"/>
    <a:srgbClr val="ECF3F3"/>
    <a:srgbClr val="0F307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4" autoAdjust="0"/>
    <p:restoredTop sz="91418"/>
  </p:normalViewPr>
  <p:slideViewPr>
    <p:cSldViewPr snapToGrid="0">
      <p:cViewPr varScale="1">
        <p:scale>
          <a:sx n="73" d="100"/>
          <a:sy n="73" d="100"/>
        </p:scale>
        <p:origin x="192"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9E9147A6-0FE2-4264-A902-B8CAD3124305}" type="datetimeFigureOut">
              <a:rPr lang="en-US" smtClean="0"/>
              <a:t>6/2/2022</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BB754324-E28A-4897-919C-EDC862D7EE7D}" type="datetimeFigureOut">
              <a:rPr lang="en-US" smtClean="0"/>
              <a:t>6/2/2022</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9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989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15</a:t>
            </a:fld>
            <a:endParaRPr lang="en-US"/>
          </a:p>
        </p:txBody>
      </p:sp>
    </p:spTree>
    <p:extLst>
      <p:ext uri="{BB962C8B-B14F-4D97-AF65-F5344CB8AC3E}">
        <p14:creationId xmlns:p14="http://schemas.microsoft.com/office/powerpoint/2010/main" val="165755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pPr/>
              <a:t>16</a:t>
            </a:fld>
            <a:endParaRPr lang="en-US"/>
          </a:p>
        </p:txBody>
      </p:sp>
    </p:spTree>
    <p:extLst>
      <p:ext uri="{BB962C8B-B14F-4D97-AF65-F5344CB8AC3E}">
        <p14:creationId xmlns:p14="http://schemas.microsoft.com/office/powerpoint/2010/main" val="967465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pPr/>
              <a:t>17</a:t>
            </a:fld>
            <a:endParaRPr lang="en-US"/>
          </a:p>
        </p:txBody>
      </p:sp>
    </p:spTree>
    <p:extLst>
      <p:ext uri="{BB962C8B-B14F-4D97-AF65-F5344CB8AC3E}">
        <p14:creationId xmlns:p14="http://schemas.microsoft.com/office/powerpoint/2010/main" val="2808549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pPr/>
              <a:t>18</a:t>
            </a:fld>
            <a:endParaRPr lang="en-US"/>
          </a:p>
        </p:txBody>
      </p:sp>
    </p:spTree>
    <p:extLst>
      <p:ext uri="{BB962C8B-B14F-4D97-AF65-F5344CB8AC3E}">
        <p14:creationId xmlns:p14="http://schemas.microsoft.com/office/powerpoint/2010/main" val="280854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6C59-BAC0-4CE1-A859-46610F03C0CE}" type="slidenum">
              <a:rPr lang="en-US" smtClean="0"/>
              <a:pPr/>
              <a:t>20</a:t>
            </a:fld>
            <a:endParaRPr lang="en-US"/>
          </a:p>
        </p:txBody>
      </p:sp>
    </p:spTree>
    <p:extLst>
      <p:ext uri="{BB962C8B-B14F-4D97-AF65-F5344CB8AC3E}">
        <p14:creationId xmlns:p14="http://schemas.microsoft.com/office/powerpoint/2010/main" val="729824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6C59-BAC0-4CE1-A859-46610F03C0CE}" type="slidenum">
              <a:rPr lang="en-US" smtClean="0"/>
              <a:pPr/>
              <a:t>21</a:t>
            </a:fld>
            <a:endParaRPr lang="en-US"/>
          </a:p>
        </p:txBody>
      </p:sp>
    </p:spTree>
    <p:extLst>
      <p:ext uri="{BB962C8B-B14F-4D97-AF65-F5344CB8AC3E}">
        <p14:creationId xmlns:p14="http://schemas.microsoft.com/office/powerpoint/2010/main" val="696957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6C59-BAC0-4CE1-A859-46610F03C0CE}" type="slidenum">
              <a:rPr lang="en-US" smtClean="0"/>
              <a:pPr/>
              <a:t>22</a:t>
            </a:fld>
            <a:endParaRPr lang="en-US"/>
          </a:p>
        </p:txBody>
      </p:sp>
    </p:spTree>
    <p:extLst>
      <p:ext uri="{BB962C8B-B14F-4D97-AF65-F5344CB8AC3E}">
        <p14:creationId xmlns:p14="http://schemas.microsoft.com/office/powerpoint/2010/main" val="899772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pPr/>
              <a:t>23</a:t>
            </a:fld>
            <a:endParaRPr lang="en-US"/>
          </a:p>
        </p:txBody>
      </p:sp>
    </p:spTree>
    <p:extLst>
      <p:ext uri="{BB962C8B-B14F-4D97-AF65-F5344CB8AC3E}">
        <p14:creationId xmlns:p14="http://schemas.microsoft.com/office/powerpoint/2010/main" val="882276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6C59-BAC0-4CE1-A859-46610F03C0CE}" type="slidenum">
              <a:rPr lang="en-US" smtClean="0"/>
              <a:pPr/>
              <a:t>24</a:t>
            </a:fld>
            <a:endParaRPr lang="en-US"/>
          </a:p>
        </p:txBody>
      </p:sp>
    </p:spTree>
    <p:extLst>
      <p:ext uri="{BB962C8B-B14F-4D97-AF65-F5344CB8AC3E}">
        <p14:creationId xmlns:p14="http://schemas.microsoft.com/office/powerpoint/2010/main" val="238414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100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6C59-BAC0-4CE1-A859-46610F03C0CE}" type="slidenum">
              <a:rPr lang="en-US" smtClean="0"/>
              <a:pPr/>
              <a:t>25</a:t>
            </a:fld>
            <a:endParaRPr lang="en-US"/>
          </a:p>
        </p:txBody>
      </p:sp>
    </p:spTree>
    <p:extLst>
      <p:ext uri="{BB962C8B-B14F-4D97-AF65-F5344CB8AC3E}">
        <p14:creationId xmlns:p14="http://schemas.microsoft.com/office/powerpoint/2010/main" val="3817936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6C59-BAC0-4CE1-A859-46610F03C0CE}" type="slidenum">
              <a:rPr lang="en-US" smtClean="0"/>
              <a:pPr/>
              <a:t>26</a:t>
            </a:fld>
            <a:endParaRPr lang="en-US"/>
          </a:p>
        </p:txBody>
      </p:sp>
    </p:spTree>
    <p:extLst>
      <p:ext uri="{BB962C8B-B14F-4D97-AF65-F5344CB8AC3E}">
        <p14:creationId xmlns:p14="http://schemas.microsoft.com/office/powerpoint/2010/main" val="3525150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6C59-BAC0-4CE1-A859-46610F03C0CE}" type="slidenum">
              <a:rPr lang="en-US" smtClean="0"/>
              <a:pPr/>
              <a:t>27</a:t>
            </a:fld>
            <a:endParaRPr lang="en-US"/>
          </a:p>
        </p:txBody>
      </p:sp>
    </p:spTree>
    <p:extLst>
      <p:ext uri="{BB962C8B-B14F-4D97-AF65-F5344CB8AC3E}">
        <p14:creationId xmlns:p14="http://schemas.microsoft.com/office/powerpoint/2010/main" val="2447829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pPr/>
              <a:t>28</a:t>
            </a:fld>
            <a:endParaRPr lang="en-US"/>
          </a:p>
        </p:txBody>
      </p:sp>
    </p:spTree>
    <p:extLst>
      <p:ext uri="{BB962C8B-B14F-4D97-AF65-F5344CB8AC3E}">
        <p14:creationId xmlns:p14="http://schemas.microsoft.com/office/powerpoint/2010/main" val="3817434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72566C59-BAC0-4CE1-A859-46610F03C0CE}"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pPr/>
              <a:t>34</a:t>
            </a:fld>
            <a:endParaRPr lang="en-US"/>
          </a:p>
        </p:txBody>
      </p:sp>
    </p:spTree>
    <p:extLst>
      <p:ext uri="{BB962C8B-B14F-4D97-AF65-F5344CB8AC3E}">
        <p14:creationId xmlns:p14="http://schemas.microsoft.com/office/powerpoint/2010/main" val="1906355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35</a:t>
            </a:fld>
            <a:endParaRPr lang="en-US" dirty="0"/>
          </a:p>
        </p:txBody>
      </p:sp>
    </p:spTree>
    <p:extLst>
      <p:ext uri="{BB962C8B-B14F-4D97-AF65-F5344CB8AC3E}">
        <p14:creationId xmlns:p14="http://schemas.microsoft.com/office/powerpoint/2010/main" val="55619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41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37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0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64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060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27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96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4.xml"/><Relationship Id="rId6" Type="http://schemas.openxmlformats.org/officeDocument/2006/relationships/image" Target="../media/image8.svg"/><Relationship Id="rId5" Type="http://schemas.openxmlformats.org/officeDocument/2006/relationships/image" Target="../media/image12.png"/><Relationship Id="rId4" Type="http://schemas.openxmlformats.org/officeDocument/2006/relationships/image" Target="../media/image6.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4.xml"/><Relationship Id="rId6" Type="http://schemas.openxmlformats.org/officeDocument/2006/relationships/image" Target="../media/image6.svg"/><Relationship Id="rId5" Type="http://schemas.openxmlformats.org/officeDocument/2006/relationships/image" Target="../media/image11.png"/><Relationship Id="rId4" Type="http://schemas.openxmlformats.org/officeDocument/2006/relationships/image" Target="../media/image1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pPr/>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a:t>Statewide Coordination Center</a:t>
            </a:r>
          </a:p>
        </p:txBody>
      </p:sp>
    </p:spTree>
    <p:extLst>
      <p:ext uri="{BB962C8B-B14F-4D97-AF65-F5344CB8AC3E}">
        <p14:creationId xmlns:p14="http://schemas.microsoft.com/office/powerpoint/2010/main" val="1349534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6B47E37-EDB2-8C40-B721-655BCF5DE94B}" type="slidenum">
              <a:rPr lang="en-US" smtClean="0"/>
              <a:pPr/>
              <a:t>‹#›</a:t>
            </a:fld>
            <a:endParaRPr lang="en-US" dirty="0"/>
          </a:p>
        </p:txBody>
      </p:sp>
      <p:sp>
        <p:nvSpPr>
          <p:cNvPr id="7" name="Title 1"/>
          <p:cNvSpPr txBox="1">
            <a:spLocks/>
          </p:cNvSpPr>
          <p:nvPr userDrawn="1"/>
        </p:nvSpPr>
        <p:spPr>
          <a:xfrm>
            <a:off x="480646" y="4831772"/>
            <a:ext cx="11230708" cy="1095224"/>
          </a:xfrm>
          <a:prstGeom prst="rect">
            <a:avLst/>
          </a:prstGeom>
          <a:noFill/>
          <a:ln>
            <a:noFill/>
          </a:ln>
        </p:spPr>
        <p:txBody>
          <a:bodyPr anchor="b"/>
          <a:lstStyle>
            <a:lvl1pPr algn="ctr" defTabSz="914400" rtl="0" eaLnBrk="1" latinLnBrk="0" hangingPunct="1">
              <a:lnSpc>
                <a:spcPct val="90000"/>
              </a:lnSpc>
              <a:spcBef>
                <a:spcPct val="0"/>
              </a:spcBef>
              <a:buNone/>
              <a:defRPr sz="7000" b="1" kern="1200">
                <a:solidFill>
                  <a:schemeClr val="bg1"/>
                </a:solidFill>
                <a:latin typeface="+mj-lt"/>
                <a:ea typeface="+mj-ea"/>
                <a:cs typeface="+mj-cs"/>
              </a:defRPr>
            </a:lvl1pPr>
          </a:lstStyle>
          <a:p>
            <a:r>
              <a:rPr lang="en-US" dirty="0"/>
              <a:t>Click to edit Master title style</a:t>
            </a:r>
          </a:p>
        </p:txBody>
      </p:sp>
      <p:sp>
        <p:nvSpPr>
          <p:cNvPr id="8" name="Subtitle 2"/>
          <p:cNvSpPr txBox="1">
            <a:spLocks/>
          </p:cNvSpPr>
          <p:nvPr userDrawn="1"/>
        </p:nvSpPr>
        <p:spPr>
          <a:xfrm>
            <a:off x="1524000" y="6055165"/>
            <a:ext cx="9144000" cy="558482"/>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t>Click to edit Master subtitle style</a:t>
            </a:r>
            <a:endParaRPr lang="en-US" dirty="0"/>
          </a:p>
        </p:txBody>
      </p:sp>
      <p:sp>
        <p:nvSpPr>
          <p:cNvPr id="9" name="Footer Placeholder 4"/>
          <p:cNvSpPr txBox="1">
            <a:spLocks/>
          </p:cNvSpPr>
          <p:nvPr userDrawn="1"/>
        </p:nvSpPr>
        <p:spPr>
          <a:xfrm>
            <a:off x="1179871" y="6484999"/>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700" b="0" i="0" dirty="0">
                <a:solidFill>
                  <a:schemeClr val="bg1"/>
                </a:solidFill>
                <a:latin typeface="Helvetica Regular" charset="0"/>
              </a:rPr>
              <a:t>©  2017 New York State Office of Mental Health</a:t>
            </a:r>
          </a:p>
        </p:txBody>
      </p:sp>
    </p:spTree>
    <p:extLst>
      <p:ext uri="{BB962C8B-B14F-4D97-AF65-F5344CB8AC3E}">
        <p14:creationId xmlns:p14="http://schemas.microsoft.com/office/powerpoint/2010/main" val="962286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88C48-D45B-8545-9CFB-74B206B2D4F5}"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1982688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88C48-D45B-8545-9CFB-74B206B2D4F5}"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122350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088C48-D45B-8545-9CFB-74B206B2D4F5}"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1744933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088C48-D45B-8545-9CFB-74B206B2D4F5}"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3977327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088C48-D45B-8545-9CFB-74B206B2D4F5}"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2698575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88C48-D45B-8545-9CFB-74B206B2D4F5}"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425268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88C48-D45B-8545-9CFB-74B206B2D4F5}"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862666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88C48-D45B-8545-9CFB-74B206B2D4F5}"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17890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88C48-D45B-8545-9CFB-74B206B2D4F5}"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569783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88C48-D45B-8545-9CFB-74B206B2D4F5}"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254226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53687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3832" t="14500" r="3474" b="15736"/>
          <a:stretch/>
        </p:blipFill>
        <p:spPr>
          <a:xfrm>
            <a:off x="0" y="-35807"/>
            <a:ext cx="12192000" cy="6860333"/>
          </a:xfrm>
          <a:prstGeom prst="rect">
            <a:avLst/>
          </a:prstGeom>
        </p:spPr>
      </p:pic>
      <p:sp>
        <p:nvSpPr>
          <p:cNvPr id="16" name="Rectangle 15"/>
          <p:cNvSpPr/>
          <p:nvPr userDrawn="1"/>
        </p:nvSpPr>
        <p:spPr>
          <a:xfrm>
            <a:off x="0" y="4834103"/>
            <a:ext cx="12192000" cy="2023898"/>
          </a:xfrm>
          <a:prstGeom prst="rect">
            <a:avLst/>
          </a:prstGeom>
          <a:solidFill>
            <a:srgbClr val="5D5B5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0646" y="4831772"/>
            <a:ext cx="11230708" cy="1095224"/>
          </a:xfrm>
          <a:noFill/>
          <a:ln>
            <a:noFill/>
          </a:ln>
        </p:spPr>
        <p:txBody>
          <a:bodyPr anchor="b"/>
          <a:lstStyle>
            <a:lvl1pPr algn="ctr">
              <a:defRPr sz="7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6055165"/>
            <a:ext cx="9144000" cy="55848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0" y="0"/>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01110" y="0"/>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57846" y="63900"/>
            <a:ext cx="3500804" cy="102257"/>
          </a:xfrm>
          <a:prstGeom prst="rect">
            <a:avLst/>
          </a:prstGeom>
        </p:spPr>
      </p:pic>
      <p:sp>
        <p:nvSpPr>
          <p:cNvPr id="17" name="Rectangle 16"/>
          <p:cNvSpPr/>
          <p:nvPr userDrawn="1"/>
        </p:nvSpPr>
        <p:spPr>
          <a:xfrm>
            <a:off x="9551580" y="6748943"/>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0452690" y="6748943"/>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4099" y="144864"/>
            <a:ext cx="2450026" cy="470706"/>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924" y="6372926"/>
            <a:ext cx="2040475" cy="419829"/>
          </a:xfrm>
          <a:prstGeom prst="rect">
            <a:avLst/>
          </a:prstGeom>
        </p:spPr>
      </p:pic>
    </p:spTree>
    <p:extLst>
      <p:ext uri="{BB962C8B-B14F-4D97-AF65-F5344CB8AC3E}">
        <p14:creationId xmlns:p14="http://schemas.microsoft.com/office/powerpoint/2010/main" val="73192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10278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5736" b="15736"/>
          <a:stretch/>
        </p:blipFill>
        <p:spPr>
          <a:xfrm>
            <a:off x="0" y="-1280160"/>
            <a:ext cx="12192000" cy="8131834"/>
          </a:xfrm>
          <a:prstGeom prst="rect">
            <a:avLst/>
          </a:prstGeom>
        </p:spPr>
      </p:pic>
      <p:sp>
        <p:nvSpPr>
          <p:cNvPr id="16" name="Rectangle 15"/>
          <p:cNvSpPr/>
          <p:nvPr userDrawn="1"/>
        </p:nvSpPr>
        <p:spPr>
          <a:xfrm>
            <a:off x="0" y="0"/>
            <a:ext cx="4885267" cy="6858001"/>
          </a:xfrm>
          <a:prstGeom prst="rect">
            <a:avLst/>
          </a:prstGeom>
          <a:solidFill>
            <a:srgbClr val="5D5B5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100" y="1628318"/>
            <a:ext cx="4119033" cy="1771038"/>
          </a:xfrm>
        </p:spPr>
        <p:txBody>
          <a:bodyPr anchor="b"/>
          <a:lstStyle>
            <a:lvl1pPr algn="ct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19100" y="3464355"/>
            <a:ext cx="4119033" cy="55848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0" y="0"/>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01110" y="0"/>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4099" y="144864"/>
            <a:ext cx="2450026" cy="470706"/>
          </a:xfrm>
          <a:prstGeom prst="rect">
            <a:avLst/>
          </a:prstGeom>
        </p:spPr>
      </p:pic>
      <p:pic>
        <p:nvPicPr>
          <p:cNvPr id="11" name="Graphic 10"/>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724467" y="63900"/>
            <a:ext cx="4334183" cy="126600"/>
          </a:xfrm>
          <a:prstGeom prst="rect">
            <a:avLst/>
          </a:prstGeom>
        </p:spPr>
      </p:pic>
      <p:sp>
        <p:nvSpPr>
          <p:cNvPr id="17" name="Rectangle 16"/>
          <p:cNvSpPr/>
          <p:nvPr userDrawn="1"/>
        </p:nvSpPr>
        <p:spPr>
          <a:xfrm>
            <a:off x="9551580" y="6748943"/>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0452690" y="6748943"/>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924" y="6372926"/>
            <a:ext cx="2040475" cy="419829"/>
          </a:xfrm>
          <a:prstGeom prst="rect">
            <a:avLst/>
          </a:prstGeom>
        </p:spPr>
      </p:pic>
    </p:spTree>
    <p:extLst>
      <p:ext uri="{BB962C8B-B14F-4D97-AF65-F5344CB8AC3E}">
        <p14:creationId xmlns:p14="http://schemas.microsoft.com/office/powerpoint/2010/main" val="382335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583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8485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8" name="Rectangle 7"/>
          <p:cNvSpPr/>
          <p:nvPr userDrawn="1"/>
        </p:nvSpPr>
        <p:spPr>
          <a:xfrm>
            <a:off x="5448592" y="868071"/>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1964370"/>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3061653"/>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2177326"/>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4141175"/>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5202244"/>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p:cNvSpPr>
            <a:spLocks noGrp="1"/>
          </p:cNvSpPr>
          <p:nvPr>
            <p:ph type="body" sz="quarter" idx="13"/>
          </p:nvPr>
        </p:nvSpPr>
        <p:spPr>
          <a:xfrm>
            <a:off x="5448300" y="1090380"/>
            <a:ext cx="6743700" cy="477837"/>
          </a:xfrm>
        </p:spPr>
        <p:txBody>
          <a:bodyPr vert="horz" lIns="91440" tIns="45720" rIns="91440" bIns="45720" rtlCol="0">
            <a:normAutofit/>
          </a:bodyPr>
          <a:lstStyle>
            <a:lvl1pPr marL="228600" indent="-228600" algn="ctr">
              <a:buFont typeface="Arial" panose="020B0604020202020204" pitchFamily="34" charset="0"/>
              <a:buNone/>
              <a:defRPr lang="en-US" sz="24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marL="0" lvl="0" indent="0" algn="ctr"/>
            <a:r>
              <a:rPr lang="en-US" dirty="0"/>
              <a:t>Click to edit Master text styles</a:t>
            </a:r>
          </a:p>
        </p:txBody>
      </p:sp>
      <p:sp>
        <p:nvSpPr>
          <p:cNvPr id="25" name="Text Placeholder 24"/>
          <p:cNvSpPr>
            <a:spLocks noGrp="1"/>
          </p:cNvSpPr>
          <p:nvPr>
            <p:ph type="body" sz="quarter" idx="14"/>
          </p:nvPr>
        </p:nvSpPr>
        <p:spPr>
          <a:xfrm>
            <a:off x="5448300" y="3262779"/>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4337502"/>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5410200"/>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90905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9" name="Rectangle 8"/>
          <p:cNvSpPr/>
          <p:nvPr userDrawn="1"/>
        </p:nvSpPr>
        <p:spPr>
          <a:xfrm>
            <a:off x="5448592" y="1192582"/>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2289865"/>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140553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369387"/>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4430456"/>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4"/>
          </p:nvPr>
        </p:nvSpPr>
        <p:spPr>
          <a:xfrm>
            <a:off x="5448300" y="2490991"/>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565714"/>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4638412"/>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320211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4"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9" name="Rectangle 8"/>
          <p:cNvSpPr/>
          <p:nvPr userDrawn="1"/>
        </p:nvSpPr>
        <p:spPr>
          <a:xfrm>
            <a:off x="5448592" y="1192582"/>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2289865"/>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140553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369387"/>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4430456"/>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4"/>
          </p:nvPr>
        </p:nvSpPr>
        <p:spPr>
          <a:xfrm>
            <a:off x="5448300" y="2490991"/>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565714"/>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4638412"/>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383190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259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92584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8985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24279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0428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46152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20472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34166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65798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387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94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34485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639050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3913295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33966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7184687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52327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488699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94688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8927113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9062009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4831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27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sv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sv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8.sv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10.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6.svg"/><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5.xml"/><Relationship Id="rId1"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6.xml"/><Relationship Id="rId1"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20.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8.xml"/><Relationship Id="rId1"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65" r:id="rId12"/>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88C48-D45B-8545-9CFB-74B206B2D4F5}" type="datetimeFigureOut">
              <a:rPr lang="en-US" smtClean="0"/>
              <a:t>6/2/2022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47E37-EDB2-8C40-B721-655BCF5DE94B}" type="slidenum">
              <a:rPr lang="en-US" smtClean="0"/>
              <a:t>‹#›</a:t>
            </a:fld>
            <a:endParaRPr lang="en-US"/>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13832" t="14500" r="3474" b="15736"/>
          <a:stretch/>
        </p:blipFill>
        <p:spPr>
          <a:xfrm>
            <a:off x="0" y="-35807"/>
            <a:ext cx="12192000" cy="6860333"/>
          </a:xfrm>
          <a:prstGeom prst="rect">
            <a:avLst/>
          </a:prstGeom>
        </p:spPr>
      </p:pic>
      <p:sp>
        <p:nvSpPr>
          <p:cNvPr id="8" name="Rectangle 7"/>
          <p:cNvSpPr/>
          <p:nvPr userDrawn="1"/>
        </p:nvSpPr>
        <p:spPr>
          <a:xfrm>
            <a:off x="0" y="4834103"/>
            <a:ext cx="12192000" cy="2023898"/>
          </a:xfrm>
          <a:prstGeom prst="rect">
            <a:avLst/>
          </a:prstGeom>
          <a:solidFill>
            <a:srgbClr val="5D5B5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802220" y="0"/>
            <a:ext cx="838200" cy="10905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0"/>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557846" y="63900"/>
            <a:ext cx="3500804" cy="102257"/>
          </a:xfrm>
          <a:prstGeom prst="rect">
            <a:avLst/>
          </a:prstGeom>
        </p:spPr>
      </p:pic>
      <p:sp>
        <p:nvSpPr>
          <p:cNvPr id="15" name="Rectangle 14"/>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1353800" y="6748943"/>
            <a:ext cx="838200" cy="10905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9"/>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099" y="144864"/>
            <a:ext cx="2450026" cy="470706"/>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986" y="6290292"/>
            <a:ext cx="2068499" cy="519717"/>
          </a:xfrm>
          <a:prstGeom prst="rect">
            <a:avLst/>
          </a:prstGeom>
        </p:spPr>
      </p:pic>
    </p:spTree>
    <p:extLst>
      <p:ext uri="{BB962C8B-B14F-4D97-AF65-F5344CB8AC3E}">
        <p14:creationId xmlns:p14="http://schemas.microsoft.com/office/powerpoint/2010/main" val="230887494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25" name="Picture 24"/>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30033509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25"/>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6/2/2022</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00" y="482600"/>
            <a:ext cx="4262269" cy="1085088"/>
          </a:xfrm>
          <a:prstGeom prst="rect">
            <a:avLst/>
          </a:prstGeom>
        </p:spPr>
      </p:pic>
    </p:spTree>
    <p:extLst>
      <p:ext uri="{BB962C8B-B14F-4D97-AF65-F5344CB8AC3E}">
        <p14:creationId xmlns:p14="http://schemas.microsoft.com/office/powerpoint/2010/main" val="669986263"/>
      </p:ext>
    </p:extLst>
  </p:cSld>
  <p:clrMap bg1="lt1" tx1="dk1" bg2="lt2" tx2="dk2" accent1="accent1" accent2="accent2" accent3="accent3" accent4="accent4" accent5="accent5" accent6="accent6" hlink="hlink" folHlink="folHlink"/>
  <p:sldLayoutIdLst>
    <p:sldLayoutId id="2147483798"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a:p>
        </p:txBody>
      </p:sp>
      <p:sp>
        <p:nvSpPr>
          <p:cNvPr id="25" name="Rectangle 24"/>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1697308730"/>
      </p:ext>
    </p:extLst>
  </p:cSld>
  <p:clrMap bg1="lt1" tx1="dk1" bg2="lt2" tx2="dk2" accent1="accent1" accent2="accent2" accent3="accent3" accent4="accent4" accent5="accent5" accent6="accent6" hlink="hlink" folHlink="folHlink"/>
  <p:sldLayoutIdLst>
    <p:sldLayoutId id="2147483800" r:id="rId1"/>
  </p:sldLayoutIdLst>
  <p:hf hdr="0" ftr="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a:p>
        </p:txBody>
      </p:sp>
      <p:sp>
        <p:nvSpPr>
          <p:cNvPr id="10" name="Rectangle 9"/>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47439104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2823601758"/>
      </p:ext>
    </p:extLst>
  </p:cSld>
  <p:clrMap bg1="lt1" tx1="dk1" bg2="lt2" tx2="dk2" accent1="accent1" accent2="accent2" accent3="accent3" accent4="accent4" accent5="accent5" accent6="accent6" hlink="hlink" folHlink="folHlink"/>
  <p:sldLayoutIdLst>
    <p:sldLayoutId id="2147483814"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hrsa.gov/grants/find-funding/hrsa-21-122" TargetMode="External"/><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hyperlink" Target="https://mchb.hrsa.gov/training/project_info.asp?id=689" TargetMode="Externa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acebook.com/ProjectTEACHNY" TargetMode="External"/><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hyperlink" Target="https://www.linkedin.com/company/project-teach-new-york/" TargetMode="Externa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hyperlink" Target="http://www.projectteachny.org/"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3" Type="http://schemas.openxmlformats.org/officeDocument/2006/relationships/hyperlink" Target="mailto:MP246@buffalo.edu" TargetMode="External"/><Relationship Id="rId2" Type="http://schemas.openxmlformats.org/officeDocument/2006/relationships/hyperlink" Target="mailto:DLKaye@buffalo.edu" TargetMode="External"/><Relationship Id="rId1" Type="http://schemas.openxmlformats.org/officeDocument/2006/relationships/slideLayout" Target="../slideLayouts/slideLayout11.xml"/><Relationship Id="rId4" Type="http://schemas.openxmlformats.org/officeDocument/2006/relationships/hyperlink" Target="mailto:Ibhatia@buffalo.ed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2" Type="http://schemas.openxmlformats.org/officeDocument/2006/relationships/hyperlink" Target="mailto:SBHCreports@health.ny.gov" TargetMode="Externa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9600" y="1905000"/>
            <a:ext cx="10261600" cy="1764457"/>
          </a:xfrm>
          <a:prstGeom prst="rect">
            <a:avLst/>
          </a:prstGeom>
          <a:noFill/>
          <a:ln>
            <a:noFill/>
          </a:ln>
        </p:spPr>
        <p:txBody>
          <a:bodyPr wrap="square" lIns="121920" tIns="60960" rIns="121920" bIns="60960" rtlCol="0" anchor="t">
            <a:spAutoFit/>
          </a:bodyPr>
          <a:lstStyle/>
          <a:p>
            <a:pPr defTabSz="1219170"/>
            <a:r>
              <a:rPr lang="en-US" sz="5333" b="1" dirty="0">
                <a:solidFill>
                  <a:srgbClr val="002D73"/>
                </a:solidFill>
                <a:latin typeface="Arial"/>
                <a:cs typeface="Arial"/>
              </a:rPr>
              <a:t>Pediatric Mental Health Care Access Grant (PMHCA)</a:t>
            </a:r>
            <a:endParaRPr lang="en-US" sz="5333" b="1" dirty="0">
              <a:solidFill>
                <a:srgbClr val="002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62D6E-CE82-41F1-A1CF-65AF1337DA12}"/>
              </a:ext>
            </a:extLst>
          </p:cNvPr>
          <p:cNvSpPr>
            <a:spLocks noGrp="1"/>
          </p:cNvSpPr>
          <p:nvPr>
            <p:ph idx="1"/>
          </p:nvPr>
        </p:nvSpPr>
        <p:spPr>
          <a:xfrm>
            <a:off x="406400" y="1392767"/>
            <a:ext cx="11480800" cy="5664200"/>
          </a:xfrm>
        </p:spPr>
        <p:txBody>
          <a:bodyPr>
            <a:normAutofit/>
          </a:bodyPr>
          <a:lstStyle/>
          <a:p>
            <a:pPr marL="0" indent="0">
              <a:buNone/>
            </a:pPr>
            <a:r>
              <a:rPr lang="en-US" sz="2667" b="1"/>
              <a:t>6. Establish and sustain the use of telehealth technologies, modalities, and care models. </a:t>
            </a:r>
          </a:p>
          <a:p>
            <a:r>
              <a:rPr lang="en-US" sz="2667"/>
              <a:t>Engage various stakeholders to develop a sustainability plan, to ensure telehealth and pediatric mental health teleconsultation is maintained. </a:t>
            </a:r>
          </a:p>
        </p:txBody>
      </p:sp>
      <p:sp>
        <p:nvSpPr>
          <p:cNvPr id="6" name="TextBox 5">
            <a:extLst>
              <a:ext uri="{FF2B5EF4-FFF2-40B4-BE49-F238E27FC236}">
                <a16:creationId xmlns:a16="http://schemas.microsoft.com/office/drawing/2014/main" id="{7B5BF7FB-3DBF-4120-9200-1DA1F127CEDD}"/>
              </a:ext>
            </a:extLst>
          </p:cNvPr>
          <p:cNvSpPr txBox="1"/>
          <p:nvPr/>
        </p:nvSpPr>
        <p:spPr>
          <a:xfrm>
            <a:off x="203200" y="635656"/>
            <a:ext cx="11582400" cy="748988"/>
          </a:xfrm>
          <a:prstGeom prst="rect">
            <a:avLst/>
          </a:prstGeom>
          <a:noFill/>
          <a:ln>
            <a:noFill/>
          </a:ln>
        </p:spPr>
        <p:txBody>
          <a:bodyPr wrap="square" rtlCol="0">
            <a:spAutoFit/>
          </a:bodyPr>
          <a:lstStyle/>
          <a:p>
            <a:pPr algn="ctr" defTabSz="1219170">
              <a:defRPr/>
            </a:pPr>
            <a:r>
              <a:rPr lang="en-US" sz="4267" b="1">
                <a:solidFill>
                  <a:srgbClr val="002D73"/>
                </a:solidFill>
                <a:latin typeface="Arial" panose="020B0604020202020204" pitchFamily="34" charset="0"/>
                <a:cs typeface="Arial" panose="020B0604020202020204" pitchFamily="34" charset="0"/>
              </a:rPr>
              <a:t>Grant Goals</a:t>
            </a:r>
          </a:p>
        </p:txBody>
      </p:sp>
    </p:spTree>
    <p:extLst>
      <p:ext uri="{BB962C8B-B14F-4D97-AF65-F5344CB8AC3E}">
        <p14:creationId xmlns:p14="http://schemas.microsoft.com/office/powerpoint/2010/main" val="129827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62D6E-CE82-41F1-A1CF-65AF1337DA12}"/>
              </a:ext>
            </a:extLst>
          </p:cNvPr>
          <p:cNvSpPr>
            <a:spLocks noGrp="1"/>
          </p:cNvSpPr>
          <p:nvPr>
            <p:ph idx="1"/>
          </p:nvPr>
        </p:nvSpPr>
        <p:spPr>
          <a:xfrm>
            <a:off x="406400" y="1392767"/>
            <a:ext cx="11480800" cy="5664200"/>
          </a:xfrm>
        </p:spPr>
        <p:txBody>
          <a:bodyPr>
            <a:normAutofit/>
          </a:bodyPr>
          <a:lstStyle/>
          <a:p>
            <a:pPr marL="0" indent="0">
              <a:buNone/>
            </a:pPr>
            <a:r>
              <a:rPr lang="en-US" sz="2667" b="1" dirty="0"/>
              <a:t>As part of this project, SBHCs will:</a:t>
            </a:r>
          </a:p>
          <a:p>
            <a:pPr>
              <a:buFontTx/>
              <a:buChar char="-"/>
            </a:pPr>
            <a:r>
              <a:rPr lang="en-US" sz="2400" dirty="0"/>
              <a:t>Participate in an SBHC pediatric mental health work group.</a:t>
            </a:r>
          </a:p>
          <a:p>
            <a:pPr>
              <a:buFontTx/>
              <a:buChar char="-"/>
            </a:pPr>
            <a:r>
              <a:rPr lang="en-US" sz="2400" dirty="0"/>
              <a:t>Strengthen their connection to Project TEACH, increasing the use of their consultation and referral supports, as well as participating in their statewide Advisory Council.</a:t>
            </a:r>
          </a:p>
          <a:p>
            <a:pPr>
              <a:buFontTx/>
              <a:buChar char="-"/>
            </a:pPr>
            <a:r>
              <a:rPr lang="en-US" sz="2400" dirty="0"/>
              <a:t>Increase access to pediatric behavioral/mental health care.</a:t>
            </a:r>
          </a:p>
          <a:p>
            <a:pPr>
              <a:buFontTx/>
              <a:buChar char="-"/>
            </a:pPr>
            <a:r>
              <a:rPr lang="en-US" sz="2400" dirty="0"/>
              <a:t>Optimize the use of telehealth, reporting on its usage. </a:t>
            </a:r>
          </a:p>
          <a:p>
            <a:pPr>
              <a:buFontTx/>
              <a:buChar char="-"/>
            </a:pPr>
            <a:r>
              <a:rPr lang="en-US" sz="2400" dirty="0"/>
              <a:t>Receive training and technical assistance from Project TEACH and other training providers.</a:t>
            </a:r>
          </a:p>
          <a:p>
            <a:pPr>
              <a:buFontTx/>
              <a:buChar char="-"/>
            </a:pPr>
            <a:r>
              <a:rPr lang="en-US" sz="2400" dirty="0"/>
              <a:t>Support the development of a telehealth sustainability plan. </a:t>
            </a:r>
          </a:p>
          <a:p>
            <a:pPr>
              <a:buFontTx/>
              <a:buChar char="-"/>
            </a:pPr>
            <a:r>
              <a:rPr lang="en-US" sz="2400" dirty="0"/>
              <a:t>Have students report an improved, positive experience, decreasing disparities. </a:t>
            </a:r>
          </a:p>
          <a:p>
            <a:pPr>
              <a:buFontTx/>
              <a:buChar char="-"/>
            </a:pPr>
            <a:endParaRPr lang="en-US" sz="2667" b="1" dirty="0"/>
          </a:p>
          <a:p>
            <a:pPr marL="0" indent="0">
              <a:buNone/>
            </a:pPr>
            <a:endParaRPr lang="en-US" sz="2667" dirty="0"/>
          </a:p>
        </p:txBody>
      </p:sp>
      <p:sp>
        <p:nvSpPr>
          <p:cNvPr id="6" name="TextBox 5">
            <a:extLst>
              <a:ext uri="{FF2B5EF4-FFF2-40B4-BE49-F238E27FC236}">
                <a16:creationId xmlns:a16="http://schemas.microsoft.com/office/drawing/2014/main" id="{7B5BF7FB-3DBF-4120-9200-1DA1F127CEDD}"/>
              </a:ext>
            </a:extLst>
          </p:cNvPr>
          <p:cNvSpPr txBox="1"/>
          <p:nvPr/>
        </p:nvSpPr>
        <p:spPr>
          <a:xfrm>
            <a:off x="203200" y="635656"/>
            <a:ext cx="11582400" cy="748988"/>
          </a:xfrm>
          <a:prstGeom prst="rect">
            <a:avLst/>
          </a:prstGeom>
          <a:noFill/>
          <a:ln>
            <a:noFill/>
          </a:ln>
        </p:spPr>
        <p:txBody>
          <a:bodyPr wrap="square" rtlCol="0">
            <a:spAutoFit/>
          </a:bodyPr>
          <a:lstStyle/>
          <a:p>
            <a:pPr algn="ctr" defTabSz="1219170">
              <a:defRPr/>
            </a:pPr>
            <a:r>
              <a:rPr lang="en-US" sz="4267" b="1" dirty="0">
                <a:solidFill>
                  <a:srgbClr val="002D73"/>
                </a:solidFill>
                <a:latin typeface="Arial" panose="020B0604020202020204" pitchFamily="34" charset="0"/>
                <a:cs typeface="Arial" panose="020B0604020202020204" pitchFamily="34" charset="0"/>
              </a:rPr>
              <a:t>Grant Goals &amp; SBHCs</a:t>
            </a:r>
          </a:p>
        </p:txBody>
      </p:sp>
    </p:spTree>
    <p:extLst>
      <p:ext uri="{BB962C8B-B14F-4D97-AF65-F5344CB8AC3E}">
        <p14:creationId xmlns:p14="http://schemas.microsoft.com/office/powerpoint/2010/main" val="423781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94417-BF54-4204-8754-619EFF1A2890}"/>
              </a:ext>
            </a:extLst>
          </p:cNvPr>
          <p:cNvSpPr>
            <a:spLocks noGrp="1"/>
          </p:cNvSpPr>
          <p:nvPr>
            <p:ph idx="1"/>
          </p:nvPr>
        </p:nvSpPr>
        <p:spPr>
          <a:xfrm>
            <a:off x="609600" y="1600201"/>
            <a:ext cx="11379200" cy="4525433"/>
          </a:xfrm>
        </p:spPr>
        <p:txBody>
          <a:bodyPr vert="horz" lIns="121920" tIns="60960" rIns="121920" bIns="60960" rtlCol="0" anchor="t">
            <a:normAutofit/>
          </a:bodyPr>
          <a:lstStyle/>
          <a:p>
            <a:r>
              <a:rPr lang="en-US" sz="3733"/>
              <a:t>Contractor established to support training on telehealth and care coordination.</a:t>
            </a:r>
          </a:p>
          <a:p>
            <a:pPr marL="0" indent="0">
              <a:buNone/>
            </a:pPr>
            <a:endParaRPr lang="en-US" sz="3733"/>
          </a:p>
          <a:p>
            <a:r>
              <a:rPr lang="en-US" sz="3733">
                <a:latin typeface="Arial"/>
                <a:cs typeface="Arial"/>
              </a:rPr>
              <a:t>Connect the SBHC to pediatric mental health professionals and to provide training and technical assistance through OMH’S Project TEACH.</a:t>
            </a:r>
          </a:p>
          <a:p>
            <a:endParaRPr lang="en-US"/>
          </a:p>
        </p:txBody>
      </p:sp>
      <p:sp>
        <p:nvSpPr>
          <p:cNvPr id="6" name="TextBox 5">
            <a:extLst>
              <a:ext uri="{FF2B5EF4-FFF2-40B4-BE49-F238E27FC236}">
                <a16:creationId xmlns:a16="http://schemas.microsoft.com/office/drawing/2014/main" id="{23EA03E7-E9E4-46E6-BB1E-53CC0B3F2E6F}"/>
              </a:ext>
            </a:extLst>
          </p:cNvPr>
          <p:cNvSpPr txBox="1"/>
          <p:nvPr/>
        </p:nvSpPr>
        <p:spPr>
          <a:xfrm>
            <a:off x="203200" y="635656"/>
            <a:ext cx="11582400" cy="748988"/>
          </a:xfrm>
          <a:prstGeom prst="rect">
            <a:avLst/>
          </a:prstGeom>
          <a:noFill/>
          <a:ln>
            <a:noFill/>
          </a:ln>
        </p:spPr>
        <p:txBody>
          <a:bodyPr wrap="square" rtlCol="0">
            <a:spAutoFit/>
          </a:bodyPr>
          <a:lstStyle/>
          <a:p>
            <a:pPr algn="ctr" defTabSz="1219170"/>
            <a:r>
              <a:rPr lang="en-US" sz="4267" b="1">
                <a:solidFill>
                  <a:srgbClr val="002D73"/>
                </a:solidFill>
                <a:latin typeface="Arial" panose="020B0604020202020204" pitchFamily="34" charset="0"/>
                <a:cs typeface="Arial" panose="020B0604020202020204" pitchFamily="34" charset="0"/>
              </a:rPr>
              <a:t>Key Activities</a:t>
            </a:r>
          </a:p>
        </p:txBody>
      </p:sp>
    </p:spTree>
    <p:extLst>
      <p:ext uri="{BB962C8B-B14F-4D97-AF65-F5344CB8AC3E}">
        <p14:creationId xmlns:p14="http://schemas.microsoft.com/office/powerpoint/2010/main" val="18823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413000"/>
            <a:ext cx="6096000" cy="2882584"/>
          </a:xfrm>
          <a:prstGeom prst="rect">
            <a:avLst/>
          </a:prstGeom>
          <a:noFill/>
          <a:ln>
            <a:noFill/>
          </a:ln>
        </p:spPr>
        <p:txBody>
          <a:bodyPr wrap="square" rtlCol="0">
            <a:spAutoFit/>
          </a:bodyPr>
          <a:lstStyle/>
          <a:p>
            <a:pPr defTabSz="1219170">
              <a:defRPr/>
            </a:pPr>
            <a:r>
              <a:rPr lang="en-US" sz="3200" b="1" dirty="0">
                <a:solidFill>
                  <a:prstClr val="white"/>
                </a:solidFill>
                <a:latin typeface="Arial" panose="020B0604020202020204" pitchFamily="34" charset="0"/>
                <a:cs typeface="Arial" panose="020B0604020202020204" pitchFamily="34" charset="0"/>
              </a:rPr>
              <a:t>State of Pediatric Mental Health Care: PMHCA &amp; Project TEACH</a:t>
            </a:r>
          </a:p>
          <a:p>
            <a:pPr defTabSz="1219170">
              <a:defRPr/>
            </a:pPr>
            <a:endParaRPr lang="en-US" sz="2133" b="1" dirty="0">
              <a:solidFill>
                <a:prstClr val="white"/>
              </a:solidFill>
              <a:latin typeface="Arial" panose="020B0604020202020204" pitchFamily="34" charset="0"/>
              <a:cs typeface="Arial" panose="020B0604020202020204" pitchFamily="34" charset="0"/>
            </a:endParaRPr>
          </a:p>
          <a:p>
            <a:pPr defTabSz="1219170">
              <a:defRPr/>
            </a:pPr>
            <a:r>
              <a:rPr lang="en-US" sz="2133" dirty="0">
                <a:solidFill>
                  <a:prstClr val="white"/>
                </a:solidFill>
                <a:latin typeface="Arial" panose="020B0604020202020204" pitchFamily="34" charset="0"/>
                <a:cs typeface="Arial" panose="020B0604020202020204" pitchFamily="34" charset="0"/>
              </a:rPr>
              <a:t>Matthew Perkins, MD – Medical Director, Div. of Integrated Community Services for Children and Families, NYS OMH</a:t>
            </a:r>
            <a:endParaRPr lang="en-US" sz="5333"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82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5117427"/>
            <a:ext cx="12192000" cy="832515"/>
          </a:xfrm>
        </p:spPr>
        <p:txBody>
          <a:bodyPr anchor="ctr" anchorCtr="0">
            <a:noAutofit/>
          </a:bodyPr>
          <a:lstStyle/>
          <a:p>
            <a:pPr algn="ctr"/>
            <a:r>
              <a:rPr lang="en-US" sz="3200" dirty="0">
                <a:solidFill>
                  <a:schemeClr val="bg1"/>
                </a:solidFill>
                <a:latin typeface="Helvetica Regular" charset="0"/>
                <a:ea typeface="Helvetica Regular" charset="0"/>
                <a:cs typeface="Helvetica Regular" charset="0"/>
              </a:rPr>
              <a:t>School-Based Health Centers and Project TEACH</a:t>
            </a:r>
            <a:br>
              <a:rPr lang="en-US" sz="3200" dirty="0">
                <a:solidFill>
                  <a:schemeClr val="bg1"/>
                </a:solidFill>
                <a:latin typeface="Helvetica Regular" charset="0"/>
                <a:ea typeface="Helvetica Regular" charset="0"/>
                <a:cs typeface="Helvetica Regular" charset="0"/>
              </a:rPr>
            </a:br>
            <a:r>
              <a:rPr lang="en-US" sz="3200" dirty="0">
                <a:solidFill>
                  <a:schemeClr val="bg1"/>
                </a:solidFill>
                <a:latin typeface="Helvetica Regular" charset="0"/>
                <a:ea typeface="Helvetica Regular" charset="0"/>
                <a:cs typeface="Helvetica Regular" charset="0"/>
              </a:rPr>
              <a:t>June 2, 2022</a:t>
            </a:r>
          </a:p>
        </p:txBody>
      </p:sp>
    </p:spTree>
    <p:extLst>
      <p:ext uri="{BB962C8B-B14F-4D97-AF65-F5344CB8AC3E}">
        <p14:creationId xmlns:p14="http://schemas.microsoft.com/office/powerpoint/2010/main" val="3171952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2E9E9E-7B6F-489E-AF6D-C90ABB1B6BEC}"/>
              </a:ext>
            </a:extLst>
          </p:cNvPr>
          <p:cNvSpPr/>
          <p:nvPr/>
        </p:nvSpPr>
        <p:spPr>
          <a:xfrm>
            <a:off x="5448590" y="3659509"/>
            <a:ext cx="6743408" cy="593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59288F-51DF-46A1-935A-C3405EA7155E}"/>
              </a:ext>
            </a:extLst>
          </p:cNvPr>
          <p:cNvSpPr/>
          <p:nvPr/>
        </p:nvSpPr>
        <p:spPr>
          <a:xfrm>
            <a:off x="5448592" y="2879420"/>
            <a:ext cx="6743408" cy="701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p:nvSpPr>
        <p:spPr>
          <a:xfrm>
            <a:off x="5448584" y="3597333"/>
            <a:ext cx="6743408" cy="64736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r>
              <a:rPr lang="en-US" sz="1800" dirty="0">
                <a:latin typeface="Helvetica Regular"/>
              </a:rPr>
              <a:t>Professor of Psychiatry, UB Jacobs School of Medicine</a:t>
            </a:r>
            <a:br>
              <a:rPr lang="en-US" sz="1800" dirty="0">
                <a:latin typeface="Helvetica Regular"/>
              </a:rPr>
            </a:br>
            <a:r>
              <a:rPr lang="en-US" sz="1800" dirty="0">
                <a:latin typeface="Helvetica Regular"/>
              </a:rPr>
              <a:t>Executive Director, Project TEACH</a:t>
            </a:r>
          </a:p>
        </p:txBody>
      </p:sp>
      <p:sp>
        <p:nvSpPr>
          <p:cNvPr id="2" name="Slide Number Placeholder 1"/>
          <p:cNvSpPr>
            <a:spLocks noGrp="1"/>
          </p:cNvSpPr>
          <p:nvPr>
            <p:ph type="sldNum" sz="quarter" idx="12"/>
          </p:nvPr>
        </p:nvSpPr>
        <p:spPr/>
        <p:txBody>
          <a:bodyPr/>
          <a:lstStyle/>
          <a:p>
            <a:fld id="{E927A71C-5EB0-45EC-B0AD-E94D765AE5AB}" type="slidenum">
              <a:rPr lang="en-US" smtClean="0"/>
              <a:pPr/>
              <a:t>15</a:t>
            </a:fld>
            <a:endParaRPr lang="en-US"/>
          </a:p>
        </p:txBody>
      </p:sp>
      <p:sp>
        <p:nvSpPr>
          <p:cNvPr id="6" name="Title 5"/>
          <p:cNvSpPr>
            <a:spLocks noGrp="1"/>
          </p:cNvSpPr>
          <p:nvPr>
            <p:ph type="ctrTitle"/>
          </p:nvPr>
        </p:nvSpPr>
        <p:spPr/>
        <p:txBody>
          <a:bodyPr/>
          <a:lstStyle/>
          <a:p>
            <a:r>
              <a:rPr lang="en-US" sz="4800" b="1" dirty="0">
                <a:latin typeface="Helvetica Regular" charset="0"/>
              </a:rPr>
              <a:t>Welcome!</a:t>
            </a:r>
          </a:p>
        </p:txBody>
      </p:sp>
      <p:sp>
        <p:nvSpPr>
          <p:cNvPr id="8" name="Subtitle 6"/>
          <p:cNvSpPr txBox="1">
            <a:spLocks/>
          </p:cNvSpPr>
          <p:nvPr/>
        </p:nvSpPr>
        <p:spPr>
          <a:xfrm>
            <a:off x="5238896" y="3105654"/>
            <a:ext cx="6743408" cy="445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50000"/>
              </a:lnSpc>
            </a:pPr>
            <a:r>
              <a:rPr lang="en-US" sz="4000" dirty="0">
                <a:latin typeface="Helvetica Regular" charset="0"/>
              </a:rPr>
              <a:t>David L. Kaye, MD</a:t>
            </a:r>
          </a:p>
        </p:txBody>
      </p:sp>
      <p:sp>
        <p:nvSpPr>
          <p:cNvPr id="4" name="Rectangle 3">
            <a:extLst>
              <a:ext uri="{FF2B5EF4-FFF2-40B4-BE49-F238E27FC236}">
                <a16:creationId xmlns:a16="http://schemas.microsoft.com/office/drawing/2014/main" id="{B2ED60D0-5AF4-4C73-9FE9-D03E267742B3}"/>
              </a:ext>
            </a:extLst>
          </p:cNvPr>
          <p:cNvSpPr/>
          <p:nvPr/>
        </p:nvSpPr>
        <p:spPr>
          <a:xfrm>
            <a:off x="5448592" y="4859522"/>
            <a:ext cx="6743408" cy="7585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6C4E6A-6676-4F09-8EFC-900C02C6620D}"/>
              </a:ext>
            </a:extLst>
          </p:cNvPr>
          <p:cNvSpPr/>
          <p:nvPr/>
        </p:nvSpPr>
        <p:spPr>
          <a:xfrm>
            <a:off x="5448592" y="5617962"/>
            <a:ext cx="6743408" cy="51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6">
            <a:extLst>
              <a:ext uri="{FF2B5EF4-FFF2-40B4-BE49-F238E27FC236}">
                <a16:creationId xmlns:a16="http://schemas.microsoft.com/office/drawing/2014/main" id="{14EB50FF-2458-4A23-A55C-9F8895CCD458}"/>
              </a:ext>
            </a:extLst>
          </p:cNvPr>
          <p:cNvSpPr txBox="1">
            <a:spLocks/>
          </p:cNvSpPr>
          <p:nvPr/>
        </p:nvSpPr>
        <p:spPr>
          <a:xfrm>
            <a:off x="5372823" y="5172891"/>
            <a:ext cx="6743408" cy="445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50000"/>
              </a:lnSpc>
            </a:pPr>
            <a:r>
              <a:rPr lang="en-US" sz="4000" dirty="0">
                <a:latin typeface="Helvetica Regular" charset="0"/>
              </a:rPr>
              <a:t>Michele Phillips</a:t>
            </a:r>
          </a:p>
        </p:txBody>
      </p:sp>
      <p:sp>
        <p:nvSpPr>
          <p:cNvPr id="13" name="Title 5">
            <a:extLst>
              <a:ext uri="{FF2B5EF4-FFF2-40B4-BE49-F238E27FC236}">
                <a16:creationId xmlns:a16="http://schemas.microsoft.com/office/drawing/2014/main" id="{0338194C-3ABF-4148-A5A2-1A918754BE93}"/>
              </a:ext>
            </a:extLst>
          </p:cNvPr>
          <p:cNvSpPr txBox="1">
            <a:spLocks/>
          </p:cNvSpPr>
          <p:nvPr/>
        </p:nvSpPr>
        <p:spPr>
          <a:xfrm>
            <a:off x="5448583" y="5708876"/>
            <a:ext cx="6743407" cy="40906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r>
              <a:rPr lang="en-US" sz="1800" dirty="0">
                <a:latin typeface="Helvetica Regular"/>
              </a:rPr>
              <a:t>Sr. Project Director, Project TEACH</a:t>
            </a:r>
          </a:p>
        </p:txBody>
      </p:sp>
      <p:sp>
        <p:nvSpPr>
          <p:cNvPr id="5" name="Rectangle 4">
            <a:extLst>
              <a:ext uri="{FF2B5EF4-FFF2-40B4-BE49-F238E27FC236}">
                <a16:creationId xmlns:a16="http://schemas.microsoft.com/office/drawing/2014/main" id="{8B7E976F-F706-4046-93C8-1FF4CABB7336}"/>
              </a:ext>
            </a:extLst>
          </p:cNvPr>
          <p:cNvSpPr/>
          <p:nvPr/>
        </p:nvSpPr>
        <p:spPr>
          <a:xfrm>
            <a:off x="5448590" y="4512819"/>
            <a:ext cx="6743407" cy="150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86D206-85A8-403A-94F0-0F923A0E0FE3}"/>
              </a:ext>
            </a:extLst>
          </p:cNvPr>
          <p:cNvSpPr/>
          <p:nvPr/>
        </p:nvSpPr>
        <p:spPr>
          <a:xfrm>
            <a:off x="5448585" y="6128644"/>
            <a:ext cx="6743407" cy="350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C12AEF6-D36F-4CB3-A3CB-6F45AB9F6E3C}"/>
              </a:ext>
            </a:extLst>
          </p:cNvPr>
          <p:cNvSpPr/>
          <p:nvPr/>
        </p:nvSpPr>
        <p:spPr>
          <a:xfrm>
            <a:off x="5448593" y="4268760"/>
            <a:ext cx="6743407" cy="350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D972B2-06EE-4062-86D7-15BB2E15A131}"/>
              </a:ext>
            </a:extLst>
          </p:cNvPr>
          <p:cNvSpPr/>
          <p:nvPr/>
        </p:nvSpPr>
        <p:spPr>
          <a:xfrm>
            <a:off x="5448584" y="4662542"/>
            <a:ext cx="6743407" cy="253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5">
            <a:extLst>
              <a:ext uri="{FF2B5EF4-FFF2-40B4-BE49-F238E27FC236}">
                <a16:creationId xmlns:a16="http://schemas.microsoft.com/office/drawing/2014/main" id="{DB9B3276-ED39-49A9-A5F7-77B8673610EF}"/>
              </a:ext>
            </a:extLst>
          </p:cNvPr>
          <p:cNvSpPr txBox="1">
            <a:spLocks/>
          </p:cNvSpPr>
          <p:nvPr/>
        </p:nvSpPr>
        <p:spPr>
          <a:xfrm>
            <a:off x="5448577" y="6163867"/>
            <a:ext cx="6743407" cy="35996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r>
              <a:rPr lang="en-US" sz="1800" dirty="0">
                <a:latin typeface="Helvetica Regular"/>
              </a:rPr>
              <a:t>mp246@buffalo.edu</a:t>
            </a:r>
          </a:p>
        </p:txBody>
      </p:sp>
      <p:sp>
        <p:nvSpPr>
          <p:cNvPr id="22" name="Title 5">
            <a:extLst>
              <a:ext uri="{FF2B5EF4-FFF2-40B4-BE49-F238E27FC236}">
                <a16:creationId xmlns:a16="http://schemas.microsoft.com/office/drawing/2014/main" id="{C06E504A-9BC4-4766-8B2B-C8FAF12A2FBC}"/>
              </a:ext>
            </a:extLst>
          </p:cNvPr>
          <p:cNvSpPr txBox="1">
            <a:spLocks/>
          </p:cNvSpPr>
          <p:nvPr/>
        </p:nvSpPr>
        <p:spPr>
          <a:xfrm>
            <a:off x="5448593" y="4269873"/>
            <a:ext cx="6743407" cy="35996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r>
              <a:rPr lang="en-US" sz="1800" dirty="0">
                <a:latin typeface="Helvetica Regular"/>
              </a:rPr>
              <a:t>dlkaye@buffalo.edu</a:t>
            </a:r>
          </a:p>
        </p:txBody>
      </p:sp>
    </p:spTree>
    <p:extLst>
      <p:ext uri="{BB962C8B-B14F-4D97-AF65-F5344CB8AC3E}">
        <p14:creationId xmlns:p14="http://schemas.microsoft.com/office/powerpoint/2010/main" val="355084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3370" y="883429"/>
            <a:ext cx="9377962" cy="1538883"/>
          </a:xfrm>
          <a:prstGeom prst="rect">
            <a:avLst/>
          </a:prstGeom>
          <a:noFill/>
        </p:spPr>
        <p:txBody>
          <a:bodyPr wrap="square" rtlCol="0">
            <a:spAutoFit/>
          </a:bodyPr>
          <a:lstStyle/>
          <a:p>
            <a:pPr algn="ctr"/>
            <a:r>
              <a:rPr lang="en-US" sz="6600" b="1" dirty="0">
                <a:solidFill>
                  <a:srgbClr val="049FDA"/>
                </a:solidFill>
                <a:latin typeface="Helvetica Neue" panose="02000503000000020004" pitchFamily="2" charset="0"/>
                <a:ea typeface="Helvetica Regular" charset="0"/>
                <a:cs typeface="Helvetica Neue" panose="02000503000000020004" pitchFamily="2" charset="0"/>
              </a:rPr>
              <a:t>Project TEACH </a:t>
            </a:r>
          </a:p>
          <a:p>
            <a:pPr algn="ctr"/>
            <a:r>
              <a:rPr lang="en-US" sz="2800" dirty="0">
                <a:solidFill>
                  <a:srgbClr val="049FDA"/>
                </a:solidFill>
                <a:latin typeface="Helvetica Neue" panose="02000503000000020004" pitchFamily="2" charset="0"/>
                <a:ea typeface="Helvetica Regular" charset="0"/>
                <a:cs typeface="Helvetica Neue" panose="02000503000000020004" pitchFamily="2" charset="0"/>
              </a:rPr>
              <a:t>Funded by</a:t>
            </a:r>
          </a:p>
        </p:txBody>
      </p:sp>
      <p:sp>
        <p:nvSpPr>
          <p:cNvPr id="8" name="Subtitle 2"/>
          <p:cNvSpPr txBox="1">
            <a:spLocks/>
          </p:cNvSpPr>
          <p:nvPr/>
        </p:nvSpPr>
        <p:spPr>
          <a:xfrm>
            <a:off x="82352" y="2131293"/>
            <a:ext cx="11999999" cy="18501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60000"/>
              </a:lnSpc>
            </a:pPr>
            <a:endParaRPr lang="en-US" sz="2400" dirty="0">
              <a:solidFill>
                <a:schemeClr val="tx1">
                  <a:lumMod val="65000"/>
                  <a:lumOff val="3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026" y="4180889"/>
            <a:ext cx="4037046" cy="26913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0" y="4180889"/>
            <a:ext cx="4035026" cy="269136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529" y="4180889"/>
            <a:ext cx="4112472" cy="267711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2100" y="2621759"/>
            <a:ext cx="6451600" cy="1269663"/>
          </a:xfrm>
          <a:prstGeom prst="rect">
            <a:avLst/>
          </a:prstGeom>
        </p:spPr>
      </p:pic>
    </p:spTree>
    <p:extLst>
      <p:ext uri="{BB962C8B-B14F-4D97-AF65-F5344CB8AC3E}">
        <p14:creationId xmlns:p14="http://schemas.microsoft.com/office/powerpoint/2010/main" val="376838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3460" y="2996621"/>
            <a:ext cx="10755720" cy="2252851"/>
          </a:xfrm>
        </p:spPr>
        <p:txBody>
          <a:bodyPr>
            <a:normAutofit/>
          </a:bodyPr>
          <a:lstStyle/>
          <a:p>
            <a:r>
              <a:rPr lang="en-US" b="1" i="1" dirty="0"/>
              <a:t> </a:t>
            </a:r>
            <a:r>
              <a:rPr lang="en-US" i="1" dirty="0"/>
              <a:t> </a:t>
            </a:r>
          </a:p>
          <a:p>
            <a:pPr algn="l"/>
            <a:r>
              <a:rPr lang="en-US" sz="3200" b="1" dirty="0">
                <a:solidFill>
                  <a:srgbClr val="391378"/>
                </a:solidFill>
              </a:rPr>
              <a:t>Supporting Perinatal and Pediatric Clinicians to </a:t>
            </a:r>
            <a:br>
              <a:rPr lang="en-US" sz="3200" b="1" dirty="0">
                <a:solidFill>
                  <a:srgbClr val="391378"/>
                </a:solidFill>
              </a:rPr>
            </a:br>
            <a:r>
              <a:rPr lang="en-US" sz="3200" b="1" dirty="0">
                <a:solidFill>
                  <a:srgbClr val="391378"/>
                </a:solidFill>
              </a:rPr>
              <a:t>deliver quality mental health care in New York State</a:t>
            </a:r>
            <a:endParaRPr lang="en-US" sz="3200" dirty="0">
              <a:solidFill>
                <a:srgbClr val="391378"/>
              </a:solidFill>
            </a:endParaRPr>
          </a:p>
          <a:p>
            <a:pPr>
              <a:lnSpc>
                <a:spcPct val="200000"/>
              </a:lnSpc>
            </a:pPr>
            <a:endParaRPr lang="en-US" dirty="0"/>
          </a:p>
        </p:txBody>
      </p:sp>
      <p:sp>
        <p:nvSpPr>
          <p:cNvPr id="4" name="TextBox 3"/>
          <p:cNvSpPr txBox="1"/>
          <p:nvPr/>
        </p:nvSpPr>
        <p:spPr>
          <a:xfrm>
            <a:off x="724829" y="2110204"/>
            <a:ext cx="10399256" cy="707886"/>
          </a:xfrm>
          <a:prstGeom prst="rect">
            <a:avLst/>
          </a:prstGeom>
          <a:noFill/>
        </p:spPr>
        <p:txBody>
          <a:bodyPr wrap="square" rtlCol="0">
            <a:spAutoFit/>
          </a:bodyPr>
          <a:lstStyle/>
          <a:p>
            <a:pPr algn="ctr"/>
            <a:r>
              <a:rPr lang="en-US" sz="4000" b="1" i="1" dirty="0">
                <a:solidFill>
                  <a:srgbClr val="049FDA"/>
                </a:solidFill>
                <a:latin typeface="Helvetica Neue" panose="02000503000000020004" pitchFamily="2" charset="0"/>
                <a:ea typeface="Helvetica Regular" charset="0"/>
                <a:cs typeface="Helvetica Neue" panose="02000503000000020004" pitchFamily="2" charset="0"/>
              </a:rPr>
              <a:t>Families Thrive With Good Mental Health</a:t>
            </a:r>
          </a:p>
        </p:txBody>
      </p:sp>
    </p:spTree>
    <p:extLst>
      <p:ext uri="{BB962C8B-B14F-4D97-AF65-F5344CB8AC3E}">
        <p14:creationId xmlns:p14="http://schemas.microsoft.com/office/powerpoint/2010/main" val="196319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0900" y="2783261"/>
            <a:ext cx="11590200" cy="2252851"/>
          </a:xfrm>
        </p:spPr>
        <p:txBody>
          <a:bodyPr>
            <a:normAutofit fontScale="92500" lnSpcReduction="10000"/>
          </a:bodyPr>
          <a:lstStyle/>
          <a:p>
            <a:pPr lvl="1">
              <a:lnSpc>
                <a:spcPct val="108000"/>
              </a:lnSpc>
            </a:pPr>
            <a:r>
              <a:rPr lang="en-US" sz="2800" dirty="0">
                <a:solidFill>
                  <a:schemeClr val="tx1">
                    <a:lumMod val="65000"/>
                    <a:lumOff val="35000"/>
                  </a:schemeClr>
                </a:solidFill>
                <a:latin typeface="Helvetica Neue" panose="02000503000000020004" pitchFamily="2" charset="0"/>
                <a:cs typeface="Helvetica Neue" panose="02000503000000020004" pitchFamily="2" charset="0"/>
              </a:rPr>
              <a:t>To strengthen and support New York’s:</a:t>
            </a:r>
          </a:p>
          <a:p>
            <a:pPr marL="971550" lvl="1" indent="-514350" algn="l">
              <a:lnSpc>
                <a:spcPct val="108000"/>
              </a:lnSpc>
              <a:buAutoNum type="arabicPeriod"/>
            </a:pPr>
            <a:r>
              <a:rPr lang="en-US" sz="2800" dirty="0">
                <a:solidFill>
                  <a:schemeClr val="tx1">
                    <a:lumMod val="65000"/>
                    <a:lumOff val="35000"/>
                  </a:schemeClr>
                </a:solidFill>
              </a:rPr>
              <a:t>P</a:t>
            </a:r>
            <a:r>
              <a:rPr lang="en-US" sz="2800" dirty="0">
                <a:solidFill>
                  <a:schemeClr val="tx1">
                    <a:lumMod val="65000"/>
                    <a:lumOff val="35000"/>
                  </a:schemeClr>
                </a:solidFill>
                <a:latin typeface="Helvetica Neue" panose="02000503000000020004" pitchFamily="2" charset="0"/>
                <a:cs typeface="Helvetica Neue" panose="02000503000000020004" pitchFamily="2" charset="0"/>
              </a:rPr>
              <a:t>ediatric Primary Care </a:t>
            </a:r>
            <a:r>
              <a:rPr lang="en-US" sz="2800" dirty="0">
                <a:solidFill>
                  <a:schemeClr val="tx1">
                    <a:lumMod val="65000"/>
                    <a:lumOff val="35000"/>
                  </a:schemeClr>
                </a:solidFill>
              </a:rPr>
              <a:t>C</a:t>
            </a:r>
            <a:r>
              <a:rPr lang="en-US" sz="2800" dirty="0">
                <a:solidFill>
                  <a:schemeClr val="tx1">
                    <a:lumMod val="65000"/>
                    <a:lumOff val="35000"/>
                  </a:schemeClr>
                </a:solidFill>
                <a:latin typeface="Helvetica Neue" panose="02000503000000020004" pitchFamily="2" charset="0"/>
                <a:cs typeface="Helvetica Neue" panose="02000503000000020004" pitchFamily="2" charset="0"/>
              </a:rPr>
              <a:t>linicians to deliver care to children and families who experience mild-to-moderate mental health concerns.</a:t>
            </a:r>
            <a:endParaRPr lang="en-US" sz="2800" dirty="0">
              <a:solidFill>
                <a:schemeClr val="tx1">
                  <a:lumMod val="65000"/>
                  <a:lumOff val="35000"/>
                </a:schemeClr>
              </a:solidFill>
            </a:endParaRPr>
          </a:p>
          <a:p>
            <a:pPr marL="971550" lvl="1" indent="-514350" algn="l">
              <a:lnSpc>
                <a:spcPct val="108000"/>
              </a:lnSpc>
              <a:buAutoNum type="arabicPeriod"/>
            </a:pPr>
            <a:r>
              <a:rPr lang="en-US" sz="2800" dirty="0">
                <a:solidFill>
                  <a:schemeClr val="tx1">
                    <a:lumMod val="65000"/>
                    <a:lumOff val="35000"/>
                  </a:schemeClr>
                </a:solidFill>
              </a:rPr>
              <a:t>Ob/Gyns and other primary care clinicians to expand their ability to assess and manage maternal mental health concerns.</a:t>
            </a:r>
            <a:endParaRPr lang="en-US" sz="2800" dirty="0">
              <a:solidFill>
                <a:schemeClr val="tx1">
                  <a:lumMod val="65000"/>
                  <a:lumOff val="35000"/>
                </a:schemeClr>
              </a:solidFill>
              <a:latin typeface="Helvetica Neue" panose="02000503000000020004" pitchFamily="2" charset="0"/>
              <a:cs typeface="Helvetica Neue" panose="02000503000000020004" pitchFamily="2" charset="0"/>
            </a:endParaRPr>
          </a:p>
          <a:p>
            <a:pPr>
              <a:lnSpc>
                <a:spcPct val="200000"/>
              </a:lnSpc>
            </a:pPr>
            <a:endParaRPr lang="en-US" dirty="0"/>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Neue" panose="02000503000000020004" pitchFamily="2" charset="0"/>
                <a:ea typeface="Helvetica Regular" charset="0"/>
                <a:cs typeface="Helvetica Neue" panose="02000503000000020004" pitchFamily="2" charset="0"/>
              </a:rPr>
              <a:t>Mission</a:t>
            </a:r>
          </a:p>
        </p:txBody>
      </p:sp>
    </p:spTree>
    <p:extLst>
      <p:ext uri="{BB962C8B-B14F-4D97-AF65-F5344CB8AC3E}">
        <p14:creationId xmlns:p14="http://schemas.microsoft.com/office/powerpoint/2010/main" val="101838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96B9-96EF-15AC-031C-7C96BE9DE240}"/>
              </a:ext>
            </a:extLst>
          </p:cNvPr>
          <p:cNvSpPr>
            <a:spLocks noGrp="1"/>
          </p:cNvSpPr>
          <p:nvPr>
            <p:ph type="title"/>
          </p:nvPr>
        </p:nvSpPr>
        <p:spPr/>
        <p:txBody>
          <a:bodyPr/>
          <a:lstStyle/>
          <a:p>
            <a:r>
              <a:rPr lang="en-US" b="1" dirty="0">
                <a:solidFill>
                  <a:srgbClr val="00B0F0"/>
                </a:solidFill>
              </a:rPr>
              <a:t>Strategy</a:t>
            </a:r>
          </a:p>
        </p:txBody>
      </p:sp>
      <p:sp>
        <p:nvSpPr>
          <p:cNvPr id="3" name="Content Placeholder 2">
            <a:extLst>
              <a:ext uri="{FF2B5EF4-FFF2-40B4-BE49-F238E27FC236}">
                <a16:creationId xmlns:a16="http://schemas.microsoft.com/office/drawing/2014/main" id="{A5FE5522-74D5-630F-4E4B-4350BA8CDB60}"/>
              </a:ext>
            </a:extLst>
          </p:cNvPr>
          <p:cNvSpPr>
            <a:spLocks noGrp="1"/>
          </p:cNvSpPr>
          <p:nvPr>
            <p:ph idx="1"/>
          </p:nvPr>
        </p:nvSpPr>
        <p:spPr/>
        <p:txBody>
          <a:bodyPr/>
          <a:lstStyle/>
          <a:p>
            <a:r>
              <a:rPr lang="en-US" dirty="0"/>
              <a:t>Educate and support PCCs</a:t>
            </a:r>
          </a:p>
          <a:p>
            <a:pPr marL="914400" lvl="2" indent="0">
              <a:buNone/>
            </a:pPr>
            <a:r>
              <a:rPr lang="en-US" sz="2800" dirty="0">
                <a:sym typeface="Wingdings" pitchFamily="2" charset="2"/>
              </a:rPr>
              <a:t></a:t>
            </a:r>
            <a:r>
              <a:rPr lang="en-US" sz="2800" dirty="0"/>
              <a:t>PCCs have better knowledge, skills, and confidence</a:t>
            </a:r>
          </a:p>
          <a:p>
            <a:pPr marL="914400" lvl="2" indent="0">
              <a:buNone/>
            </a:pPr>
            <a:r>
              <a:rPr lang="en-US" sz="2800" dirty="0">
                <a:sym typeface="Wingdings" pitchFamily="2" charset="2"/>
              </a:rPr>
              <a:t>PCCs </a:t>
            </a:r>
            <a:r>
              <a:rPr lang="en-US" sz="2800" dirty="0"/>
              <a:t>help more patients and families</a:t>
            </a:r>
          </a:p>
          <a:p>
            <a:pPr marL="914400" lvl="2" indent="0">
              <a:buNone/>
            </a:pPr>
            <a:r>
              <a:rPr lang="en-US" sz="2800" dirty="0">
                <a:sym typeface="Wingdings" pitchFamily="2" charset="2"/>
              </a:rPr>
              <a:t>More perinatal women, children and families have access to services for mental health needs</a:t>
            </a:r>
            <a:endParaRPr lang="en-US" sz="2800" dirty="0"/>
          </a:p>
          <a:p>
            <a:r>
              <a:rPr lang="en-US" dirty="0"/>
              <a:t>In other words:  we are teaching PCCs to fish! </a:t>
            </a:r>
          </a:p>
        </p:txBody>
      </p:sp>
    </p:spTree>
    <p:extLst>
      <p:ext uri="{BB962C8B-B14F-4D97-AF65-F5344CB8AC3E}">
        <p14:creationId xmlns:p14="http://schemas.microsoft.com/office/powerpoint/2010/main" val="293818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916" y="482600"/>
            <a:ext cx="11582400" cy="748988"/>
          </a:xfrm>
          <a:prstGeom prst="rect">
            <a:avLst/>
          </a:prstGeom>
          <a:noFill/>
          <a:ln>
            <a:noFill/>
          </a:ln>
        </p:spPr>
        <p:txBody>
          <a:bodyPr wrap="square" rtlCol="0">
            <a:spAutoFit/>
          </a:bodyPr>
          <a:lstStyle/>
          <a:p>
            <a:pPr algn="ctr" defTabSz="1219170"/>
            <a:r>
              <a:rPr lang="en-US" sz="4267" b="1">
                <a:solidFill>
                  <a:srgbClr val="002D73"/>
                </a:solidFill>
                <a:latin typeface="Arial" panose="020B0604020202020204" pitchFamily="34" charset="0"/>
                <a:cs typeface="Arial" panose="020B0604020202020204" pitchFamily="34" charset="0"/>
              </a:rPr>
              <a:t>Federal Grant</a:t>
            </a:r>
          </a:p>
        </p:txBody>
      </p:sp>
      <p:sp>
        <p:nvSpPr>
          <p:cNvPr id="12" name="TextBox 11"/>
          <p:cNvSpPr txBox="1"/>
          <p:nvPr/>
        </p:nvSpPr>
        <p:spPr>
          <a:xfrm>
            <a:off x="254000" y="1262300"/>
            <a:ext cx="11684000" cy="5303888"/>
          </a:xfrm>
          <a:prstGeom prst="rect">
            <a:avLst/>
          </a:prstGeom>
          <a:noFill/>
          <a:ln>
            <a:noFill/>
          </a:ln>
        </p:spPr>
        <p:txBody>
          <a:bodyPr wrap="square" rtlCol="0">
            <a:spAutoFit/>
          </a:bodyPr>
          <a:lstStyle/>
          <a:p>
            <a:pPr marL="457189" indent="-457189" defTabSz="1219170">
              <a:buFont typeface="Arial" panose="020B0604020202020204" pitchFamily="34" charset="0"/>
              <a:buChar char="•"/>
            </a:pPr>
            <a:r>
              <a:rPr lang="en-US" sz="2933">
                <a:solidFill>
                  <a:prstClr val="black"/>
                </a:solidFill>
                <a:latin typeface="Arial" panose="020B0604020202020204" pitchFamily="34" charset="0"/>
                <a:cs typeface="Arial" panose="020B0604020202020204" pitchFamily="34" charset="0"/>
              </a:rPr>
              <a:t>New Area Expansion of Pediatric Mental Health Care Access </a:t>
            </a:r>
          </a:p>
          <a:p>
            <a:pPr marL="457189" indent="-457189" defTabSz="1219170">
              <a:buFont typeface="Arial" panose="020B0604020202020204" pitchFamily="34" charset="0"/>
              <a:buChar char="•"/>
            </a:pPr>
            <a:r>
              <a:rPr lang="en-US" sz="2933">
                <a:solidFill>
                  <a:prstClr val="black"/>
                </a:solidFill>
                <a:latin typeface="Arial" panose="020B0604020202020204" pitchFamily="34" charset="0"/>
                <a:cs typeface="Arial" panose="020B0604020202020204" pitchFamily="34" charset="0"/>
              </a:rPr>
              <a:t>Health Resources and Services Administration (HRSA)  </a:t>
            </a:r>
          </a:p>
          <a:p>
            <a:pPr marL="457189" indent="-457189" defTabSz="1219170">
              <a:buFont typeface="Arial" panose="020B0604020202020204" pitchFamily="34" charset="0"/>
              <a:buChar char="•"/>
            </a:pPr>
            <a:r>
              <a:rPr lang="en-US" sz="2933">
                <a:solidFill>
                  <a:prstClr val="black"/>
                </a:solidFill>
                <a:latin typeface="Arial" panose="020B0604020202020204" pitchFamily="34" charset="0"/>
                <a:cs typeface="Arial" panose="020B0604020202020204" pitchFamily="34" charset="0"/>
              </a:rPr>
              <a:t>Expanded access to pediatric mental health care teams </a:t>
            </a:r>
          </a:p>
          <a:p>
            <a:pPr marL="1066773" lvl="1" indent="-457189" defTabSz="1219170">
              <a:buFont typeface="Arial" panose="020B0604020202020204" pitchFamily="34" charset="0"/>
              <a:buChar char="•"/>
            </a:pPr>
            <a:r>
              <a:rPr lang="en-US" sz="2667">
                <a:solidFill>
                  <a:prstClr val="black"/>
                </a:solidFill>
                <a:latin typeface="Arial" panose="020B0604020202020204" pitchFamily="34" charset="0"/>
                <a:cs typeface="Arial" panose="020B0604020202020204" pitchFamily="34" charset="0"/>
              </a:rPr>
              <a:t>tele-consultation </a:t>
            </a:r>
          </a:p>
          <a:p>
            <a:pPr marL="1066773" lvl="1" indent="-457189" defTabSz="1219170">
              <a:buFont typeface="Arial" panose="020B0604020202020204" pitchFamily="34" charset="0"/>
              <a:buChar char="•"/>
            </a:pPr>
            <a:r>
              <a:rPr lang="en-US" sz="2667">
                <a:solidFill>
                  <a:prstClr val="black"/>
                </a:solidFill>
                <a:latin typeface="Arial" panose="020B0604020202020204" pitchFamily="34" charset="0"/>
                <a:cs typeface="Arial" panose="020B0604020202020204" pitchFamily="34" charset="0"/>
              </a:rPr>
              <a:t>training</a:t>
            </a:r>
          </a:p>
          <a:p>
            <a:pPr marL="1066773" lvl="1" indent="-457189" defTabSz="1219170">
              <a:buFont typeface="Arial" panose="020B0604020202020204" pitchFamily="34" charset="0"/>
              <a:buChar char="•"/>
            </a:pPr>
            <a:r>
              <a:rPr lang="en-US" sz="2667">
                <a:solidFill>
                  <a:prstClr val="black"/>
                </a:solidFill>
                <a:latin typeface="Arial" panose="020B0604020202020204" pitchFamily="34" charset="0"/>
                <a:cs typeface="Arial" panose="020B0604020202020204" pitchFamily="34" charset="0"/>
              </a:rPr>
              <a:t>technical assistance</a:t>
            </a:r>
          </a:p>
          <a:p>
            <a:pPr marL="1066773" lvl="1" indent="-457189" defTabSz="1219170">
              <a:buFont typeface="Arial" panose="020B0604020202020204" pitchFamily="34" charset="0"/>
              <a:buChar char="•"/>
            </a:pPr>
            <a:r>
              <a:rPr lang="en-US" sz="2667">
                <a:solidFill>
                  <a:prstClr val="black"/>
                </a:solidFill>
                <a:latin typeface="Arial" panose="020B0604020202020204" pitchFamily="34" charset="0"/>
                <a:cs typeface="Arial" panose="020B0604020202020204" pitchFamily="34" charset="0"/>
              </a:rPr>
              <a:t>care coordination </a:t>
            </a:r>
          </a:p>
          <a:p>
            <a:pPr marL="457189" indent="-457189" defTabSz="1219170">
              <a:buFont typeface="Arial" panose="020B0604020202020204" pitchFamily="34" charset="0"/>
              <a:buChar char="•"/>
            </a:pPr>
            <a:r>
              <a:rPr lang="en-US" sz="2933">
                <a:solidFill>
                  <a:prstClr val="black"/>
                </a:solidFill>
                <a:latin typeface="Arial" panose="020B0604020202020204" pitchFamily="34" charset="0"/>
                <a:cs typeface="Arial" panose="020B0604020202020204" pitchFamily="34" charset="0"/>
              </a:rPr>
              <a:t>Pediatric primary care providers to diagnose, treat, and refer children with behavioral health conditions</a:t>
            </a:r>
          </a:p>
          <a:p>
            <a:pPr marL="457189" indent="-457189" defTabSz="1219170">
              <a:buFont typeface="Arial" panose="020B0604020202020204" pitchFamily="34" charset="0"/>
              <a:buChar char="•"/>
            </a:pPr>
            <a:r>
              <a:rPr lang="en-US" sz="2933">
                <a:solidFill>
                  <a:prstClr val="black"/>
                </a:solidFill>
                <a:latin typeface="Arial" panose="020B0604020202020204" pitchFamily="34" charset="0"/>
                <a:cs typeface="Arial" panose="020B0604020202020204" pitchFamily="34" charset="0"/>
              </a:rPr>
              <a:t>Aligned with state’s Title V Maternal and Child Health Services Block Grant</a:t>
            </a:r>
            <a:endParaRPr lang="en-US" sz="3200">
              <a:solidFill>
                <a:prstClr val="black"/>
              </a:solidFill>
              <a:latin typeface="Arial" panose="020B0604020202020204" pitchFamily="34" charset="0"/>
              <a:cs typeface="Arial" panose="020B0604020202020204" pitchFamily="34" charset="0"/>
            </a:endParaRPr>
          </a:p>
          <a:p>
            <a:pPr defTabSz="1219170"/>
            <a:r>
              <a:rPr lang="en-US" sz="2667">
                <a:solidFill>
                  <a:srgbClr val="646569"/>
                </a:solidFill>
                <a:latin typeface="Arial" panose="020B0604020202020204" pitchFamily="34" charset="0"/>
                <a:cs typeface="Arial" panose="020B0604020202020204" pitchFamily="34" charset="0"/>
                <a:hlinkClick r:id="rId3"/>
              </a:rPr>
              <a:t>https://www.hrsa.gov/grants/find-funding/hrsa-21-122</a:t>
            </a:r>
            <a:r>
              <a:rPr lang="en-US" sz="2667">
                <a:solidFill>
                  <a:srgbClr val="646569"/>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1407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3163" y="553611"/>
            <a:ext cx="9377962" cy="1107996"/>
          </a:xfrm>
          <a:prstGeom prst="rect">
            <a:avLst/>
          </a:prstGeom>
          <a:noFill/>
        </p:spPr>
        <p:txBody>
          <a:bodyPr wrap="square" rtlCol="0">
            <a:spAutoFit/>
          </a:bodyPr>
          <a:lstStyle/>
          <a:p>
            <a:pPr algn="ctr"/>
            <a:r>
              <a:rPr lang="en-US" sz="6600" dirty="0">
                <a:solidFill>
                  <a:srgbClr val="049FDA"/>
                </a:solidFill>
                <a:latin typeface="Helvetica Neue" panose="02000503000000020004" pitchFamily="2" charset="0"/>
                <a:ea typeface="Helvetica Regular" charset="0"/>
                <a:cs typeface="Helvetica Neue" panose="02000503000000020004" pitchFamily="2" charset="0"/>
              </a:rPr>
              <a:t>Services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t="8246" b="8246"/>
          <a:stretch/>
        </p:blipFill>
        <p:spPr>
          <a:xfrm>
            <a:off x="4098833" y="3987505"/>
            <a:ext cx="4090612" cy="227704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 b="16495"/>
          <a:stretch/>
        </p:blipFill>
        <p:spPr>
          <a:xfrm>
            <a:off x="175021" y="3990326"/>
            <a:ext cx="4090612" cy="227704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16399"/>
          <a:stretch/>
        </p:blipFill>
        <p:spPr>
          <a:xfrm>
            <a:off x="8108621" y="3975839"/>
            <a:ext cx="4083379" cy="2277042"/>
          </a:xfrm>
          <a:prstGeom prst="rect">
            <a:avLst/>
          </a:prstGeom>
        </p:spPr>
      </p:pic>
      <p:sp>
        <p:nvSpPr>
          <p:cNvPr id="8" name="Subtitle 2"/>
          <p:cNvSpPr txBox="1">
            <a:spLocks/>
          </p:cNvSpPr>
          <p:nvPr/>
        </p:nvSpPr>
        <p:spPr>
          <a:xfrm>
            <a:off x="82352" y="1373508"/>
            <a:ext cx="11999999" cy="2404147"/>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nSpc>
                <a:spcPct val="108000"/>
              </a:lnSpc>
            </a:pPr>
            <a:endParaRPr lang="en-US" sz="2600" dirty="0">
              <a:solidFill>
                <a:srgbClr val="5D5B5B"/>
              </a:solidFill>
              <a:latin typeface="Helvetica Neue" panose="02000503000000020004" pitchFamily="2" charset="0"/>
              <a:cs typeface="Helvetica Neue" panose="02000503000000020004" pitchFamily="2" charset="0"/>
            </a:endParaRPr>
          </a:p>
          <a:p>
            <a:pPr marL="971550" lvl="1" indent="-514350">
              <a:lnSpc>
                <a:spcPct val="108000"/>
              </a:lnSpc>
              <a:buAutoNum type="arabicPeriod"/>
            </a:pPr>
            <a:r>
              <a:rPr lang="en-US" sz="2600" b="1" dirty="0">
                <a:solidFill>
                  <a:srgbClr val="5D5B5B"/>
                </a:solidFill>
                <a:latin typeface="Helvetica Neue" panose="02000503000000020004" pitchFamily="2" charset="0"/>
                <a:cs typeface="Helvetica Neue" panose="02000503000000020004" pitchFamily="2" charset="0"/>
              </a:rPr>
              <a:t>Telephone consultation </a:t>
            </a:r>
            <a:r>
              <a:rPr lang="en-US" sz="2600" dirty="0">
                <a:solidFill>
                  <a:srgbClr val="5D5B5B"/>
                </a:solidFill>
                <a:latin typeface="Helvetica Neue" panose="02000503000000020004" pitchFamily="2" charset="0"/>
                <a:cs typeface="Helvetica Neue" panose="02000503000000020004" pitchFamily="2" charset="0"/>
              </a:rPr>
              <a:t>for maternal and child health clinicians </a:t>
            </a:r>
          </a:p>
          <a:p>
            <a:pPr marL="971550" lvl="1" indent="-514350">
              <a:lnSpc>
                <a:spcPct val="108000"/>
              </a:lnSpc>
              <a:buAutoNum type="arabicPeriod"/>
            </a:pPr>
            <a:r>
              <a:rPr lang="en-US" sz="2600" b="1" dirty="0">
                <a:solidFill>
                  <a:srgbClr val="5D5B5B"/>
                </a:solidFill>
                <a:latin typeface="Helvetica Neue" panose="02000503000000020004" pitchFamily="2" charset="0"/>
                <a:cs typeface="Helvetica Neue" panose="02000503000000020004" pitchFamily="2" charset="0"/>
              </a:rPr>
              <a:t>Linkage/referral</a:t>
            </a:r>
          </a:p>
          <a:p>
            <a:pPr marL="971550" lvl="1" indent="-514350">
              <a:lnSpc>
                <a:spcPct val="108000"/>
              </a:lnSpc>
              <a:buAutoNum type="arabicPeriod"/>
            </a:pPr>
            <a:r>
              <a:rPr lang="en-US" sz="2600" b="1" dirty="0">
                <a:solidFill>
                  <a:srgbClr val="5D5B5B"/>
                </a:solidFill>
                <a:latin typeface="Helvetica Neue" panose="02000503000000020004" pitchFamily="2" charset="0"/>
                <a:cs typeface="Helvetica Neue" panose="02000503000000020004" pitchFamily="2" charset="0"/>
              </a:rPr>
              <a:t>Education</a:t>
            </a: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313009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9558">
            <a:off x="4964193" y="-1149488"/>
            <a:ext cx="6654990" cy="51811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956" y="567189"/>
            <a:ext cx="6237847" cy="4737787"/>
          </a:xfrm>
          <a:prstGeom prst="rect">
            <a:avLst/>
          </a:prstGeom>
        </p:spPr>
      </p:pic>
      <p:sp>
        <p:nvSpPr>
          <p:cNvPr id="2" name="TextBox 1"/>
          <p:cNvSpPr txBox="1"/>
          <p:nvPr/>
        </p:nvSpPr>
        <p:spPr>
          <a:xfrm>
            <a:off x="1683225" y="1372487"/>
            <a:ext cx="8770960" cy="1015663"/>
          </a:xfrm>
          <a:prstGeom prst="rect">
            <a:avLst/>
          </a:prstGeom>
          <a:noFill/>
        </p:spPr>
        <p:txBody>
          <a:bodyPr wrap="square" rtlCol="0">
            <a:spAutoFit/>
          </a:bodyPr>
          <a:lstStyle/>
          <a:p>
            <a:pPr algn="ctr"/>
            <a:r>
              <a:rPr lang="en-US" sz="6000" dirty="0">
                <a:solidFill>
                  <a:srgbClr val="00B0F0"/>
                </a:solidFill>
                <a:latin typeface="Helvetica Neue" panose="02000503000000020004" pitchFamily="2" charset="0"/>
                <a:ea typeface="Helvetica Regular" charset="0"/>
                <a:cs typeface="Helvetica Neue" panose="02000503000000020004" pitchFamily="2" charset="0"/>
              </a:rPr>
              <a:t>Telephone Consultations</a:t>
            </a:r>
          </a:p>
        </p:txBody>
      </p:sp>
      <p:sp>
        <p:nvSpPr>
          <p:cNvPr id="3" name="Subtitle 2"/>
          <p:cNvSpPr txBox="1">
            <a:spLocks/>
          </p:cNvSpPr>
          <p:nvPr/>
        </p:nvSpPr>
        <p:spPr>
          <a:xfrm>
            <a:off x="1129959" y="2663939"/>
            <a:ext cx="10430669" cy="3063094"/>
          </a:xfrm>
          <a:prstGeom prst="rect">
            <a:avLst/>
          </a:prstGeom>
        </p:spPr>
        <p:txBody>
          <a:bodyPr>
            <a:normAutofit fontScale="70000" lnSpcReduction="2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28000"/>
              </a:lnSpc>
            </a:pPr>
            <a:r>
              <a:rPr lang="en-US" sz="2800" dirty="0">
                <a:solidFill>
                  <a:srgbClr val="5D5B5B"/>
                </a:solidFill>
                <a:latin typeface="Helvetica Neue" panose="02000503000000020004" pitchFamily="2" charset="0"/>
                <a:cs typeface="Helvetica Neue" panose="02000503000000020004" pitchFamily="2" charset="0"/>
              </a:rPr>
              <a:t>Project TEACH allows PCCs to immediately speak with </a:t>
            </a:r>
            <a:br>
              <a:rPr lang="en-US" sz="2800" dirty="0">
                <a:solidFill>
                  <a:srgbClr val="5D5B5B"/>
                </a:solidFill>
                <a:latin typeface="Helvetica Neue" panose="02000503000000020004" pitchFamily="2" charset="0"/>
                <a:cs typeface="Helvetica Neue" panose="02000503000000020004" pitchFamily="2" charset="0"/>
              </a:rPr>
            </a:br>
            <a:r>
              <a:rPr lang="en-US" sz="2800" dirty="0">
                <a:solidFill>
                  <a:srgbClr val="5D5B5B"/>
                </a:solidFill>
                <a:latin typeface="Helvetica Neue" panose="02000503000000020004" pitchFamily="2" charset="0"/>
                <a:cs typeface="Helvetica Neue" panose="02000503000000020004" pitchFamily="2" charset="0"/>
              </a:rPr>
              <a:t>child and adolescent psychiatrists and reproductive psychiatrists.</a:t>
            </a:r>
          </a:p>
          <a:p>
            <a:pPr lvl="1" algn="ctr">
              <a:lnSpc>
                <a:spcPct val="128000"/>
              </a:lnSpc>
            </a:pPr>
            <a:r>
              <a:rPr lang="en-US" sz="2800" dirty="0">
                <a:solidFill>
                  <a:srgbClr val="5D5B5B"/>
                </a:solidFill>
                <a:latin typeface="Helvetica Neue" panose="02000503000000020004" pitchFamily="2" charset="0"/>
                <a:cs typeface="Helvetica Neue" panose="02000503000000020004" pitchFamily="2" charset="0"/>
              </a:rPr>
              <a:t>Ask questions, discuss cases, or review treatment options.</a:t>
            </a:r>
          </a:p>
          <a:p>
            <a:pPr lvl="1" algn="ctr">
              <a:lnSpc>
                <a:spcPct val="128000"/>
              </a:lnSpc>
            </a:pPr>
            <a:r>
              <a:rPr lang="en-US" sz="2800" dirty="0">
                <a:solidFill>
                  <a:srgbClr val="5D5B5B"/>
                </a:solidFill>
                <a:latin typeface="Helvetica Neue" panose="02000503000000020004" pitchFamily="2" charset="0"/>
                <a:cs typeface="Helvetica Neue" panose="02000503000000020004" pitchFamily="2" charset="0"/>
              </a:rPr>
              <a:t>Whatever PCCs need to support their ability to manage their patients.</a:t>
            </a:r>
          </a:p>
          <a:p>
            <a:pPr lvl="1" algn="ctr">
              <a:lnSpc>
                <a:spcPct val="128000"/>
              </a:lnSpc>
            </a:pPr>
            <a:endParaRPr lang="en-US" sz="2800" dirty="0">
              <a:solidFill>
                <a:srgbClr val="5D5B5B"/>
              </a:solidFill>
              <a:latin typeface="Helvetica Neue" panose="02000503000000020004" pitchFamily="2" charset="0"/>
              <a:cs typeface="Helvetica Neue" panose="02000503000000020004" pitchFamily="2" charset="0"/>
            </a:endParaRPr>
          </a:p>
          <a:p>
            <a:pPr lvl="1" algn="ctr">
              <a:lnSpc>
                <a:spcPct val="128000"/>
              </a:lnSpc>
            </a:pPr>
            <a:r>
              <a:rPr lang="en-US" sz="4600" b="1" dirty="0">
                <a:solidFill>
                  <a:srgbClr val="391378"/>
                </a:solidFill>
                <a:latin typeface="Helvetica Neue" panose="02000503000000020004" pitchFamily="2" charset="0"/>
                <a:cs typeface="Helvetica Neue" panose="02000503000000020004" pitchFamily="2" charset="0"/>
              </a:rPr>
              <a:t>1-855-227-7272 </a:t>
            </a:r>
            <a:br>
              <a:rPr lang="en-US" sz="4000" b="1" dirty="0">
                <a:solidFill>
                  <a:srgbClr val="391378"/>
                </a:solidFill>
                <a:latin typeface="Helvetica Neue" panose="02000503000000020004" pitchFamily="2" charset="0"/>
                <a:cs typeface="Helvetica Neue" panose="02000503000000020004" pitchFamily="2" charset="0"/>
              </a:rPr>
            </a:br>
            <a:r>
              <a:rPr lang="en-US" sz="4000" b="1" dirty="0">
                <a:solidFill>
                  <a:srgbClr val="391378"/>
                </a:solidFill>
                <a:latin typeface="Helvetica Neue" panose="02000503000000020004" pitchFamily="2" charset="0"/>
                <a:cs typeface="Helvetica Neue" panose="02000503000000020004" pitchFamily="2" charset="0"/>
              </a:rPr>
              <a:t>Monday-Friday </a:t>
            </a:r>
            <a:r>
              <a:rPr lang="en-US" sz="4000" dirty="0">
                <a:solidFill>
                  <a:srgbClr val="391378"/>
                </a:solidFill>
              </a:rPr>
              <a:t>• </a:t>
            </a:r>
            <a:r>
              <a:rPr lang="en-US" sz="4000" b="1" dirty="0">
                <a:solidFill>
                  <a:srgbClr val="391378"/>
                </a:solidFill>
                <a:latin typeface="Helvetica Neue" panose="02000503000000020004" pitchFamily="2" charset="0"/>
                <a:cs typeface="Helvetica Neue" panose="02000503000000020004" pitchFamily="2" charset="0"/>
              </a:rPr>
              <a:t>9:00 am – 5:00 pm</a:t>
            </a:r>
            <a:endParaRPr lang="en-US" sz="4700" b="1" dirty="0">
              <a:solidFill>
                <a:srgbClr val="391378"/>
              </a:solidFill>
              <a:latin typeface="Helvetica Neue" panose="02000503000000020004" pitchFamily="2" charset="0"/>
              <a:cs typeface="Helvetica Neue" panose="02000503000000020004" pitchFamily="2" charset="0"/>
            </a:endParaRPr>
          </a:p>
        </p:txBody>
      </p:sp>
      <p:sp>
        <p:nvSpPr>
          <p:cNvPr id="8" name="5-Point Star 7"/>
          <p:cNvSpPr/>
          <p:nvPr/>
        </p:nvSpPr>
        <p:spPr>
          <a:xfrm>
            <a:off x="4620126" y="4640750"/>
            <a:ext cx="385009" cy="364385"/>
          </a:xfrm>
          <a:prstGeom prst="star5">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90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9244" y="716772"/>
            <a:ext cx="6034585" cy="1323439"/>
          </a:xfrm>
          <a:prstGeom prst="rect">
            <a:avLst/>
          </a:prstGeom>
          <a:noFill/>
        </p:spPr>
        <p:txBody>
          <a:bodyPr wrap="square" rtlCol="0">
            <a:spAutoFit/>
          </a:bodyPr>
          <a:lstStyle/>
          <a:p>
            <a:pPr algn="ctr"/>
            <a:r>
              <a:rPr lang="en-US" sz="4000" dirty="0">
                <a:solidFill>
                  <a:srgbClr val="00B0F0"/>
                </a:solidFill>
                <a:latin typeface="Helvetica Neue" panose="02000503000000020004" pitchFamily="2" charset="0"/>
                <a:ea typeface="Helvetica Regular" charset="0"/>
                <a:cs typeface="Helvetica Neue" panose="02000503000000020004" pitchFamily="2" charset="0"/>
              </a:rPr>
              <a:t>Child and Adolescent Face-to-Face Evaluations</a:t>
            </a:r>
          </a:p>
        </p:txBody>
      </p:sp>
      <p:sp>
        <p:nvSpPr>
          <p:cNvPr id="3" name="Subtitle 2"/>
          <p:cNvSpPr txBox="1">
            <a:spLocks/>
          </p:cNvSpPr>
          <p:nvPr/>
        </p:nvSpPr>
        <p:spPr>
          <a:xfrm>
            <a:off x="6123501" y="2569601"/>
            <a:ext cx="5641075" cy="3363687"/>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0" lvl="1">
              <a:lnSpc>
                <a:spcPct val="108000"/>
              </a:lnSpc>
              <a:spcAft>
                <a:spcPts val="1200"/>
              </a:spcAft>
            </a:pPr>
            <a:r>
              <a:rPr lang="en-US" sz="1800" dirty="0">
                <a:solidFill>
                  <a:srgbClr val="5D5B5B"/>
                </a:solidFill>
                <a:latin typeface="Helvetica Neue" panose="02000503000000020004" pitchFamily="2" charset="0"/>
                <a:cs typeface="Helvetica Neue" panose="02000503000000020004" pitchFamily="2" charset="0"/>
              </a:rPr>
              <a:t>PCCs can also request face-to-face evaluations with child and adolescent psychiatrists for the children and families in their practices.</a:t>
            </a:r>
          </a:p>
          <a:p>
            <a:pPr marL="0" lvl="1">
              <a:lnSpc>
                <a:spcPct val="108000"/>
              </a:lnSpc>
              <a:spcAft>
                <a:spcPts val="1200"/>
              </a:spcAft>
            </a:pPr>
            <a:r>
              <a:rPr lang="en-US" sz="1800" dirty="0">
                <a:solidFill>
                  <a:srgbClr val="5D5B5B"/>
                </a:solidFill>
                <a:latin typeface="Helvetica Neue" panose="02000503000000020004" pitchFamily="2" charset="0"/>
                <a:cs typeface="Helvetica Neue" panose="02000503000000020004" pitchFamily="2" charset="0"/>
              </a:rPr>
              <a:t>If a PCC’s office would like to offer evaluations via telehealth, Project TEACH regional provider teams can work with him/her to make this service available. </a:t>
            </a:r>
          </a:p>
          <a:p>
            <a:pPr marL="0" lvl="1">
              <a:lnSpc>
                <a:spcPct val="108000"/>
              </a:lnSpc>
              <a:spcAft>
                <a:spcPts val="1200"/>
              </a:spcAft>
            </a:pPr>
            <a:r>
              <a:rPr lang="en-US" sz="1800" dirty="0">
                <a:solidFill>
                  <a:srgbClr val="5D5B5B"/>
                </a:solidFill>
                <a:latin typeface="Helvetica Neue" panose="02000503000000020004" pitchFamily="2" charset="0"/>
                <a:cs typeface="Helvetica Neue" panose="02000503000000020004" pitchFamily="2" charset="0"/>
              </a:rPr>
              <a:t>Face-to-face evaluations occur within two weeks of requests. All face-to-face evaluations are followed by written reports within 2 days to the referring clinician.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9686" r="9686"/>
          <a:stretch/>
        </p:blipFill>
        <p:spPr>
          <a:xfrm>
            <a:off x="0" y="1346578"/>
            <a:ext cx="5741159" cy="4749420"/>
          </a:xfrm>
          <a:prstGeom prst="rect">
            <a:avLst/>
          </a:prstGeom>
        </p:spPr>
      </p:pic>
    </p:spTree>
    <p:extLst>
      <p:ext uri="{BB962C8B-B14F-4D97-AF65-F5344CB8AC3E}">
        <p14:creationId xmlns:p14="http://schemas.microsoft.com/office/powerpoint/2010/main" val="247418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041" y="552641"/>
            <a:ext cx="5800299" cy="1938992"/>
          </a:xfrm>
          <a:prstGeom prst="rect">
            <a:avLst/>
          </a:prstGeom>
          <a:noFill/>
        </p:spPr>
        <p:txBody>
          <a:bodyPr wrap="square" rtlCol="0">
            <a:spAutoFit/>
          </a:bodyPr>
          <a:lstStyle/>
          <a:p>
            <a:pPr algn="ctr"/>
            <a:r>
              <a:rPr lang="en-US" sz="6000" dirty="0">
                <a:solidFill>
                  <a:srgbClr val="00B0F0"/>
                </a:solidFill>
                <a:latin typeface="Helvetica Neue" panose="02000503000000020004" pitchFamily="2" charset="0"/>
                <a:ea typeface="Helvetica Regular" charset="0"/>
                <a:cs typeface="Helvetica Neue" panose="02000503000000020004" pitchFamily="2" charset="0"/>
              </a:rPr>
              <a:t>Referrals and Linkages</a:t>
            </a:r>
          </a:p>
        </p:txBody>
      </p:sp>
      <p:sp>
        <p:nvSpPr>
          <p:cNvPr id="3" name="Subtitle 2"/>
          <p:cNvSpPr txBox="1">
            <a:spLocks/>
          </p:cNvSpPr>
          <p:nvPr/>
        </p:nvSpPr>
        <p:spPr>
          <a:xfrm>
            <a:off x="0" y="2491633"/>
            <a:ext cx="5745708" cy="3779082"/>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nSpc>
                <a:spcPct val="108000"/>
              </a:lnSpc>
            </a:pPr>
            <a:r>
              <a:rPr lang="en-US" dirty="0">
                <a:solidFill>
                  <a:srgbClr val="5D5B5B"/>
                </a:solidFill>
                <a:latin typeface="Helvetica Neue" panose="02000503000000020004" pitchFamily="2" charset="0"/>
                <a:cs typeface="Helvetica Neue" panose="02000503000000020004" pitchFamily="2" charset="0"/>
              </a:rPr>
              <a:t>Linkage and referral services help primary care clinicians and families access community mental health and support services. This includes clinic treatment, care management, or family support. Project TEACH will provide referrals to PCCs for children and adolescents as well as women with maternal mental health concerns.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5878" r="5878"/>
          <a:stretch/>
        </p:blipFill>
        <p:spPr>
          <a:xfrm>
            <a:off x="6811987" y="1038315"/>
            <a:ext cx="5380013" cy="4066493"/>
          </a:xfrm>
          <a:prstGeom prst="rect">
            <a:avLst/>
          </a:prstGeom>
          <a:noFill/>
          <a:ln>
            <a:noFill/>
          </a:ln>
        </p:spPr>
      </p:pic>
    </p:spTree>
    <p:extLst>
      <p:ext uri="{BB962C8B-B14F-4D97-AF65-F5344CB8AC3E}">
        <p14:creationId xmlns:p14="http://schemas.microsoft.com/office/powerpoint/2010/main" val="233349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1338" y="2043301"/>
            <a:ext cx="8770960" cy="1323439"/>
          </a:xfrm>
          <a:prstGeom prst="rect">
            <a:avLst/>
          </a:prstGeom>
          <a:noFill/>
        </p:spPr>
        <p:txBody>
          <a:bodyPr wrap="square" rtlCol="0">
            <a:spAutoFit/>
          </a:bodyPr>
          <a:lstStyle/>
          <a:p>
            <a:pPr algn="ctr"/>
            <a:r>
              <a:rPr lang="en-US" sz="8000" dirty="0">
                <a:solidFill>
                  <a:srgbClr val="049FDA"/>
                </a:solidFill>
                <a:latin typeface="Helvetica Neue" panose="02000503000000020004" pitchFamily="2" charset="0"/>
                <a:ea typeface="Helvetica Regular" charset="0"/>
                <a:cs typeface="Helvetica Neue" panose="02000503000000020004" pitchFamily="2" charset="0"/>
              </a:rPr>
              <a:t>Training</a:t>
            </a:r>
          </a:p>
        </p:txBody>
      </p:sp>
      <p:sp>
        <p:nvSpPr>
          <p:cNvPr id="3" name="Subtitle 2"/>
          <p:cNvSpPr txBox="1">
            <a:spLocks/>
          </p:cNvSpPr>
          <p:nvPr/>
        </p:nvSpPr>
        <p:spPr>
          <a:xfrm>
            <a:off x="1434193" y="3600318"/>
            <a:ext cx="9323614" cy="23824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0" lvl="1" algn="ctr">
              <a:lnSpc>
                <a:spcPct val="108000"/>
              </a:lnSpc>
            </a:pPr>
            <a:r>
              <a:rPr lang="en-US" sz="2400" dirty="0">
                <a:solidFill>
                  <a:srgbClr val="5D5B5B"/>
                </a:solidFill>
                <a:latin typeface="Helvetica Neue" panose="02000503000000020004" pitchFamily="2" charset="0"/>
                <a:cs typeface="Helvetica Neue" panose="02000503000000020004" pitchFamily="2" charset="0"/>
              </a:rPr>
              <a:t>Project TEACH offers free, CME trainings in several different formats for Primary Care Clinicians (PCCs) serving children and adolescents as well as women with maternal mental health concerns.   These programs support the clinician’s ability to assess, treat and manage mild-to-moderate mental health concerns in their practices.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3538">
            <a:off x="3559772" y="-486852"/>
            <a:ext cx="4117359" cy="3205489"/>
          </a:xfrm>
          <a:prstGeom prst="rect">
            <a:avLst/>
          </a:prstGeom>
        </p:spPr>
      </p:pic>
    </p:spTree>
    <p:extLst>
      <p:ext uri="{BB962C8B-B14F-4D97-AF65-F5344CB8AC3E}">
        <p14:creationId xmlns:p14="http://schemas.microsoft.com/office/powerpoint/2010/main" val="345767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65" y="1120324"/>
            <a:ext cx="10515600" cy="821917"/>
          </a:xfrm>
        </p:spPr>
        <p:txBody>
          <a:bodyPr>
            <a:normAutofit fontScale="90000"/>
          </a:bodyPr>
          <a:lstStyle/>
          <a:p>
            <a:r>
              <a:rPr lang="en-US" sz="6000" dirty="0">
                <a:solidFill>
                  <a:srgbClr val="049FDA"/>
                </a:solidFill>
                <a:latin typeface="Helvetica Neue" panose="02000503000000020004" pitchFamily="2" charset="0"/>
                <a:ea typeface="Helvetica Regular" charset="0"/>
                <a:cs typeface="Helvetica Neue" panose="02000503000000020004" pitchFamily="2" charset="0"/>
              </a:rPr>
              <a:t>   Intensive Trainings</a:t>
            </a:r>
            <a:br>
              <a:rPr lang="en-US" sz="6000" dirty="0">
                <a:solidFill>
                  <a:srgbClr val="049FDA"/>
                </a:solidFill>
                <a:latin typeface="Helvetica Neue" panose="02000503000000020004" pitchFamily="2" charset="0"/>
                <a:ea typeface="Helvetica Regular" charset="0"/>
                <a:cs typeface="Helvetica Neue" panose="02000503000000020004" pitchFamily="2" charset="0"/>
              </a:rPr>
            </a:br>
            <a:r>
              <a:rPr lang="en-US" sz="3200" dirty="0">
                <a:solidFill>
                  <a:srgbClr val="049FDA"/>
                </a:solidFill>
                <a:latin typeface="Helvetica Neue" panose="02000503000000020004" pitchFamily="2" charset="0"/>
                <a:ea typeface="Helvetica Regular" charset="0"/>
                <a:cs typeface="Helvetica Neue" panose="02000503000000020004" pitchFamily="2" charset="0"/>
              </a:rPr>
              <a:t>Child &amp; Adolescent and Maternal Mental Health</a:t>
            </a:r>
            <a:endParaRPr lang="en-US" sz="6000" dirty="0">
              <a:solidFill>
                <a:srgbClr val="049FDA"/>
              </a:solidFill>
              <a:latin typeface="Helvetica Neue" panose="02000503000000020004" pitchFamily="2" charset="0"/>
              <a:ea typeface="Helvetica Regular" charset="0"/>
              <a:cs typeface="Helvetica Neue" panose="02000503000000020004" pitchFamily="2" charset="0"/>
            </a:endParaRPr>
          </a:p>
        </p:txBody>
      </p:sp>
      <p:sp>
        <p:nvSpPr>
          <p:cNvPr id="3" name="TextBox 2"/>
          <p:cNvSpPr txBox="1"/>
          <p:nvPr/>
        </p:nvSpPr>
        <p:spPr>
          <a:xfrm>
            <a:off x="1166885" y="2440686"/>
            <a:ext cx="9990159" cy="3386761"/>
          </a:xfrm>
          <a:prstGeom prst="rect">
            <a:avLst/>
          </a:prstGeom>
          <a:noFill/>
        </p:spPr>
        <p:txBody>
          <a:bodyPr wrap="square" rtlCol="0">
            <a:spAutoFit/>
          </a:bodyPr>
          <a:lstStyle/>
          <a:p>
            <a:pPr marL="0" lvl="1">
              <a:lnSpc>
                <a:spcPct val="108000"/>
              </a:lnSpc>
            </a:pPr>
            <a:r>
              <a:rPr lang="en-US" sz="2400" dirty="0">
                <a:solidFill>
                  <a:srgbClr val="5D5B5B"/>
                </a:solidFill>
                <a:latin typeface="Helvetica Neue" panose="02000503000000020004" pitchFamily="2" charset="0"/>
                <a:cs typeface="Helvetica Neue" panose="02000503000000020004" pitchFamily="2" charset="0"/>
              </a:rPr>
              <a:t>Specialized, in-depth programs for Primary Care Clinicians that offer</a:t>
            </a:r>
          </a:p>
          <a:p>
            <a:pPr marL="342900" lvl="1" indent="-342900">
              <a:lnSpc>
                <a:spcPct val="108000"/>
              </a:lnSpc>
              <a:buFont typeface="Arial" panose="020B0604020202020204" pitchFamily="34" charset="0"/>
              <a:buChar char="•"/>
            </a:pPr>
            <a:r>
              <a:rPr lang="en-US" sz="2400" dirty="0">
                <a:solidFill>
                  <a:srgbClr val="5D5B5B"/>
                </a:solidFill>
                <a:latin typeface="Helvetica Neue" panose="02000503000000020004" pitchFamily="2" charset="0"/>
                <a:cs typeface="Helvetica Neue" panose="02000503000000020004" pitchFamily="2" charset="0"/>
              </a:rPr>
              <a:t>Child and Adolescent Mental Health: 15 hours of CME credit </a:t>
            </a:r>
          </a:p>
          <a:p>
            <a:pPr marL="342900" lvl="1" indent="-342900">
              <a:lnSpc>
                <a:spcPct val="108000"/>
              </a:lnSpc>
              <a:buFont typeface="Arial" panose="020B0604020202020204" pitchFamily="34" charset="0"/>
              <a:buChar char="•"/>
            </a:pPr>
            <a:r>
              <a:rPr lang="en-US" sz="2400" dirty="0">
                <a:solidFill>
                  <a:srgbClr val="5D5B5B"/>
                </a:solidFill>
                <a:latin typeface="Helvetica Neue" panose="02000503000000020004" pitchFamily="2" charset="0"/>
                <a:cs typeface="Helvetica Neue" panose="02000503000000020004" pitchFamily="2" charset="0"/>
              </a:rPr>
              <a:t>Maternal Mental Health: up to 6 CME credits</a:t>
            </a:r>
          </a:p>
          <a:p>
            <a:pPr marL="342900" lvl="1" indent="-342900">
              <a:lnSpc>
                <a:spcPct val="108000"/>
              </a:lnSpc>
              <a:buFont typeface="Arial" panose="020B0604020202020204" pitchFamily="34" charset="0"/>
              <a:buChar char="•"/>
            </a:pPr>
            <a:endParaRPr lang="en-US" sz="2400" dirty="0">
              <a:solidFill>
                <a:srgbClr val="5D5B5B"/>
              </a:solidFill>
              <a:latin typeface="Helvetica Neue" panose="02000503000000020004" pitchFamily="2" charset="0"/>
              <a:cs typeface="Helvetica Neue" panose="02000503000000020004" pitchFamily="2" charset="0"/>
            </a:endParaRPr>
          </a:p>
          <a:p>
            <a:pPr marL="0" lvl="1">
              <a:lnSpc>
                <a:spcPct val="108000"/>
              </a:lnSpc>
            </a:pPr>
            <a:r>
              <a:rPr lang="en-US" sz="2400" dirty="0">
                <a:solidFill>
                  <a:srgbClr val="5D5B5B"/>
                </a:solidFill>
                <a:latin typeface="Helvetica Neue" panose="02000503000000020004" pitchFamily="2" charset="0"/>
                <a:cs typeface="Helvetica Neue" panose="02000503000000020004" pitchFamily="2" charset="0"/>
              </a:rPr>
              <a:t>Both Child &amp; Adolescent and MMH offered twice each year.</a:t>
            </a:r>
            <a:br>
              <a:rPr lang="en-US" sz="2400" dirty="0">
                <a:solidFill>
                  <a:srgbClr val="5D5B5B"/>
                </a:solidFill>
                <a:latin typeface="Helvetica Neue" panose="02000503000000020004" pitchFamily="2" charset="0"/>
                <a:cs typeface="Helvetica Neue" panose="02000503000000020004" pitchFamily="2" charset="0"/>
              </a:rPr>
            </a:br>
            <a:endParaRPr lang="en-US" sz="800" dirty="0">
              <a:solidFill>
                <a:srgbClr val="5D5B5B"/>
              </a:solidFill>
              <a:latin typeface="Helvetica Neue" panose="02000503000000020004" pitchFamily="2" charset="0"/>
              <a:cs typeface="Helvetica Neue" panose="02000503000000020004" pitchFamily="2" charset="0"/>
            </a:endParaRPr>
          </a:p>
          <a:p>
            <a:pPr marL="0" lvl="1">
              <a:lnSpc>
                <a:spcPct val="108000"/>
              </a:lnSpc>
            </a:pPr>
            <a:r>
              <a:rPr lang="en-US" sz="2400" dirty="0">
                <a:solidFill>
                  <a:srgbClr val="5D5B5B"/>
                </a:solidFill>
                <a:latin typeface="Helvetica Neue" panose="02000503000000020004" pitchFamily="2" charset="0"/>
                <a:cs typeface="Helvetica Neue" panose="02000503000000020004" pitchFamily="2" charset="0"/>
              </a:rPr>
              <a:t>Target OB/Gyn and pediatric primary care clinicians to recognize, assess, and manage mild-to-moderate mental health concerns in children and adolescents and perinatal women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03" y="1038169"/>
            <a:ext cx="1133681" cy="882145"/>
          </a:xfrm>
          <a:prstGeom prst="rect">
            <a:avLst/>
          </a:prstGeom>
        </p:spPr>
      </p:pic>
    </p:spTree>
    <p:extLst>
      <p:ext uri="{BB962C8B-B14F-4D97-AF65-F5344CB8AC3E}">
        <p14:creationId xmlns:p14="http://schemas.microsoft.com/office/powerpoint/2010/main" val="2724193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65" y="1664213"/>
            <a:ext cx="10515600" cy="821917"/>
          </a:xfrm>
        </p:spPr>
        <p:txBody>
          <a:bodyPr>
            <a:normAutofit fontScale="90000"/>
          </a:bodyPr>
          <a:lstStyle/>
          <a:p>
            <a:r>
              <a:rPr lang="en-US" sz="6000" dirty="0">
                <a:solidFill>
                  <a:srgbClr val="049FDA"/>
                </a:solidFill>
                <a:latin typeface="Helvetica Neue" panose="02000503000000020004" pitchFamily="2" charset="0"/>
                <a:ea typeface="Helvetica Regular" charset="0"/>
                <a:cs typeface="Helvetica Neue" panose="02000503000000020004" pitchFamily="2" charset="0"/>
              </a:rPr>
              <a:t>   Core Trainings</a:t>
            </a:r>
            <a:br>
              <a:rPr lang="en-US" sz="6000" dirty="0">
                <a:solidFill>
                  <a:srgbClr val="049FDA"/>
                </a:solidFill>
                <a:latin typeface="Helvetica Neue" panose="02000503000000020004" pitchFamily="2" charset="0"/>
                <a:ea typeface="Helvetica Regular" charset="0"/>
                <a:cs typeface="Helvetica Neue" panose="02000503000000020004" pitchFamily="2" charset="0"/>
              </a:rPr>
            </a:br>
            <a:r>
              <a:rPr lang="en-US" sz="3200" dirty="0">
                <a:solidFill>
                  <a:srgbClr val="049FDA"/>
                </a:solidFill>
                <a:latin typeface="Helvetica Neue" panose="02000503000000020004" pitchFamily="2" charset="0"/>
                <a:ea typeface="Helvetica Regular" charset="0"/>
                <a:cs typeface="Helvetica Neue" panose="02000503000000020004" pitchFamily="2" charset="0"/>
              </a:rPr>
              <a:t>Child and Adolescent Mental Health</a:t>
            </a:r>
            <a:br>
              <a:rPr lang="en-US" sz="6000" dirty="0">
                <a:solidFill>
                  <a:srgbClr val="049FDA"/>
                </a:solidFill>
                <a:latin typeface="Helvetica Regular" charset="0"/>
                <a:ea typeface="Helvetica Regular" charset="0"/>
                <a:cs typeface="Helvetica Regular" charset="0"/>
              </a:rPr>
            </a:br>
            <a:endParaRPr lang="en-US" sz="6000" dirty="0">
              <a:solidFill>
                <a:srgbClr val="049FDA"/>
              </a:solidFill>
              <a:latin typeface="Helvetica Regular" charset="0"/>
              <a:ea typeface="Helvetica Regular" charset="0"/>
              <a:cs typeface="Helvetica Regular" charset="0"/>
            </a:endParaRPr>
          </a:p>
        </p:txBody>
      </p:sp>
      <p:sp>
        <p:nvSpPr>
          <p:cNvPr id="3" name="TextBox 2"/>
          <p:cNvSpPr txBox="1"/>
          <p:nvPr/>
        </p:nvSpPr>
        <p:spPr>
          <a:xfrm>
            <a:off x="1166884" y="2413189"/>
            <a:ext cx="9990159" cy="2054601"/>
          </a:xfrm>
          <a:prstGeom prst="rect">
            <a:avLst/>
          </a:prstGeom>
          <a:noFill/>
        </p:spPr>
        <p:txBody>
          <a:bodyPr wrap="square" rtlCol="0">
            <a:spAutoFit/>
          </a:bodyPr>
          <a:lstStyle/>
          <a:p>
            <a:pPr marL="0" lvl="1">
              <a:lnSpc>
                <a:spcPct val="108000"/>
              </a:lnSpc>
            </a:pPr>
            <a:r>
              <a:rPr lang="en-US" sz="2400" dirty="0">
                <a:solidFill>
                  <a:srgbClr val="5D5B5B"/>
                </a:solidFill>
                <a:latin typeface="Helvetica Neue" panose="02000503000000020004" pitchFamily="2" charset="0"/>
                <a:cs typeface="Helvetica Neue" panose="02000503000000020004" pitchFamily="2" charset="0"/>
              </a:rPr>
              <a:t>Core trainings are 5 hour programs led by teams from our hub sites and are offered on-site at pediatric PCC practices or at a nearby location. Our hub teams cover assessment and management of the important mental health issues that children and adolescents face: ADHD, Anxiety, Depression and Trauma/Aggression.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204" y="1189423"/>
            <a:ext cx="1133681" cy="882145"/>
          </a:xfrm>
          <a:prstGeom prst="rect">
            <a:avLst/>
          </a:prstGeom>
        </p:spPr>
      </p:pic>
    </p:spTree>
    <p:extLst>
      <p:ext uri="{BB962C8B-B14F-4D97-AF65-F5344CB8AC3E}">
        <p14:creationId xmlns:p14="http://schemas.microsoft.com/office/powerpoint/2010/main" val="4219454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6" y="1175310"/>
            <a:ext cx="10003476" cy="821917"/>
          </a:xfrm>
        </p:spPr>
        <p:txBody>
          <a:bodyPr>
            <a:normAutofit fontScale="90000"/>
          </a:bodyPr>
          <a:lstStyle/>
          <a:p>
            <a:r>
              <a:rPr lang="en-US" sz="6000" dirty="0">
                <a:solidFill>
                  <a:srgbClr val="049FDA"/>
                </a:solidFill>
                <a:latin typeface="Helvetica Neue" panose="02000503000000020004" pitchFamily="2" charset="0"/>
                <a:ea typeface="Helvetica Regular" charset="0"/>
                <a:cs typeface="Helvetica Neue" panose="02000503000000020004" pitchFamily="2" charset="0"/>
              </a:rPr>
              <a:t>Webinars</a:t>
            </a:r>
            <a:br>
              <a:rPr lang="en-US" sz="6000" dirty="0">
                <a:solidFill>
                  <a:srgbClr val="049FDA"/>
                </a:solidFill>
                <a:latin typeface="Helvetica Neue" panose="02000503000000020004" pitchFamily="2" charset="0"/>
                <a:ea typeface="Helvetica Regular" charset="0"/>
                <a:cs typeface="Helvetica Neue" panose="02000503000000020004" pitchFamily="2" charset="0"/>
              </a:rPr>
            </a:br>
            <a:r>
              <a:rPr lang="en-US" sz="3600" dirty="0">
                <a:solidFill>
                  <a:srgbClr val="049FDA"/>
                </a:solidFill>
                <a:latin typeface="Helvetica Neue" panose="02000503000000020004" pitchFamily="2" charset="0"/>
                <a:ea typeface="Helvetica Regular" charset="0"/>
                <a:cs typeface="Helvetica Neue" panose="02000503000000020004" pitchFamily="2" charset="0"/>
              </a:rPr>
              <a:t>Child/Adolescent and Maternal Mental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78" y="1148157"/>
            <a:ext cx="1133681" cy="882145"/>
          </a:xfrm>
          <a:prstGeom prst="rect">
            <a:avLst/>
          </a:prstGeom>
        </p:spPr>
      </p:pic>
      <p:sp>
        <p:nvSpPr>
          <p:cNvPr id="3" name="TextBox 2"/>
          <p:cNvSpPr txBox="1"/>
          <p:nvPr/>
        </p:nvSpPr>
        <p:spPr>
          <a:xfrm>
            <a:off x="1166885" y="2447564"/>
            <a:ext cx="10362805" cy="4184543"/>
          </a:xfrm>
          <a:prstGeom prst="rect">
            <a:avLst/>
          </a:prstGeom>
          <a:noFill/>
        </p:spPr>
        <p:txBody>
          <a:bodyPr wrap="square" rtlCol="0">
            <a:spAutoFit/>
          </a:bodyPr>
          <a:lstStyle/>
          <a:p>
            <a:pPr marL="0" lvl="1">
              <a:lnSpc>
                <a:spcPct val="108000"/>
              </a:lnSpc>
            </a:pPr>
            <a:r>
              <a:rPr lang="en-US" sz="2400" dirty="0">
                <a:solidFill>
                  <a:srgbClr val="5D5B5B"/>
                </a:solidFill>
                <a:latin typeface="Helvetica Neue" panose="02000503000000020004" pitchFamily="2" charset="0"/>
                <a:cs typeface="Helvetica Neue" panose="02000503000000020004" pitchFamily="2" charset="0"/>
              </a:rPr>
              <a:t>Project TEACH also offers </a:t>
            </a:r>
          </a:p>
          <a:p>
            <a:pPr marL="342900" lvl="1" indent="-342900">
              <a:lnSpc>
                <a:spcPct val="108000"/>
              </a:lnSpc>
              <a:buFont typeface="Arial" panose="020B0604020202020204" pitchFamily="34" charset="0"/>
              <a:buChar char="•"/>
            </a:pPr>
            <a:r>
              <a:rPr lang="en-US" sz="2400" b="1" dirty="0">
                <a:solidFill>
                  <a:srgbClr val="5D5B5B"/>
                </a:solidFill>
                <a:latin typeface="Helvetica Neue" panose="02000503000000020004" pitchFamily="2" charset="0"/>
                <a:cs typeface="Helvetica Neue" panose="02000503000000020004" pitchFamily="2" charset="0"/>
              </a:rPr>
              <a:t>Five webinars annually</a:t>
            </a:r>
            <a:r>
              <a:rPr lang="en-US" sz="2400" dirty="0">
                <a:solidFill>
                  <a:srgbClr val="5D5B5B"/>
                </a:solidFill>
                <a:latin typeface="Helvetica Neue" panose="02000503000000020004" pitchFamily="2" charset="0"/>
                <a:cs typeface="Helvetica Neue" panose="02000503000000020004" pitchFamily="2" charset="0"/>
              </a:rPr>
              <a:t> on a variety of child mental health topics above and beyond those covered in the Intensive and Core Trainings.  </a:t>
            </a:r>
          </a:p>
          <a:p>
            <a:pPr marL="342900" lvl="1" indent="-342900">
              <a:lnSpc>
                <a:spcPct val="108000"/>
              </a:lnSpc>
              <a:buFont typeface="Arial" panose="020B0604020202020204" pitchFamily="34" charset="0"/>
              <a:buChar char="•"/>
            </a:pPr>
            <a:r>
              <a:rPr lang="en-US" sz="2400" b="1" dirty="0">
                <a:solidFill>
                  <a:srgbClr val="5D5B5B"/>
                </a:solidFill>
                <a:latin typeface="Helvetica Neue" panose="02000503000000020004" pitchFamily="2" charset="0"/>
                <a:cs typeface="Helvetica Neue" panose="02000503000000020004" pitchFamily="2" charset="0"/>
              </a:rPr>
              <a:t>Three webinars, annually </a:t>
            </a:r>
            <a:r>
              <a:rPr lang="en-US" sz="2400" dirty="0">
                <a:solidFill>
                  <a:srgbClr val="5D5B5B"/>
                </a:solidFill>
                <a:latin typeface="Helvetica Neue" panose="02000503000000020004" pitchFamily="2" charset="0"/>
                <a:cs typeface="Helvetica Neue" panose="02000503000000020004" pitchFamily="2" charset="0"/>
              </a:rPr>
              <a:t>on Maternal Mental Health topics above and beyond those covered in the Intensive Training.</a:t>
            </a:r>
          </a:p>
          <a:p>
            <a:pPr marL="0" lvl="1">
              <a:lnSpc>
                <a:spcPct val="108000"/>
              </a:lnSpc>
            </a:pPr>
            <a:endParaRPr lang="en-US" sz="2400" dirty="0">
              <a:solidFill>
                <a:srgbClr val="5D5B5B"/>
              </a:solidFill>
              <a:latin typeface="Helvetica Neue" panose="02000503000000020004" pitchFamily="2" charset="0"/>
              <a:cs typeface="Helvetica Neue" panose="02000503000000020004" pitchFamily="2" charset="0"/>
            </a:endParaRPr>
          </a:p>
          <a:p>
            <a:pPr marL="0" lvl="1">
              <a:lnSpc>
                <a:spcPct val="108000"/>
              </a:lnSpc>
            </a:pPr>
            <a:r>
              <a:rPr lang="en-US" sz="2400" dirty="0">
                <a:solidFill>
                  <a:srgbClr val="5D5B5B"/>
                </a:solidFill>
                <a:latin typeface="Helvetica Neue" panose="02000503000000020004" pitchFamily="2" charset="0"/>
                <a:cs typeface="Helvetica Neue" panose="02000503000000020004" pitchFamily="2" charset="0"/>
              </a:rPr>
              <a:t>Webinars are 1-hour in length and include CMEs.</a:t>
            </a:r>
            <a:br>
              <a:rPr lang="en-US" sz="2400" dirty="0">
                <a:solidFill>
                  <a:srgbClr val="5D5B5B"/>
                </a:solidFill>
                <a:latin typeface="Helvetica Neue" panose="02000503000000020004" pitchFamily="2" charset="0"/>
                <a:cs typeface="Helvetica Neue" panose="02000503000000020004" pitchFamily="2" charset="0"/>
              </a:rPr>
            </a:br>
            <a:br>
              <a:rPr lang="en-US" sz="800" dirty="0">
                <a:solidFill>
                  <a:srgbClr val="5D5B5B"/>
                </a:solidFill>
                <a:latin typeface="Helvetica Neue" panose="02000503000000020004" pitchFamily="2" charset="0"/>
                <a:cs typeface="Helvetica Neue" panose="02000503000000020004" pitchFamily="2" charset="0"/>
              </a:rPr>
            </a:br>
            <a:r>
              <a:rPr lang="en-US" sz="2400" dirty="0">
                <a:solidFill>
                  <a:srgbClr val="5D5B5B"/>
                </a:solidFill>
                <a:latin typeface="Helvetica Neue" panose="02000503000000020004" pitchFamily="2" charset="0"/>
                <a:cs typeface="Helvetica Neue" panose="02000503000000020004" pitchFamily="2" charset="0"/>
              </a:rPr>
              <a:t>Webinars will be offered live and recorded for posting on the website.  </a:t>
            </a:r>
          </a:p>
          <a:p>
            <a:pPr marL="0" lvl="1">
              <a:lnSpc>
                <a:spcPct val="108000"/>
              </a:lnSpc>
            </a:pPr>
            <a:endParaRPr lang="en-US" sz="2400" dirty="0">
              <a:solidFill>
                <a:srgbClr val="5D5B5B"/>
              </a:solidFill>
              <a:latin typeface="Helvetica Neue" panose="02000503000000020004" pitchFamily="2" charset="0"/>
              <a:cs typeface="Helvetica Neue" panose="02000503000000020004" pitchFamily="2" charset="0"/>
            </a:endParaRPr>
          </a:p>
          <a:p>
            <a:pPr marL="0" lvl="1">
              <a:lnSpc>
                <a:spcPct val="108000"/>
              </a:lnSpc>
            </a:pPr>
            <a:r>
              <a:rPr lang="en-US" sz="2400" dirty="0">
                <a:solidFill>
                  <a:srgbClr val="5D5B5B"/>
                </a:solidFill>
                <a:latin typeface="Helvetica Neue" panose="02000503000000020004" pitchFamily="2" charset="0"/>
                <a:cs typeface="Helvetica Neue" panose="02000503000000020004" pitchFamily="2" charset="0"/>
              </a:rPr>
              <a:t>	 </a:t>
            </a:r>
          </a:p>
        </p:txBody>
      </p:sp>
      <p:sp>
        <p:nvSpPr>
          <p:cNvPr id="10" name="TextBox 9"/>
          <p:cNvSpPr txBox="1"/>
          <p:nvPr/>
        </p:nvSpPr>
        <p:spPr>
          <a:xfrm>
            <a:off x="9532188" y="6269723"/>
            <a:ext cx="3258839"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3834068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415" y="1189060"/>
            <a:ext cx="9790345" cy="821917"/>
          </a:xfrm>
        </p:spPr>
        <p:txBody>
          <a:bodyPr>
            <a:normAutofit fontScale="90000"/>
          </a:bodyPr>
          <a:lstStyle/>
          <a:p>
            <a:r>
              <a:rPr lang="en-US" sz="6000" dirty="0">
                <a:solidFill>
                  <a:srgbClr val="049FDA"/>
                </a:solidFill>
                <a:latin typeface="Helvetica Neue" panose="02000503000000020004" pitchFamily="2" charset="0"/>
                <a:ea typeface="Helvetica Regular" charset="0"/>
                <a:cs typeface="Helvetica Neue" panose="02000503000000020004" pitchFamily="2" charset="0"/>
              </a:rPr>
              <a:t>Educational Resources</a:t>
            </a:r>
          </a:p>
        </p:txBody>
      </p:sp>
      <p:sp>
        <p:nvSpPr>
          <p:cNvPr id="3" name="TextBox 2"/>
          <p:cNvSpPr txBox="1"/>
          <p:nvPr/>
        </p:nvSpPr>
        <p:spPr>
          <a:xfrm>
            <a:off x="1256867" y="2249685"/>
            <a:ext cx="10205439" cy="5156027"/>
          </a:xfrm>
          <a:prstGeom prst="rect">
            <a:avLst/>
          </a:prstGeom>
          <a:noFill/>
        </p:spPr>
        <p:txBody>
          <a:bodyPr wrap="square" rtlCol="0">
            <a:spAutoFit/>
          </a:bodyPr>
          <a:lstStyle/>
          <a:p>
            <a:pPr marL="0" lvl="1">
              <a:lnSpc>
                <a:spcPct val="108000"/>
              </a:lnSpc>
            </a:pPr>
            <a:r>
              <a:rPr lang="en-US" sz="2400" dirty="0">
                <a:solidFill>
                  <a:srgbClr val="5D5B5B"/>
                </a:solidFill>
                <a:latin typeface="Helvetica Neue" panose="02000503000000020004" pitchFamily="2" charset="0"/>
                <a:cs typeface="Helvetica Neue" panose="02000503000000020004" pitchFamily="2" charset="0"/>
              </a:rPr>
              <a:t>Project TEACH develops the following for your patients and their families:</a:t>
            </a:r>
          </a:p>
          <a:p>
            <a:pPr marL="0" lvl="1">
              <a:lnSpc>
                <a:spcPct val="108000"/>
              </a:lnSpc>
            </a:pPr>
            <a:endParaRPr lang="en-US" sz="2400" dirty="0">
              <a:solidFill>
                <a:srgbClr val="5D5B5B"/>
              </a:solidFill>
              <a:latin typeface="Helvetica Neue" panose="02000503000000020004" pitchFamily="2" charset="0"/>
              <a:cs typeface="Helvetica Neue" panose="02000503000000020004" pitchFamily="2" charset="0"/>
            </a:endParaRPr>
          </a:p>
          <a:p>
            <a:pPr marL="342900" lvl="1" indent="-342900">
              <a:lnSpc>
                <a:spcPct val="108000"/>
              </a:lnSpc>
              <a:buFont typeface="Arial" panose="020B0604020202020204" pitchFamily="34" charset="0"/>
              <a:buChar char="•"/>
            </a:pPr>
            <a:r>
              <a:rPr lang="en-US" sz="2400" b="1" dirty="0">
                <a:solidFill>
                  <a:srgbClr val="5D5B5B"/>
                </a:solidFill>
                <a:latin typeface="Helvetica Neue" panose="02000503000000020004" pitchFamily="2" charset="0"/>
                <a:cs typeface="Helvetica Neue" panose="02000503000000020004" pitchFamily="2" charset="0"/>
              </a:rPr>
              <a:t>Child and Adolescent Mental Health educational resources</a:t>
            </a:r>
          </a:p>
          <a:p>
            <a:pPr marL="0" lvl="1">
              <a:lnSpc>
                <a:spcPct val="108000"/>
              </a:lnSpc>
            </a:pPr>
            <a:r>
              <a:rPr lang="en-US" sz="2400" dirty="0">
                <a:solidFill>
                  <a:srgbClr val="5D5B5B"/>
                </a:solidFill>
                <a:latin typeface="Helvetica Neue" panose="02000503000000020004" pitchFamily="2" charset="0"/>
                <a:cs typeface="Helvetica Neue" panose="02000503000000020004" pitchFamily="2" charset="0"/>
              </a:rPr>
              <a:t> </a:t>
            </a:r>
          </a:p>
          <a:p>
            <a:pPr marL="342900" lvl="1" indent="-342900">
              <a:lnSpc>
                <a:spcPct val="108000"/>
              </a:lnSpc>
              <a:buFont typeface="Arial" panose="020B0604020202020204" pitchFamily="34" charset="0"/>
              <a:buChar char="•"/>
            </a:pPr>
            <a:r>
              <a:rPr lang="en-US" sz="2400" b="1" dirty="0">
                <a:solidFill>
                  <a:srgbClr val="5D5B5B"/>
                </a:solidFill>
                <a:latin typeface="Helvetica Neue" panose="02000503000000020004" pitchFamily="2" charset="0"/>
                <a:cs typeface="Helvetica Neue" panose="02000503000000020004" pitchFamily="2" charset="0"/>
              </a:rPr>
              <a:t>Maternal Mental Health educational resources</a:t>
            </a:r>
            <a:endParaRPr lang="en-US" sz="2400" dirty="0">
              <a:solidFill>
                <a:srgbClr val="5D5B5B"/>
              </a:solidFill>
              <a:latin typeface="Helvetica Neue" panose="02000503000000020004" pitchFamily="2" charset="0"/>
              <a:cs typeface="Helvetica Neue" panose="02000503000000020004" pitchFamily="2" charset="0"/>
            </a:endParaRPr>
          </a:p>
          <a:p>
            <a:pPr marL="0" lvl="1">
              <a:lnSpc>
                <a:spcPct val="108000"/>
              </a:lnSpc>
            </a:pPr>
            <a:endParaRPr lang="en-US" sz="2400" dirty="0">
              <a:solidFill>
                <a:srgbClr val="5D5B5B"/>
              </a:solidFill>
              <a:latin typeface="Helvetica Neue" panose="02000503000000020004" pitchFamily="2" charset="0"/>
              <a:cs typeface="Helvetica Neue" panose="02000503000000020004" pitchFamily="2" charset="0"/>
            </a:endParaRPr>
          </a:p>
          <a:p>
            <a:pPr marL="0" lvl="1">
              <a:lnSpc>
                <a:spcPct val="108000"/>
              </a:lnSpc>
            </a:pPr>
            <a:r>
              <a:rPr lang="en-US" sz="2400" dirty="0">
                <a:solidFill>
                  <a:srgbClr val="5D5B5B"/>
                </a:solidFill>
                <a:latin typeface="Helvetica Neue" panose="02000503000000020004" pitchFamily="2" charset="0"/>
                <a:cs typeface="Helvetica Neue" panose="02000503000000020004" pitchFamily="2" charset="0"/>
              </a:rPr>
              <a:t>Development of each set of resources is informed by an advisory group comprised of parents and caregivers with lived experience. The resources will be posted on the website, available freely to the public, and translated into the 7 most common languages in New York.  </a:t>
            </a:r>
          </a:p>
          <a:p>
            <a:pPr marL="0" lvl="1">
              <a:lnSpc>
                <a:spcPct val="108000"/>
              </a:lnSpc>
            </a:pPr>
            <a:endParaRPr lang="en-US" sz="2400" dirty="0">
              <a:solidFill>
                <a:srgbClr val="5D5B5B"/>
              </a:solidFill>
              <a:latin typeface="Helvetica Neue" panose="02000503000000020004" pitchFamily="2" charset="0"/>
              <a:cs typeface="Helvetica Neue" panose="02000503000000020004" pitchFamily="2" charset="0"/>
            </a:endParaRPr>
          </a:p>
          <a:p>
            <a:pPr marL="0" lvl="1">
              <a:lnSpc>
                <a:spcPct val="108000"/>
              </a:lnSpc>
            </a:pPr>
            <a:endParaRPr lang="en-US" sz="2400" dirty="0">
              <a:solidFill>
                <a:srgbClr val="5D5B5B"/>
              </a:solidFill>
              <a:latin typeface="Helvetica Neue" panose="02000503000000020004" pitchFamily="2" charset="0"/>
              <a:cs typeface="Helvetica Neue" panose="02000503000000020004" pitchFamily="2" charset="0"/>
            </a:endParaRP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78" y="1148157"/>
            <a:ext cx="1133681" cy="882145"/>
          </a:xfrm>
          <a:prstGeom prst="rect">
            <a:avLst/>
          </a:prstGeom>
        </p:spPr>
      </p:pic>
    </p:spTree>
    <p:extLst>
      <p:ext uri="{BB962C8B-B14F-4D97-AF65-F5344CB8AC3E}">
        <p14:creationId xmlns:p14="http://schemas.microsoft.com/office/powerpoint/2010/main" val="1987048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7845DE-9069-844F-ACED-E02D777EA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2712" y="277091"/>
            <a:ext cx="8260719" cy="6234141"/>
          </a:xfrm>
          <a:prstGeom prst="rect">
            <a:avLst/>
          </a:prstGeom>
          <a:noFill/>
        </p:spPr>
      </p:pic>
      <p:sp>
        <p:nvSpPr>
          <p:cNvPr id="3" name="Title 2">
            <a:extLst>
              <a:ext uri="{FF2B5EF4-FFF2-40B4-BE49-F238E27FC236}">
                <a16:creationId xmlns:a16="http://schemas.microsoft.com/office/drawing/2014/main" id="{244122C1-C7CC-C04F-B430-AD874CBD9B3B}"/>
              </a:ext>
            </a:extLst>
          </p:cNvPr>
          <p:cNvSpPr>
            <a:spLocks noGrp="1"/>
          </p:cNvSpPr>
          <p:nvPr>
            <p:ph type="title"/>
          </p:nvPr>
        </p:nvSpPr>
        <p:spPr>
          <a:xfrm>
            <a:off x="707582" y="549721"/>
            <a:ext cx="2355130" cy="2879279"/>
          </a:xfrm>
        </p:spPr>
        <p:txBody>
          <a:bodyPr>
            <a:noAutofit/>
          </a:bodyPr>
          <a:lstStyle/>
          <a:p>
            <a:pPr algn="l"/>
            <a:r>
              <a:rPr lang="en-US" sz="2400" b="1" i="1" dirty="0">
                <a:solidFill>
                  <a:srgbClr val="7030A0"/>
                </a:solidFill>
              </a:rPr>
              <a:t>No matter where you are in </a:t>
            </a:r>
            <a:br>
              <a:rPr lang="en-US" sz="2400" b="1" i="1" dirty="0">
                <a:solidFill>
                  <a:srgbClr val="7030A0"/>
                </a:solidFill>
              </a:rPr>
            </a:br>
            <a:r>
              <a:rPr lang="en-US" sz="2400" b="1" i="1" dirty="0">
                <a:solidFill>
                  <a:srgbClr val="7030A0"/>
                </a:solidFill>
              </a:rPr>
              <a:t>New York State, our team of psychiatric specialists is </a:t>
            </a:r>
            <a:br>
              <a:rPr lang="en-US" sz="2400" b="1" i="1" dirty="0">
                <a:solidFill>
                  <a:srgbClr val="7030A0"/>
                </a:solidFill>
              </a:rPr>
            </a:br>
            <a:r>
              <a:rPr lang="en-US" sz="2400" b="1" i="1" dirty="0">
                <a:solidFill>
                  <a:srgbClr val="7030A0"/>
                </a:solidFill>
              </a:rPr>
              <a:t>here for you!</a:t>
            </a:r>
          </a:p>
        </p:txBody>
      </p:sp>
    </p:spTree>
    <p:extLst>
      <p:ext uri="{BB962C8B-B14F-4D97-AF65-F5344CB8AC3E}">
        <p14:creationId xmlns:p14="http://schemas.microsoft.com/office/powerpoint/2010/main" val="32197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635656"/>
            <a:ext cx="11582400" cy="748988"/>
          </a:xfrm>
          <a:prstGeom prst="rect">
            <a:avLst/>
          </a:prstGeom>
          <a:noFill/>
          <a:ln>
            <a:noFill/>
          </a:ln>
        </p:spPr>
        <p:txBody>
          <a:bodyPr wrap="square" rtlCol="0">
            <a:spAutoFit/>
          </a:bodyPr>
          <a:lstStyle/>
          <a:p>
            <a:pPr algn="ctr" defTabSz="1219170"/>
            <a:r>
              <a:rPr lang="en-US" sz="4267" b="1">
                <a:solidFill>
                  <a:srgbClr val="002D73"/>
                </a:solidFill>
                <a:latin typeface="Arial" panose="020B0604020202020204" pitchFamily="34" charset="0"/>
                <a:cs typeface="Arial" panose="020B0604020202020204" pitchFamily="34" charset="0"/>
              </a:rPr>
              <a:t>Grant Award</a:t>
            </a:r>
          </a:p>
        </p:txBody>
      </p:sp>
      <p:sp>
        <p:nvSpPr>
          <p:cNvPr id="12" name="TextBox 11"/>
          <p:cNvSpPr txBox="1"/>
          <p:nvPr/>
        </p:nvSpPr>
        <p:spPr>
          <a:xfrm>
            <a:off x="609601" y="1565697"/>
            <a:ext cx="11480801" cy="4564839"/>
          </a:xfrm>
          <a:prstGeom prst="rect">
            <a:avLst/>
          </a:prstGeom>
          <a:noFill/>
          <a:ln>
            <a:noFill/>
          </a:ln>
        </p:spPr>
        <p:txBody>
          <a:bodyPr wrap="square" rtlCol="0">
            <a:spAutoFit/>
          </a:bodyPr>
          <a:lstStyle/>
          <a:p>
            <a:pPr marL="457189" indent="-457189" defTabSz="1219170">
              <a:buFont typeface="Arial" panose="020B0604020202020204" pitchFamily="34" charset="0"/>
              <a:buChar char="•"/>
            </a:pPr>
            <a:r>
              <a:rPr lang="en-US" sz="3733">
                <a:solidFill>
                  <a:prstClr val="black"/>
                </a:solidFill>
                <a:latin typeface="Arial" panose="020B0604020202020204" pitchFamily="34" charset="0"/>
                <a:ea typeface="Calibri" panose="020F0502020204030204" pitchFamily="34" charset="0"/>
                <a:cs typeface="Arial" panose="020B0604020202020204" pitchFamily="34" charset="0"/>
              </a:rPr>
              <a:t>NYS Department of Health in collaboration with NYS Office of Mental Health</a:t>
            </a:r>
          </a:p>
          <a:p>
            <a:pPr defTabSz="1219170"/>
            <a:endParaRPr lang="en-US" sz="3733">
              <a:solidFill>
                <a:prstClr val="black"/>
              </a:solidFill>
              <a:latin typeface="Arial" panose="020B0604020202020204" pitchFamily="34" charset="0"/>
              <a:ea typeface="Calibri" panose="020F0502020204030204" pitchFamily="34" charset="0"/>
              <a:cs typeface="Arial" panose="020B0604020202020204" pitchFamily="34" charset="0"/>
            </a:endParaRPr>
          </a:p>
          <a:p>
            <a:pPr marL="457189" indent="-457189" defTabSz="1219170">
              <a:buFont typeface="Arial" panose="020B0604020202020204" pitchFamily="34" charset="0"/>
              <a:buChar char="•"/>
            </a:pPr>
            <a:r>
              <a:rPr lang="en-US" sz="3733">
                <a:solidFill>
                  <a:prstClr val="black"/>
                </a:solidFill>
                <a:latin typeface="Arial" panose="020B0604020202020204" pitchFamily="34" charset="0"/>
                <a:ea typeface="Calibri" panose="020F0502020204030204" pitchFamily="34" charset="0"/>
                <a:cs typeface="Arial" panose="020B0604020202020204" pitchFamily="34" charset="0"/>
              </a:rPr>
              <a:t>Amount: $445,000/year</a:t>
            </a:r>
          </a:p>
          <a:p>
            <a:pPr marL="457189" indent="-457189" defTabSz="1219170">
              <a:buFont typeface="Arial" panose="020B0604020202020204" pitchFamily="34" charset="0"/>
              <a:buChar char="•"/>
            </a:pPr>
            <a:endParaRPr lang="en-US" sz="3733">
              <a:solidFill>
                <a:prstClr val="black"/>
              </a:solidFill>
              <a:latin typeface="Arial" panose="020B0604020202020204" pitchFamily="34" charset="0"/>
              <a:cs typeface="Arial" panose="020B0604020202020204" pitchFamily="34" charset="0"/>
            </a:endParaRPr>
          </a:p>
          <a:p>
            <a:pPr marL="457189" indent="-457189" defTabSz="1219170">
              <a:buFont typeface="Arial" panose="020B0604020202020204" pitchFamily="34" charset="0"/>
              <a:buChar char="•"/>
            </a:pPr>
            <a:r>
              <a:rPr lang="en-US" sz="3733">
                <a:solidFill>
                  <a:prstClr val="black"/>
                </a:solidFill>
                <a:latin typeface="Arial" panose="020B0604020202020204" pitchFamily="34" charset="0"/>
                <a:cs typeface="Arial" panose="020B0604020202020204" pitchFamily="34" charset="0"/>
              </a:rPr>
              <a:t>Period: 9/30/2021-9/29/2026</a:t>
            </a:r>
          </a:p>
          <a:p>
            <a:pPr defTabSz="1219170"/>
            <a:endParaRPr lang="en-US" sz="3733">
              <a:solidFill>
                <a:prstClr val="black"/>
              </a:solidFill>
              <a:latin typeface="Arial" panose="020B0604020202020204" pitchFamily="34" charset="0"/>
              <a:cs typeface="Arial" panose="020B0604020202020204" pitchFamily="34" charset="0"/>
            </a:endParaRPr>
          </a:p>
          <a:p>
            <a:pPr defTabSz="1219170"/>
            <a:r>
              <a:rPr lang="en-US" sz="2933">
                <a:solidFill>
                  <a:prstClr val="black"/>
                </a:solidFill>
                <a:latin typeface="Calibri"/>
                <a:hlinkClick r:id="rId2"/>
              </a:rPr>
              <a:t>https://mchb.hrsa.gov/training/project_info.asp?id=689</a:t>
            </a:r>
            <a:endParaRPr lang="en-US" sz="2933">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984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4F554-DA79-B84E-9990-C08A7630FE01}"/>
              </a:ext>
            </a:extLst>
          </p:cNvPr>
          <p:cNvSpPr>
            <a:spLocks noGrp="1"/>
          </p:cNvSpPr>
          <p:nvPr>
            <p:ph type="title"/>
          </p:nvPr>
        </p:nvSpPr>
        <p:spPr>
          <a:xfrm>
            <a:off x="228601" y="745451"/>
            <a:ext cx="11565466" cy="821917"/>
          </a:xfrm>
        </p:spPr>
        <p:txBody>
          <a:bodyPr/>
          <a:lstStyle/>
          <a:p>
            <a:r>
              <a:rPr lang="en-US" sz="4400" dirty="0">
                <a:solidFill>
                  <a:srgbClr val="049FDA"/>
                </a:solidFill>
              </a:rPr>
              <a:t>Child and Adolescent Psychiatry (CAP) Team</a:t>
            </a:r>
          </a:p>
        </p:txBody>
      </p:sp>
      <p:sp>
        <p:nvSpPr>
          <p:cNvPr id="4" name="TextBox 3"/>
          <p:cNvSpPr txBox="1"/>
          <p:nvPr/>
        </p:nvSpPr>
        <p:spPr>
          <a:xfrm>
            <a:off x="1227700" y="1523999"/>
            <a:ext cx="4275666" cy="5970865"/>
          </a:xfrm>
          <a:prstGeom prst="rect">
            <a:avLst/>
          </a:prstGeom>
          <a:noFill/>
        </p:spPr>
        <p:txBody>
          <a:bodyPr wrap="square" rtlCol="0">
            <a:spAutoFit/>
          </a:bodyPr>
          <a:lstStyle/>
          <a:p>
            <a:r>
              <a:rPr lang="en-US" sz="2000" b="1" dirty="0"/>
              <a:t>University at Buffalo</a:t>
            </a:r>
          </a:p>
          <a:p>
            <a:r>
              <a:rPr lang="en-US" sz="2000" dirty="0">
                <a:solidFill>
                  <a:srgbClr val="7BBF43"/>
                </a:solidFill>
              </a:rPr>
              <a:t>•  </a:t>
            </a:r>
            <a:r>
              <a:rPr lang="en-US" sz="2000" dirty="0"/>
              <a:t>David Kaye, MD*</a:t>
            </a:r>
          </a:p>
          <a:p>
            <a:r>
              <a:rPr lang="en-US" sz="2000" dirty="0">
                <a:solidFill>
                  <a:srgbClr val="7BBF43"/>
                </a:solidFill>
              </a:rPr>
              <a:t>•  </a:t>
            </a:r>
            <a:r>
              <a:rPr lang="en-US" sz="2000" dirty="0" err="1"/>
              <a:t>Sourav</a:t>
            </a:r>
            <a:r>
              <a:rPr lang="en-US" sz="2000" dirty="0"/>
              <a:t> </a:t>
            </a:r>
            <a:r>
              <a:rPr lang="en-US" sz="2000" dirty="0" err="1"/>
              <a:t>Sengupta</a:t>
            </a:r>
            <a:r>
              <a:rPr lang="en-US" sz="2000" dirty="0"/>
              <a:t>, MD</a:t>
            </a:r>
          </a:p>
          <a:p>
            <a:r>
              <a:rPr lang="en-US" sz="2000" dirty="0">
                <a:solidFill>
                  <a:srgbClr val="7BBF43"/>
                </a:solidFill>
              </a:rPr>
              <a:t>•  </a:t>
            </a:r>
            <a:r>
              <a:rPr lang="en-US" sz="2000" dirty="0"/>
              <a:t>Beth Smith, MD</a:t>
            </a:r>
          </a:p>
          <a:p>
            <a:endParaRPr lang="en-US" sz="1400" dirty="0"/>
          </a:p>
          <a:p>
            <a:r>
              <a:rPr lang="en-US" sz="2000" b="1" dirty="0"/>
              <a:t>University of Rochester</a:t>
            </a:r>
          </a:p>
          <a:p>
            <a:r>
              <a:rPr lang="en-US" sz="2000" dirty="0">
                <a:solidFill>
                  <a:srgbClr val="7BBF43"/>
                </a:solidFill>
              </a:rPr>
              <a:t>•  </a:t>
            </a:r>
            <a:r>
              <a:rPr lang="en-US" sz="2000" dirty="0"/>
              <a:t>Michael </a:t>
            </a:r>
            <a:r>
              <a:rPr lang="en-US" sz="2000" dirty="0" err="1"/>
              <a:t>Scharf</a:t>
            </a:r>
            <a:r>
              <a:rPr lang="en-US" sz="2000" dirty="0"/>
              <a:t>, MD*</a:t>
            </a:r>
          </a:p>
          <a:p>
            <a:r>
              <a:rPr lang="en-US" sz="2000" dirty="0">
                <a:solidFill>
                  <a:srgbClr val="7BBF43"/>
                </a:solidFill>
              </a:rPr>
              <a:t>•  </a:t>
            </a:r>
            <a:r>
              <a:rPr lang="en-US" sz="2000" dirty="0"/>
              <a:t>Jim Wallace, MD</a:t>
            </a:r>
          </a:p>
          <a:p>
            <a:endParaRPr lang="en-US" sz="1400" dirty="0"/>
          </a:p>
          <a:p>
            <a:r>
              <a:rPr lang="en-US" sz="2000" b="1" dirty="0"/>
              <a:t>SUNY Upstate Medical University</a:t>
            </a:r>
          </a:p>
          <a:p>
            <a:r>
              <a:rPr lang="en-US" sz="2000" dirty="0">
                <a:solidFill>
                  <a:srgbClr val="7BBF43"/>
                </a:solidFill>
              </a:rPr>
              <a:t>•  </a:t>
            </a:r>
            <a:r>
              <a:rPr lang="en-US" sz="2000" dirty="0"/>
              <a:t>Wanda Freemont, MD*</a:t>
            </a:r>
          </a:p>
          <a:p>
            <a:r>
              <a:rPr lang="en-US" sz="2000" dirty="0">
                <a:solidFill>
                  <a:srgbClr val="7BBF43"/>
                </a:solidFill>
              </a:rPr>
              <a:t>•  </a:t>
            </a:r>
            <a:r>
              <a:rPr lang="en-US" sz="2000" dirty="0"/>
              <a:t>Eric McMaster, MD</a:t>
            </a:r>
          </a:p>
          <a:p>
            <a:r>
              <a:rPr lang="en-US" sz="2000" dirty="0">
                <a:solidFill>
                  <a:srgbClr val="7BBF43"/>
                </a:solidFill>
              </a:rPr>
              <a:t>•  </a:t>
            </a:r>
            <a:r>
              <a:rPr lang="en-US" sz="2000" dirty="0" err="1"/>
              <a:t>Nayla</a:t>
            </a:r>
            <a:r>
              <a:rPr lang="en-US" sz="2000" dirty="0"/>
              <a:t> </a:t>
            </a:r>
            <a:r>
              <a:rPr lang="en-US" sz="2000" dirty="0" err="1"/>
              <a:t>Khoury</a:t>
            </a:r>
            <a:r>
              <a:rPr lang="en-US" sz="2000" dirty="0"/>
              <a:t>, MD</a:t>
            </a:r>
          </a:p>
          <a:p>
            <a:endParaRPr lang="en-US" sz="2000" dirty="0"/>
          </a:p>
          <a:p>
            <a:endParaRPr lang="en-US" sz="2000" dirty="0"/>
          </a:p>
          <a:p>
            <a:r>
              <a:rPr lang="en-US" sz="2000" dirty="0"/>
              <a:t>* Medical Director</a:t>
            </a:r>
          </a:p>
          <a:p>
            <a:endParaRPr lang="en-US" sz="2000" dirty="0"/>
          </a:p>
          <a:p>
            <a:endParaRPr lang="en-US" dirty="0"/>
          </a:p>
          <a:p>
            <a:endParaRPr lang="en-US" dirty="0"/>
          </a:p>
          <a:p>
            <a:endParaRPr lang="en-US" dirty="0"/>
          </a:p>
        </p:txBody>
      </p:sp>
      <p:sp>
        <p:nvSpPr>
          <p:cNvPr id="5" name="TextBox 4"/>
          <p:cNvSpPr txBox="1"/>
          <p:nvPr/>
        </p:nvSpPr>
        <p:spPr>
          <a:xfrm>
            <a:off x="5791332" y="1515527"/>
            <a:ext cx="4275666" cy="5539978"/>
          </a:xfrm>
          <a:prstGeom prst="rect">
            <a:avLst/>
          </a:prstGeom>
          <a:noFill/>
        </p:spPr>
        <p:txBody>
          <a:bodyPr wrap="square" rtlCol="0">
            <a:spAutoFit/>
          </a:bodyPr>
          <a:lstStyle/>
          <a:p>
            <a:r>
              <a:rPr lang="en-US" sz="2000" b="1" dirty="0"/>
              <a:t>Columbia University/NYSPI</a:t>
            </a:r>
          </a:p>
          <a:p>
            <a:r>
              <a:rPr lang="en-US" sz="2000" dirty="0">
                <a:solidFill>
                  <a:srgbClr val="7BBF43"/>
                </a:solidFill>
              </a:rPr>
              <a:t>•  </a:t>
            </a:r>
            <a:r>
              <a:rPr lang="en-US" sz="2000" dirty="0"/>
              <a:t>Rachel </a:t>
            </a:r>
            <a:r>
              <a:rPr lang="en-US" sz="2000" dirty="0" err="1"/>
              <a:t>Zuckerbrot</a:t>
            </a:r>
            <a:r>
              <a:rPr lang="en-US" sz="2000" dirty="0"/>
              <a:t>, MD*</a:t>
            </a:r>
          </a:p>
          <a:p>
            <a:endParaRPr lang="en-US" sz="1400" b="1" dirty="0"/>
          </a:p>
          <a:p>
            <a:r>
              <a:rPr lang="en-US" sz="2000" b="1" dirty="0" err="1"/>
              <a:t>Zucker</a:t>
            </a:r>
            <a:r>
              <a:rPr lang="en-US" sz="2000" b="1" dirty="0"/>
              <a:t> Hillside Hospital/</a:t>
            </a:r>
            <a:r>
              <a:rPr lang="en-US" sz="2000" b="1" dirty="0" err="1"/>
              <a:t>Northwell</a:t>
            </a:r>
            <a:r>
              <a:rPr lang="en-US" sz="2000" b="1" dirty="0"/>
              <a:t> Health</a:t>
            </a:r>
          </a:p>
          <a:p>
            <a:r>
              <a:rPr lang="en-US" sz="2000" dirty="0">
                <a:solidFill>
                  <a:srgbClr val="7BBF43"/>
                </a:solidFill>
              </a:rPr>
              <a:t>•  </a:t>
            </a:r>
            <a:r>
              <a:rPr lang="en-US" sz="2000" dirty="0"/>
              <a:t>Victor </a:t>
            </a:r>
            <a:r>
              <a:rPr lang="en-US" sz="2000" dirty="0" err="1"/>
              <a:t>Fornari</a:t>
            </a:r>
            <a:r>
              <a:rPr lang="en-US" sz="2000" dirty="0"/>
              <a:t>, MD*</a:t>
            </a:r>
          </a:p>
          <a:p>
            <a:r>
              <a:rPr lang="en-US" sz="2000" dirty="0">
                <a:solidFill>
                  <a:srgbClr val="7BBF43"/>
                </a:solidFill>
              </a:rPr>
              <a:t>•  </a:t>
            </a:r>
            <a:r>
              <a:rPr lang="en-US" sz="2000" dirty="0"/>
              <a:t>Carmel Foley, MD</a:t>
            </a:r>
          </a:p>
          <a:p>
            <a:r>
              <a:rPr lang="en-US" sz="2000" dirty="0">
                <a:solidFill>
                  <a:srgbClr val="7BBF43"/>
                </a:solidFill>
              </a:rPr>
              <a:t>•  </a:t>
            </a:r>
            <a:r>
              <a:rPr lang="en-US" sz="2000" dirty="0" err="1"/>
              <a:t>Zoya</a:t>
            </a:r>
            <a:r>
              <a:rPr lang="en-US" sz="2000" dirty="0"/>
              <a:t> </a:t>
            </a:r>
            <a:r>
              <a:rPr lang="en-US" sz="2000" dirty="0" err="1"/>
              <a:t>Popivker</a:t>
            </a:r>
            <a:r>
              <a:rPr lang="en-US" sz="2000" dirty="0"/>
              <a:t>, MD</a:t>
            </a:r>
          </a:p>
          <a:p>
            <a:endParaRPr lang="en-US" sz="1400" dirty="0"/>
          </a:p>
          <a:p>
            <a:r>
              <a:rPr lang="en-US" sz="2000" b="1" dirty="0"/>
              <a:t>Albany Medical Center</a:t>
            </a:r>
          </a:p>
          <a:p>
            <a:r>
              <a:rPr lang="en-US" sz="2000" dirty="0">
                <a:solidFill>
                  <a:srgbClr val="7BBF43"/>
                </a:solidFill>
              </a:rPr>
              <a:t>•  </a:t>
            </a:r>
            <a:r>
              <a:rPr lang="en-US" sz="2000" dirty="0"/>
              <a:t>Victoria </a:t>
            </a:r>
            <a:r>
              <a:rPr lang="en-US" sz="2000" dirty="0" err="1"/>
              <a:t>Balkoski</a:t>
            </a:r>
            <a:r>
              <a:rPr lang="en-US" sz="2000" dirty="0"/>
              <a:t>, MD*</a:t>
            </a:r>
          </a:p>
          <a:p>
            <a:endParaRPr lang="en-US" sz="1400" b="1" dirty="0"/>
          </a:p>
          <a:p>
            <a:r>
              <a:rPr lang="en-US" sz="2000" b="1" dirty="0"/>
              <a:t>Albert Einstein College of Medicine</a:t>
            </a:r>
          </a:p>
          <a:p>
            <a:r>
              <a:rPr lang="en-US" sz="2000" dirty="0">
                <a:solidFill>
                  <a:srgbClr val="7BBF43"/>
                </a:solidFill>
              </a:rPr>
              <a:t>•  </a:t>
            </a:r>
            <a:r>
              <a:rPr lang="en-US" sz="2000" dirty="0" err="1"/>
              <a:t>Breck</a:t>
            </a:r>
            <a:r>
              <a:rPr lang="en-US" sz="2000" dirty="0"/>
              <a:t> </a:t>
            </a:r>
            <a:r>
              <a:rPr lang="en-US" sz="2000" dirty="0" err="1"/>
              <a:t>Brocherding</a:t>
            </a:r>
            <a:r>
              <a:rPr lang="en-US" sz="2000" dirty="0"/>
              <a:t>, MD*</a:t>
            </a:r>
          </a:p>
          <a:p>
            <a:endParaRPr lang="en-US" sz="20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02607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AE766-480A-FF45-A3DF-FE347F018731}"/>
              </a:ext>
            </a:extLst>
          </p:cNvPr>
          <p:cNvSpPr>
            <a:spLocks noGrp="1"/>
          </p:cNvSpPr>
          <p:nvPr>
            <p:ph type="title"/>
          </p:nvPr>
        </p:nvSpPr>
        <p:spPr>
          <a:xfrm>
            <a:off x="738503" y="739321"/>
            <a:ext cx="10930467" cy="821917"/>
          </a:xfrm>
        </p:spPr>
        <p:txBody>
          <a:bodyPr/>
          <a:lstStyle/>
          <a:p>
            <a:r>
              <a:rPr lang="en-US" sz="4400" dirty="0">
                <a:solidFill>
                  <a:srgbClr val="049FDA"/>
                </a:solidFill>
              </a:rPr>
              <a:t>Maternal Mental Health (MMH) Team</a:t>
            </a:r>
          </a:p>
        </p:txBody>
      </p:sp>
      <p:sp>
        <p:nvSpPr>
          <p:cNvPr id="4" name="TextBox 3"/>
          <p:cNvSpPr txBox="1"/>
          <p:nvPr/>
        </p:nvSpPr>
        <p:spPr>
          <a:xfrm>
            <a:off x="1227700" y="1523999"/>
            <a:ext cx="4275666" cy="5570756"/>
          </a:xfrm>
          <a:prstGeom prst="rect">
            <a:avLst/>
          </a:prstGeom>
          <a:noFill/>
        </p:spPr>
        <p:txBody>
          <a:bodyPr wrap="square" rtlCol="0">
            <a:spAutoFit/>
          </a:bodyPr>
          <a:lstStyle/>
          <a:p>
            <a:r>
              <a:rPr lang="en-US" sz="2000" b="1" dirty="0"/>
              <a:t>University at Buffalo</a:t>
            </a:r>
          </a:p>
          <a:p>
            <a:r>
              <a:rPr lang="en-US" sz="2000" dirty="0">
                <a:solidFill>
                  <a:srgbClr val="7BBF43"/>
                </a:solidFill>
              </a:rPr>
              <a:t>•  </a:t>
            </a:r>
            <a:r>
              <a:rPr lang="en-US" sz="2000" dirty="0" err="1"/>
              <a:t>Joshna</a:t>
            </a:r>
            <a:r>
              <a:rPr lang="en-US" sz="2000" dirty="0"/>
              <a:t> Singh, MD</a:t>
            </a:r>
          </a:p>
          <a:p>
            <a:endParaRPr lang="en-US" sz="1400" b="1" dirty="0"/>
          </a:p>
          <a:p>
            <a:r>
              <a:rPr lang="en-US" sz="2000" b="1" dirty="0"/>
              <a:t>University of Rochester</a:t>
            </a:r>
          </a:p>
          <a:p>
            <a:r>
              <a:rPr lang="en-US" sz="2000" dirty="0">
                <a:solidFill>
                  <a:srgbClr val="7BBF43"/>
                </a:solidFill>
              </a:rPr>
              <a:t>•  </a:t>
            </a:r>
            <a:r>
              <a:rPr lang="en-US" sz="2000" dirty="0"/>
              <a:t>George </a:t>
            </a:r>
            <a:r>
              <a:rPr lang="en-US" sz="2000" dirty="0" err="1"/>
              <a:t>Nasra</a:t>
            </a:r>
            <a:r>
              <a:rPr lang="en-US" sz="2000" dirty="0"/>
              <a:t>, MD, MBA</a:t>
            </a:r>
          </a:p>
          <a:p>
            <a:r>
              <a:rPr lang="en-US" sz="2000" dirty="0">
                <a:solidFill>
                  <a:srgbClr val="7BBF43"/>
                </a:solidFill>
              </a:rPr>
              <a:t>•  </a:t>
            </a:r>
            <a:r>
              <a:rPr lang="en-US" sz="2000" dirty="0"/>
              <a:t>Jeffrey </a:t>
            </a:r>
            <a:r>
              <a:rPr lang="en-US" sz="2000" dirty="0" err="1"/>
              <a:t>Iler</a:t>
            </a:r>
            <a:r>
              <a:rPr lang="en-US" sz="2000" dirty="0"/>
              <a:t>, MD</a:t>
            </a:r>
          </a:p>
          <a:p>
            <a:r>
              <a:rPr lang="en-US" sz="2000" dirty="0">
                <a:solidFill>
                  <a:srgbClr val="7BBF43"/>
                </a:solidFill>
              </a:rPr>
              <a:t>•  </a:t>
            </a:r>
            <a:r>
              <a:rPr lang="en-US" sz="2000" dirty="0" err="1"/>
              <a:t>Elen</a:t>
            </a:r>
            <a:r>
              <a:rPr lang="en-US" sz="2000" dirty="0"/>
              <a:t> </a:t>
            </a:r>
            <a:r>
              <a:rPr lang="en-US" sz="2000" dirty="0" err="1"/>
              <a:t>Poleshuck</a:t>
            </a:r>
            <a:r>
              <a:rPr lang="en-US" sz="2000" dirty="0"/>
              <a:t>, Ph.D.</a:t>
            </a:r>
          </a:p>
          <a:p>
            <a:endParaRPr lang="en-US" sz="1400" dirty="0"/>
          </a:p>
          <a:p>
            <a:r>
              <a:rPr lang="en-US" sz="2000" b="1" dirty="0"/>
              <a:t>SUNY Upstate Medical University</a:t>
            </a:r>
          </a:p>
          <a:p>
            <a:r>
              <a:rPr lang="en-US" sz="2000" dirty="0">
                <a:solidFill>
                  <a:srgbClr val="7BBF43"/>
                </a:solidFill>
              </a:rPr>
              <a:t>•  </a:t>
            </a:r>
            <a:r>
              <a:rPr lang="en-US" sz="2000" dirty="0" err="1"/>
              <a:t>Seethalakshmi</a:t>
            </a:r>
            <a:r>
              <a:rPr lang="en-US" sz="2000" dirty="0"/>
              <a:t> </a:t>
            </a:r>
            <a:r>
              <a:rPr lang="en-US" sz="2000" dirty="0" err="1"/>
              <a:t>Ramanathan</a:t>
            </a:r>
            <a:r>
              <a:rPr lang="en-US" sz="2000" dirty="0"/>
              <a:t>, MD</a:t>
            </a:r>
          </a:p>
          <a:p>
            <a:r>
              <a:rPr lang="en-US" sz="2000" dirty="0">
                <a:solidFill>
                  <a:srgbClr val="7BBF43"/>
                </a:solidFill>
              </a:rPr>
              <a:t>•  </a:t>
            </a:r>
            <a:r>
              <a:rPr lang="en-US" sz="2000" dirty="0" err="1"/>
              <a:t>Nevena</a:t>
            </a:r>
            <a:r>
              <a:rPr lang="en-US" sz="2000" dirty="0"/>
              <a:t> </a:t>
            </a:r>
            <a:r>
              <a:rPr lang="en-US" sz="2000" dirty="0" err="1"/>
              <a:t>Radonjic</a:t>
            </a:r>
            <a:r>
              <a:rPr lang="en-US" sz="2000" dirty="0"/>
              <a:t>, MD</a:t>
            </a:r>
          </a:p>
          <a:p>
            <a:endParaRPr lang="en-US" sz="1400" dirty="0"/>
          </a:p>
          <a:p>
            <a:r>
              <a:rPr lang="en-US" sz="2000" b="1" dirty="0"/>
              <a:t>Columbia University/NYSPI</a:t>
            </a:r>
          </a:p>
          <a:p>
            <a:r>
              <a:rPr lang="en-US" sz="2000" dirty="0">
                <a:solidFill>
                  <a:srgbClr val="7BBF43"/>
                </a:solidFill>
              </a:rPr>
              <a:t>•  </a:t>
            </a:r>
            <a:r>
              <a:rPr lang="en-US" sz="2000" dirty="0"/>
              <a:t>Elizabeth </a:t>
            </a:r>
            <a:r>
              <a:rPr lang="en-US" sz="2000" dirty="0" err="1"/>
              <a:t>Fitelson</a:t>
            </a:r>
            <a:r>
              <a:rPr lang="en-US" sz="2000" dirty="0"/>
              <a:t>, MD</a:t>
            </a:r>
          </a:p>
          <a:p>
            <a:r>
              <a:rPr lang="en-US" sz="2000" dirty="0">
                <a:solidFill>
                  <a:srgbClr val="7BBF43"/>
                </a:solidFill>
              </a:rPr>
              <a:t>•  </a:t>
            </a:r>
            <a:r>
              <a:rPr lang="en-US" sz="2000" dirty="0"/>
              <a:t>Catherine Monk, Ph.D.</a:t>
            </a:r>
          </a:p>
          <a:p>
            <a:endParaRPr lang="en-US" sz="2000" dirty="0"/>
          </a:p>
          <a:p>
            <a:endParaRPr lang="en-US" dirty="0"/>
          </a:p>
          <a:p>
            <a:endParaRPr lang="en-US" dirty="0"/>
          </a:p>
          <a:p>
            <a:endParaRPr lang="en-US" dirty="0"/>
          </a:p>
        </p:txBody>
      </p:sp>
      <p:sp>
        <p:nvSpPr>
          <p:cNvPr id="5" name="TextBox 4"/>
          <p:cNvSpPr txBox="1"/>
          <p:nvPr/>
        </p:nvSpPr>
        <p:spPr>
          <a:xfrm>
            <a:off x="5791331" y="1515527"/>
            <a:ext cx="4782707" cy="4893647"/>
          </a:xfrm>
          <a:prstGeom prst="rect">
            <a:avLst/>
          </a:prstGeom>
          <a:noFill/>
        </p:spPr>
        <p:txBody>
          <a:bodyPr wrap="square" rtlCol="0">
            <a:spAutoFit/>
          </a:bodyPr>
          <a:lstStyle/>
          <a:p>
            <a:r>
              <a:rPr lang="en-US" sz="2000" b="1" dirty="0" err="1"/>
              <a:t>Zucker</a:t>
            </a:r>
            <a:r>
              <a:rPr lang="en-US" sz="2000" b="1" dirty="0"/>
              <a:t> Hillside Hospital/</a:t>
            </a:r>
            <a:r>
              <a:rPr lang="en-US" sz="2000" b="1" dirty="0" err="1"/>
              <a:t>Northwell</a:t>
            </a:r>
            <a:r>
              <a:rPr lang="en-US" sz="2000" b="1" dirty="0"/>
              <a:t> Health</a:t>
            </a:r>
          </a:p>
          <a:p>
            <a:r>
              <a:rPr lang="en-US" sz="2000" dirty="0">
                <a:solidFill>
                  <a:srgbClr val="7BBF43"/>
                </a:solidFill>
              </a:rPr>
              <a:t>•  </a:t>
            </a:r>
            <a:r>
              <a:rPr lang="en-US" sz="2000" dirty="0"/>
              <a:t>Kristina </a:t>
            </a:r>
            <a:r>
              <a:rPr lang="en-US" sz="2000" dirty="0" err="1"/>
              <a:t>Deligiannidis</a:t>
            </a:r>
            <a:r>
              <a:rPr lang="en-US" sz="2000" dirty="0"/>
              <a:t>, MD*</a:t>
            </a:r>
          </a:p>
          <a:p>
            <a:r>
              <a:rPr lang="en-US" sz="2000" dirty="0">
                <a:solidFill>
                  <a:srgbClr val="7BBF43"/>
                </a:solidFill>
              </a:rPr>
              <a:t>•  </a:t>
            </a:r>
            <a:r>
              <a:rPr lang="en-US" sz="2000" dirty="0" err="1"/>
              <a:t>Yardana</a:t>
            </a:r>
            <a:r>
              <a:rPr lang="en-US" sz="2000" dirty="0"/>
              <a:t> Kaufman, MD</a:t>
            </a:r>
          </a:p>
          <a:p>
            <a:endParaRPr lang="en-US" sz="2000" dirty="0"/>
          </a:p>
          <a:p>
            <a:r>
              <a:rPr lang="en-US" sz="2000" b="1" dirty="0"/>
              <a:t>Albany Medical Center</a:t>
            </a:r>
          </a:p>
          <a:p>
            <a:r>
              <a:rPr lang="en-US" sz="2000" dirty="0">
                <a:solidFill>
                  <a:srgbClr val="7BBF43"/>
                </a:solidFill>
              </a:rPr>
              <a:t>•  </a:t>
            </a:r>
            <a:r>
              <a:rPr lang="en-US" sz="2000" dirty="0"/>
              <a:t>Zahra Naqvi, MD</a:t>
            </a:r>
          </a:p>
          <a:p>
            <a:r>
              <a:rPr lang="en-US" sz="2000" dirty="0">
                <a:solidFill>
                  <a:srgbClr val="7BBF43"/>
                </a:solidFill>
              </a:rPr>
              <a:t>•  </a:t>
            </a:r>
            <a:r>
              <a:rPr lang="en-US" sz="2000" dirty="0"/>
              <a:t>Aum </a:t>
            </a:r>
            <a:r>
              <a:rPr lang="en-US" sz="2000" dirty="0" err="1"/>
              <a:t>Pathare</a:t>
            </a:r>
            <a:r>
              <a:rPr lang="en-US" sz="2000" dirty="0"/>
              <a:t> MD</a:t>
            </a:r>
          </a:p>
          <a:p>
            <a:endParaRPr lang="en-US" sz="2000" b="1" dirty="0"/>
          </a:p>
          <a:p>
            <a:r>
              <a:rPr lang="en-US" sz="2000" b="1" dirty="0"/>
              <a:t>Albert Einstein College of Medicine</a:t>
            </a:r>
          </a:p>
          <a:p>
            <a:r>
              <a:rPr lang="en-US" sz="2000" dirty="0">
                <a:solidFill>
                  <a:srgbClr val="7BBF43"/>
                </a:solidFill>
              </a:rPr>
              <a:t>•  </a:t>
            </a:r>
            <a:r>
              <a:rPr lang="en-US" sz="2000" dirty="0" err="1"/>
              <a:t>Rubiahna</a:t>
            </a:r>
            <a:r>
              <a:rPr lang="en-US" sz="2000" dirty="0"/>
              <a:t> Vaughn, MD</a:t>
            </a:r>
          </a:p>
          <a:p>
            <a:r>
              <a:rPr lang="en-US" sz="2000" dirty="0">
                <a:solidFill>
                  <a:srgbClr val="7BBF43"/>
                </a:solidFill>
              </a:rPr>
              <a:t>•  </a:t>
            </a:r>
            <a:r>
              <a:rPr lang="en-US" sz="2000" dirty="0"/>
              <a:t>Natalie </a:t>
            </a:r>
            <a:r>
              <a:rPr lang="en-US" sz="2000" dirty="0" err="1"/>
              <a:t>Rasgon</a:t>
            </a:r>
            <a:r>
              <a:rPr lang="en-US" sz="2000" dirty="0"/>
              <a:t>, MD</a:t>
            </a:r>
          </a:p>
          <a:p>
            <a:endParaRPr lang="en-US" sz="20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29066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AE766-480A-FF45-A3DF-FE347F018731}"/>
              </a:ext>
            </a:extLst>
          </p:cNvPr>
          <p:cNvSpPr>
            <a:spLocks noGrp="1"/>
          </p:cNvSpPr>
          <p:nvPr>
            <p:ph type="title"/>
          </p:nvPr>
        </p:nvSpPr>
        <p:spPr>
          <a:xfrm>
            <a:off x="423333" y="745451"/>
            <a:ext cx="10930467" cy="821917"/>
          </a:xfrm>
        </p:spPr>
        <p:txBody>
          <a:bodyPr/>
          <a:lstStyle/>
          <a:p>
            <a:r>
              <a:rPr lang="en-US" sz="4000" dirty="0">
                <a:solidFill>
                  <a:srgbClr val="049FDA"/>
                </a:solidFill>
              </a:rPr>
              <a:t>Administrative, LCs and Specialty Psychiatrists</a:t>
            </a:r>
          </a:p>
        </p:txBody>
      </p:sp>
      <p:sp>
        <p:nvSpPr>
          <p:cNvPr id="4" name="TextBox 3"/>
          <p:cNvSpPr txBox="1"/>
          <p:nvPr/>
        </p:nvSpPr>
        <p:spPr>
          <a:xfrm>
            <a:off x="678180" y="1523999"/>
            <a:ext cx="4899660" cy="4093428"/>
          </a:xfrm>
          <a:prstGeom prst="rect">
            <a:avLst/>
          </a:prstGeom>
          <a:noFill/>
        </p:spPr>
        <p:txBody>
          <a:bodyPr wrap="square" rtlCol="0">
            <a:spAutoFit/>
          </a:bodyPr>
          <a:lstStyle/>
          <a:p>
            <a:r>
              <a:rPr lang="en-US" sz="2000" b="1" dirty="0"/>
              <a:t>Project Administration</a:t>
            </a:r>
          </a:p>
          <a:p>
            <a:r>
              <a:rPr lang="en-US" sz="2000" dirty="0">
                <a:solidFill>
                  <a:srgbClr val="7BBF43"/>
                </a:solidFill>
              </a:rPr>
              <a:t>•  </a:t>
            </a:r>
            <a:r>
              <a:rPr lang="en-US" sz="2000" dirty="0"/>
              <a:t>Michele Phillips, Sr. Project Director</a:t>
            </a:r>
          </a:p>
          <a:p>
            <a:r>
              <a:rPr lang="en-US" sz="2000" dirty="0">
                <a:solidFill>
                  <a:srgbClr val="7BBF43"/>
                </a:solidFill>
              </a:rPr>
              <a:t>•  </a:t>
            </a:r>
            <a:r>
              <a:rPr lang="en-US" sz="2000" dirty="0"/>
              <a:t>Ira Bhatia, MS, </a:t>
            </a:r>
            <a:r>
              <a:rPr lang="en-US" sz="2000" dirty="0" err="1"/>
              <a:t>MEd.</a:t>
            </a:r>
            <a:r>
              <a:rPr lang="en-US" sz="2000" dirty="0"/>
              <a:t>, Project Administrator</a:t>
            </a:r>
          </a:p>
          <a:p>
            <a:endParaRPr lang="en-US" sz="2000" dirty="0"/>
          </a:p>
          <a:p>
            <a:r>
              <a:rPr lang="en-US" sz="2000" b="1" dirty="0"/>
              <a:t>Liaison Coordinators</a:t>
            </a:r>
          </a:p>
          <a:p>
            <a:r>
              <a:rPr lang="en-US" sz="2000" dirty="0">
                <a:solidFill>
                  <a:srgbClr val="7BBF43"/>
                </a:solidFill>
              </a:rPr>
              <a:t>• </a:t>
            </a:r>
            <a:r>
              <a:rPr lang="en-US" sz="2000" dirty="0"/>
              <a:t> Kristin McGinley, LCSW – Buffalo </a:t>
            </a:r>
            <a:br>
              <a:rPr lang="en-US" sz="2000" dirty="0"/>
            </a:br>
            <a:r>
              <a:rPr lang="en-US" sz="2000" dirty="0">
                <a:solidFill>
                  <a:srgbClr val="7BBF43"/>
                </a:solidFill>
              </a:rPr>
              <a:t>•  </a:t>
            </a:r>
            <a:r>
              <a:rPr lang="en-US" sz="2000" dirty="0"/>
              <a:t>Amy Lyons, LCAT – Rochester</a:t>
            </a:r>
          </a:p>
          <a:p>
            <a:r>
              <a:rPr lang="en-US" sz="2000" dirty="0">
                <a:solidFill>
                  <a:srgbClr val="7BBF43"/>
                </a:solidFill>
              </a:rPr>
              <a:t>•  </a:t>
            </a:r>
            <a:r>
              <a:rPr lang="en-US" sz="2000" dirty="0"/>
              <a:t>Maureen Ryan, </a:t>
            </a:r>
            <a:r>
              <a:rPr lang="en-US" sz="2000" dirty="0" err="1"/>
              <a:t>Psy.D</a:t>
            </a:r>
            <a:r>
              <a:rPr lang="en-US" sz="2000" dirty="0"/>
              <a:t>. – Syracuse </a:t>
            </a:r>
          </a:p>
          <a:p>
            <a:r>
              <a:rPr lang="en-US" sz="2000" dirty="0">
                <a:solidFill>
                  <a:srgbClr val="7BBF43"/>
                </a:solidFill>
              </a:rPr>
              <a:t>•  </a:t>
            </a:r>
            <a:r>
              <a:rPr lang="en-US" sz="2000" dirty="0"/>
              <a:t>Leslie Cummins, LCSW – </a:t>
            </a:r>
            <a:r>
              <a:rPr lang="en-US" sz="2000" dirty="0" err="1"/>
              <a:t>Northwell</a:t>
            </a:r>
            <a:r>
              <a:rPr lang="en-US" sz="2000" dirty="0"/>
              <a:t> </a:t>
            </a:r>
          </a:p>
          <a:p>
            <a:r>
              <a:rPr lang="en-US" sz="2000" dirty="0">
                <a:solidFill>
                  <a:srgbClr val="7BBF43"/>
                </a:solidFill>
              </a:rPr>
              <a:t>•  </a:t>
            </a:r>
            <a:r>
              <a:rPr lang="en-US" sz="2000" dirty="0"/>
              <a:t>Sasha Miller, LCSW – </a:t>
            </a:r>
            <a:r>
              <a:rPr lang="en-US" sz="2000" dirty="0" err="1"/>
              <a:t>Northwell</a:t>
            </a:r>
            <a:r>
              <a:rPr lang="en-US" sz="2000" dirty="0"/>
              <a:t> </a:t>
            </a:r>
          </a:p>
          <a:p>
            <a:r>
              <a:rPr lang="en-US" sz="2000" dirty="0">
                <a:solidFill>
                  <a:srgbClr val="7BBF43"/>
                </a:solidFill>
              </a:rPr>
              <a:t>•  </a:t>
            </a:r>
            <a:r>
              <a:rPr lang="en-US" sz="2000" dirty="0"/>
              <a:t>Katherine </a:t>
            </a:r>
            <a:r>
              <a:rPr lang="en-US" sz="2000" dirty="0" err="1"/>
              <a:t>Carnicelli</a:t>
            </a:r>
            <a:r>
              <a:rPr lang="en-US" sz="2000" dirty="0"/>
              <a:t>, LCSW – Columbia</a:t>
            </a:r>
          </a:p>
          <a:p>
            <a:r>
              <a:rPr lang="en-US" sz="2000" dirty="0">
                <a:solidFill>
                  <a:srgbClr val="7BBF43"/>
                </a:solidFill>
              </a:rPr>
              <a:t>•  </a:t>
            </a:r>
            <a:r>
              <a:rPr lang="en-US" sz="2000" dirty="0"/>
              <a:t>TBD – Albany</a:t>
            </a:r>
          </a:p>
          <a:p>
            <a:r>
              <a:rPr lang="en-US" sz="2000" dirty="0">
                <a:solidFill>
                  <a:srgbClr val="7BBF43"/>
                </a:solidFill>
              </a:rPr>
              <a:t>•  </a:t>
            </a:r>
            <a:r>
              <a:rPr lang="en-US" sz="2000" dirty="0"/>
              <a:t>TBD – Albert Einstein</a:t>
            </a:r>
            <a:endParaRPr lang="en-US" dirty="0"/>
          </a:p>
        </p:txBody>
      </p:sp>
      <p:sp>
        <p:nvSpPr>
          <p:cNvPr id="5" name="TextBox 4"/>
          <p:cNvSpPr txBox="1"/>
          <p:nvPr/>
        </p:nvSpPr>
        <p:spPr>
          <a:xfrm>
            <a:off x="5791331" y="1492667"/>
            <a:ext cx="5593980" cy="4955203"/>
          </a:xfrm>
          <a:prstGeom prst="rect">
            <a:avLst/>
          </a:prstGeom>
          <a:noFill/>
        </p:spPr>
        <p:txBody>
          <a:bodyPr wrap="square" rtlCol="0">
            <a:spAutoFit/>
          </a:bodyPr>
          <a:lstStyle/>
          <a:p>
            <a:r>
              <a:rPr lang="en-US" sz="2000" b="1" dirty="0"/>
              <a:t>Specialty Psychiatrists</a:t>
            </a:r>
          </a:p>
          <a:p>
            <a:r>
              <a:rPr lang="en-US" sz="2000" dirty="0"/>
              <a:t>0-5 Years</a:t>
            </a:r>
          </a:p>
          <a:p>
            <a:r>
              <a:rPr lang="en-US" sz="2000" dirty="0">
                <a:solidFill>
                  <a:srgbClr val="7BBF43"/>
                </a:solidFill>
              </a:rPr>
              <a:t>  •  </a:t>
            </a:r>
            <a:r>
              <a:rPr lang="en-US" sz="2000" dirty="0"/>
              <a:t>Evelyn Berger-Jenkins, MD, MPH (Columbia)</a:t>
            </a:r>
          </a:p>
          <a:p>
            <a:r>
              <a:rPr lang="en-US" sz="2000" dirty="0">
                <a:solidFill>
                  <a:srgbClr val="7BBF43"/>
                </a:solidFill>
              </a:rPr>
              <a:t>  •  </a:t>
            </a:r>
            <a:r>
              <a:rPr lang="en-US" sz="2000" dirty="0"/>
              <a:t>Kenya Malcolm, Ph.D. (U of Rochester)</a:t>
            </a:r>
          </a:p>
          <a:p>
            <a:endParaRPr lang="en-US" sz="1400" dirty="0"/>
          </a:p>
          <a:p>
            <a:r>
              <a:rPr lang="en-US" sz="2000" dirty="0"/>
              <a:t>Autism Spectrum Disorder</a:t>
            </a:r>
          </a:p>
          <a:p>
            <a:r>
              <a:rPr lang="en-US" sz="2000" dirty="0">
                <a:solidFill>
                  <a:srgbClr val="7BBF43"/>
                </a:solidFill>
              </a:rPr>
              <a:t>  •  </a:t>
            </a:r>
            <a:r>
              <a:rPr lang="en-US" sz="2000" dirty="0"/>
              <a:t>Michael Cummings, MD (Buffalo)</a:t>
            </a:r>
          </a:p>
          <a:p>
            <a:r>
              <a:rPr lang="en-US" sz="2000" dirty="0">
                <a:solidFill>
                  <a:srgbClr val="7BBF43"/>
                </a:solidFill>
              </a:rPr>
              <a:t>  •  </a:t>
            </a:r>
            <a:r>
              <a:rPr lang="en-US" sz="2000" dirty="0"/>
              <a:t>Jeremy </a:t>
            </a:r>
            <a:r>
              <a:rPr lang="en-US" sz="2000" dirty="0" err="1"/>
              <a:t>Veenstra-VanderWeele</a:t>
            </a:r>
            <a:r>
              <a:rPr lang="en-US" sz="2000" dirty="0"/>
              <a:t>, MD (Columbia)</a:t>
            </a:r>
          </a:p>
          <a:p>
            <a:endParaRPr lang="en-US" sz="1400" dirty="0"/>
          </a:p>
          <a:p>
            <a:r>
              <a:rPr lang="en-US" sz="2000" dirty="0"/>
              <a:t>Substance Use</a:t>
            </a:r>
          </a:p>
          <a:p>
            <a:r>
              <a:rPr lang="en-US" sz="2000" dirty="0">
                <a:solidFill>
                  <a:srgbClr val="7BBF43"/>
                </a:solidFill>
              </a:rPr>
              <a:t>  •  </a:t>
            </a:r>
            <a:r>
              <a:rPr lang="en-US" sz="2000" dirty="0"/>
              <a:t>Lydia </a:t>
            </a:r>
            <a:r>
              <a:rPr lang="en-US" sz="2000" dirty="0" err="1"/>
              <a:t>Makaryus</a:t>
            </a:r>
            <a:r>
              <a:rPr lang="en-US" sz="2000" dirty="0"/>
              <a:t>, MD (</a:t>
            </a:r>
            <a:r>
              <a:rPr lang="en-US" sz="2000" dirty="0" err="1"/>
              <a:t>Northwell</a:t>
            </a:r>
            <a:r>
              <a:rPr lang="en-US" sz="2000" dirty="0"/>
              <a:t>)</a:t>
            </a:r>
          </a:p>
          <a:p>
            <a:endParaRPr lang="en-US" sz="1400" dirty="0"/>
          </a:p>
          <a:p>
            <a:r>
              <a:rPr lang="en-US" sz="2000" dirty="0"/>
              <a:t>LGBTQ</a:t>
            </a:r>
          </a:p>
          <a:p>
            <a:r>
              <a:rPr lang="en-US" sz="2000" dirty="0">
                <a:solidFill>
                  <a:srgbClr val="7BBF43"/>
                </a:solidFill>
              </a:rPr>
              <a:t>  •  </a:t>
            </a:r>
            <a:r>
              <a:rPr lang="en-US" sz="2000" dirty="0"/>
              <a:t>Richard </a:t>
            </a:r>
            <a:r>
              <a:rPr lang="en-US" sz="2000" dirty="0" err="1"/>
              <a:t>Pleak</a:t>
            </a:r>
            <a:r>
              <a:rPr lang="en-US" sz="2000" dirty="0"/>
              <a:t>, MD (</a:t>
            </a:r>
            <a:r>
              <a:rPr lang="en-US" sz="2000" dirty="0" err="1"/>
              <a:t>Northwell</a:t>
            </a:r>
            <a:r>
              <a:rPr lang="en-US" sz="2000" dirty="0"/>
              <a:t>)</a:t>
            </a:r>
          </a:p>
          <a:p>
            <a:endParaRPr lang="en-US" sz="1400" dirty="0"/>
          </a:p>
          <a:p>
            <a:r>
              <a:rPr lang="en-US" sz="2000" dirty="0"/>
              <a:t>Problem Sexual Behaviors</a:t>
            </a:r>
          </a:p>
          <a:p>
            <a:r>
              <a:rPr lang="en-US" sz="2000" dirty="0">
                <a:solidFill>
                  <a:srgbClr val="7BBF43"/>
                </a:solidFill>
              </a:rPr>
              <a:t>  •  </a:t>
            </a:r>
            <a:r>
              <a:rPr lang="en-US" sz="2000" dirty="0"/>
              <a:t>Peter Martin, MD, MPH (Buffalo)</a:t>
            </a:r>
          </a:p>
        </p:txBody>
      </p:sp>
    </p:spTree>
    <p:extLst>
      <p:ext uri="{BB962C8B-B14F-4D97-AF65-F5344CB8AC3E}">
        <p14:creationId xmlns:p14="http://schemas.microsoft.com/office/powerpoint/2010/main" val="1659047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A709-A0FB-ED41-8C0E-2A3648F4F8E2}"/>
              </a:ext>
            </a:extLst>
          </p:cNvPr>
          <p:cNvSpPr>
            <a:spLocks noGrp="1"/>
          </p:cNvSpPr>
          <p:nvPr>
            <p:ph type="title"/>
          </p:nvPr>
        </p:nvSpPr>
        <p:spPr>
          <a:xfrm>
            <a:off x="4827457" y="1975726"/>
            <a:ext cx="6511103" cy="461665"/>
          </a:xfrm>
          <a:solidFill>
            <a:srgbClr val="391378"/>
          </a:solidFill>
        </p:spPr>
        <p:txBody>
          <a:bodyPr>
            <a:normAutofit/>
          </a:bodyPr>
          <a:lstStyle/>
          <a:p>
            <a:pPr algn="ctr"/>
            <a:r>
              <a:rPr lang="en-US" sz="1800" b="1" dirty="0">
                <a:solidFill>
                  <a:schemeClr val="bg1"/>
                </a:solidFill>
              </a:rPr>
              <a:t>Website - www.ProjectTEACHny.org</a:t>
            </a:r>
          </a:p>
        </p:txBody>
      </p:sp>
      <p:sp>
        <p:nvSpPr>
          <p:cNvPr id="5" name="Title 1"/>
          <p:cNvSpPr txBox="1">
            <a:spLocks/>
          </p:cNvSpPr>
          <p:nvPr/>
        </p:nvSpPr>
        <p:spPr>
          <a:xfrm>
            <a:off x="1584960" y="706737"/>
            <a:ext cx="9014460" cy="8219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391378"/>
                </a:solidFill>
                <a:effectLst/>
                <a:uLnTx/>
                <a:uFillTx/>
                <a:latin typeface="Helvetica Neue" panose="02000503000000020004" pitchFamily="2" charset="0"/>
                <a:ea typeface="Helvetica Regular" charset="0"/>
                <a:cs typeface="Helvetica Neue" panose="02000503000000020004" pitchFamily="2" charset="0"/>
              </a:rPr>
              <a:t>Website,</a:t>
            </a:r>
            <a:r>
              <a:rPr kumimoji="0" lang="en-US" sz="3600" b="0" i="0" u="none" strike="noStrike" kern="1200" cap="none" spc="0" normalizeH="0" noProof="0" dirty="0">
                <a:ln>
                  <a:noFill/>
                </a:ln>
                <a:solidFill>
                  <a:srgbClr val="391378"/>
                </a:solidFill>
                <a:effectLst/>
                <a:uLnTx/>
                <a:uFillTx/>
                <a:latin typeface="Helvetica Neue" panose="02000503000000020004" pitchFamily="2" charset="0"/>
                <a:ea typeface="Helvetica Regular" charset="0"/>
                <a:cs typeface="Helvetica Neue" panose="02000503000000020004" pitchFamily="2" charset="0"/>
              </a:rPr>
              <a:t> </a:t>
            </a:r>
            <a:r>
              <a:rPr kumimoji="0" lang="en-US" sz="3600" b="0" i="0" u="none" strike="noStrike" kern="1200" cap="none" spc="0" normalizeH="0" baseline="0" noProof="0" dirty="0">
                <a:ln>
                  <a:noFill/>
                </a:ln>
                <a:solidFill>
                  <a:srgbClr val="391378"/>
                </a:solidFill>
                <a:effectLst/>
                <a:uLnTx/>
                <a:uFillTx/>
                <a:latin typeface="Helvetica Neue" panose="02000503000000020004" pitchFamily="2" charset="0"/>
                <a:ea typeface="Helvetica Regular" charset="0"/>
                <a:cs typeface="Helvetica Neue" panose="02000503000000020004" pitchFamily="2" charset="0"/>
              </a:rPr>
              <a:t>Social Media &amp; Email Marketing</a:t>
            </a:r>
          </a:p>
        </p:txBody>
      </p:sp>
      <p:grpSp>
        <p:nvGrpSpPr>
          <p:cNvPr id="18" name="Group 17"/>
          <p:cNvGrpSpPr/>
          <p:nvPr/>
        </p:nvGrpSpPr>
        <p:grpSpPr>
          <a:xfrm>
            <a:off x="2250074" y="3428999"/>
            <a:ext cx="2085174" cy="2697480"/>
            <a:chOff x="253634" y="1547006"/>
            <a:chExt cx="1879966" cy="2432013"/>
          </a:xfrm>
        </p:grpSpPr>
        <p:pic>
          <p:nvPicPr>
            <p:cNvPr id="8193" name="Picture 1">
              <a:hlinkClick r:id="rId3"/>
            </p:cNvPr>
            <p:cNvPicPr>
              <a:picLocks noChangeAspect="1" noChangeArrowheads="1"/>
            </p:cNvPicPr>
            <p:nvPr/>
          </p:nvPicPr>
          <p:blipFill>
            <a:blip r:embed="rId4" cstate="print"/>
            <a:srcRect l="50214" t="2769" r="25130" b="3897"/>
            <a:stretch>
              <a:fillRect/>
            </a:stretch>
          </p:blipFill>
          <p:spPr bwMode="auto">
            <a:xfrm>
              <a:off x="256286" y="1973904"/>
              <a:ext cx="1877313" cy="2005115"/>
            </a:xfrm>
            <a:prstGeom prst="rect">
              <a:avLst/>
            </a:prstGeom>
            <a:noFill/>
            <a:ln w="9525">
              <a:noFill/>
              <a:miter lim="800000"/>
              <a:headEnd/>
              <a:tailEnd/>
            </a:ln>
            <a:effectLst/>
          </p:spPr>
        </p:pic>
        <p:sp>
          <p:nvSpPr>
            <p:cNvPr id="7" name="Title 1">
              <a:extLst>
                <a:ext uri="{FF2B5EF4-FFF2-40B4-BE49-F238E27FC236}">
                  <a16:creationId xmlns:a16="http://schemas.microsoft.com/office/drawing/2014/main" id="{C209A709-A0FB-ED41-8C0E-2A3648F4F8E2}"/>
                </a:ext>
              </a:extLst>
            </p:cNvPr>
            <p:cNvSpPr txBox="1">
              <a:spLocks/>
            </p:cNvSpPr>
            <p:nvPr/>
          </p:nvSpPr>
          <p:spPr>
            <a:xfrm>
              <a:off x="253634" y="1547006"/>
              <a:ext cx="1879966" cy="519410"/>
            </a:xfrm>
            <a:prstGeom prst="rect">
              <a:avLst/>
            </a:prstGeom>
            <a:solidFill>
              <a:srgbClr val="391378"/>
            </a:solidFill>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Helvetica Neue" panose="02000503000000020004" pitchFamily="2" charset="0"/>
                  <a:ea typeface="Kozuka Gothic Pr6N B" panose="020B0800000000000000" pitchFamily="34" charset="-128"/>
                  <a:cs typeface="Helvetica Neue" panose="02000503000000020004" pitchFamily="2" charset="0"/>
                </a:rPr>
                <a:t>Facebook</a:t>
              </a:r>
              <a:br>
                <a:rPr kumimoji="0" lang="en-US" b="1" i="0" u="none" strike="noStrike" kern="1200" cap="none" spc="0" normalizeH="0" baseline="0" noProof="0" dirty="0">
                  <a:ln>
                    <a:noFill/>
                  </a:ln>
                  <a:solidFill>
                    <a:schemeClr val="bg1"/>
                  </a:solidFill>
                  <a:effectLst/>
                  <a:uLnTx/>
                  <a:uFillTx/>
                  <a:latin typeface="Helvetica Neue" panose="02000503000000020004" pitchFamily="2" charset="0"/>
                  <a:ea typeface="Kozuka Gothic Pr6N B" panose="020B0800000000000000" pitchFamily="34" charset="-128"/>
                  <a:cs typeface="Helvetica Neue" panose="02000503000000020004" pitchFamily="2" charset="0"/>
                </a:rPr>
              </a:br>
              <a:r>
                <a:rPr kumimoji="0" lang="en-US" sz="1200" i="0" u="none" strike="noStrike" kern="1200" cap="none" spc="0" normalizeH="0" baseline="0" noProof="0" dirty="0" err="1">
                  <a:ln>
                    <a:noFill/>
                  </a:ln>
                  <a:solidFill>
                    <a:schemeClr val="bg1"/>
                  </a:solidFill>
                  <a:effectLst/>
                  <a:uLnTx/>
                  <a:uFillTx/>
                  <a:latin typeface="Helvetica Neue" panose="02000503000000020004" pitchFamily="2" charset="0"/>
                  <a:ea typeface="Kozuka Gothic Pr6N B" panose="020B0800000000000000" pitchFamily="34" charset="-128"/>
                  <a:cs typeface="Helvetica Neue" panose="02000503000000020004" pitchFamily="2" charset="0"/>
                </a:rPr>
                <a:t>ProjectTEACHNY</a:t>
              </a:r>
              <a:endParaRPr kumimoji="0" lang="en-US" sz="1200" b="1" i="0" u="none" strike="noStrike" kern="1200" cap="none" spc="0" normalizeH="0" baseline="0" noProof="0" dirty="0">
                <a:ln>
                  <a:noFill/>
                </a:ln>
                <a:solidFill>
                  <a:schemeClr val="bg1"/>
                </a:solidFill>
                <a:effectLst/>
                <a:uLnTx/>
                <a:uFillTx/>
                <a:latin typeface="Helvetica Neue" panose="02000503000000020004" pitchFamily="2" charset="0"/>
                <a:ea typeface="Kozuka Gothic Pr6N B" panose="020B0800000000000000" pitchFamily="34" charset="-128"/>
                <a:cs typeface="Helvetica Neue" panose="02000503000000020004" pitchFamily="2" charset="0"/>
              </a:endParaRPr>
            </a:p>
          </p:txBody>
        </p:sp>
      </p:grpSp>
      <p:pic>
        <p:nvPicPr>
          <p:cNvPr id="8194" name="Picture 2">
            <a:hlinkClick r:id="rId5"/>
          </p:cNvPr>
          <p:cNvPicPr>
            <a:picLocks noChangeAspect="1" noChangeArrowheads="1"/>
          </p:cNvPicPr>
          <p:nvPr/>
        </p:nvPicPr>
        <p:blipFill>
          <a:blip r:embed="rId6" cstate="print"/>
          <a:srcRect l="60625" t="4222" r="17906" b="8778"/>
          <a:stretch>
            <a:fillRect/>
          </a:stretch>
        </p:blipFill>
        <p:spPr bwMode="auto">
          <a:xfrm>
            <a:off x="149014" y="3146887"/>
            <a:ext cx="1931246" cy="2566875"/>
          </a:xfrm>
          <a:prstGeom prst="rect">
            <a:avLst/>
          </a:prstGeom>
          <a:noFill/>
          <a:ln w="9525">
            <a:noFill/>
            <a:miter lim="800000"/>
            <a:headEnd/>
            <a:tailEnd/>
          </a:ln>
          <a:effectLst/>
        </p:spPr>
      </p:pic>
      <p:sp>
        <p:nvSpPr>
          <p:cNvPr id="9" name="Title 1">
            <a:extLst>
              <a:ext uri="{FF2B5EF4-FFF2-40B4-BE49-F238E27FC236}">
                <a16:creationId xmlns:a16="http://schemas.microsoft.com/office/drawing/2014/main" id="{C209A709-A0FB-ED41-8C0E-2A3648F4F8E2}"/>
              </a:ext>
            </a:extLst>
          </p:cNvPr>
          <p:cNvSpPr txBox="1">
            <a:spLocks/>
          </p:cNvSpPr>
          <p:nvPr/>
        </p:nvSpPr>
        <p:spPr>
          <a:xfrm>
            <a:off x="135544" y="2437392"/>
            <a:ext cx="1935480" cy="603754"/>
          </a:xfrm>
          <a:prstGeom prst="rect">
            <a:avLst/>
          </a:prstGeom>
          <a:solidFill>
            <a:srgbClr val="391378"/>
          </a:solidFill>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Helvetica Neue" panose="02000503000000020004" pitchFamily="2" charset="0"/>
                <a:ea typeface="Kozuka Gothic Pr6N B" panose="020B0800000000000000" pitchFamily="34" charset="-128"/>
                <a:cs typeface="Helvetica Neue" panose="02000503000000020004" pitchFamily="2" charset="0"/>
              </a:rPr>
              <a:t>LinkedIn</a:t>
            </a:r>
            <a:br>
              <a:rPr kumimoji="0" lang="en-US" b="1" i="0" u="none" strike="noStrike" kern="1200" cap="none" spc="0" normalizeH="0" baseline="0" noProof="0" dirty="0">
                <a:ln>
                  <a:noFill/>
                </a:ln>
                <a:solidFill>
                  <a:schemeClr val="bg1"/>
                </a:solidFill>
                <a:effectLst/>
                <a:uLnTx/>
                <a:uFillTx/>
                <a:latin typeface="Helvetica Neue" panose="02000503000000020004" pitchFamily="2" charset="0"/>
                <a:ea typeface="Kozuka Gothic Pr6N B" panose="020B0800000000000000" pitchFamily="34" charset="-128"/>
                <a:cs typeface="Helvetica Neue" panose="02000503000000020004" pitchFamily="2" charset="0"/>
              </a:rPr>
            </a:br>
            <a:r>
              <a:rPr kumimoji="0" lang="en-US" sz="1200" i="0" u="none" strike="noStrike" kern="1200" cap="none" spc="0" normalizeH="0" baseline="0" noProof="0" dirty="0">
                <a:ln>
                  <a:noFill/>
                </a:ln>
                <a:solidFill>
                  <a:schemeClr val="bg1"/>
                </a:solidFill>
                <a:effectLst/>
                <a:uLnTx/>
                <a:uFillTx/>
                <a:latin typeface="Helvetica Neue" panose="02000503000000020004" pitchFamily="2" charset="0"/>
                <a:ea typeface="Kozuka Gothic Pr6N B" panose="020B0800000000000000" pitchFamily="34" charset="-128"/>
                <a:cs typeface="Helvetica Neue" panose="02000503000000020004" pitchFamily="2" charset="0"/>
              </a:rPr>
              <a:t>Project TEACH New York</a:t>
            </a:r>
          </a:p>
        </p:txBody>
      </p:sp>
      <p:sp>
        <p:nvSpPr>
          <p:cNvPr id="14" name="TextBox 13"/>
          <p:cNvSpPr txBox="1"/>
          <p:nvPr/>
        </p:nvSpPr>
        <p:spPr>
          <a:xfrm>
            <a:off x="739140" y="1470660"/>
            <a:ext cx="9867900" cy="461665"/>
          </a:xfrm>
          <a:prstGeom prst="rect">
            <a:avLst/>
          </a:prstGeom>
          <a:solidFill>
            <a:schemeClr val="bg1"/>
          </a:solidFill>
        </p:spPr>
        <p:txBody>
          <a:bodyPr wrap="square" rtlCol="0">
            <a:spAutoFit/>
          </a:bodyPr>
          <a:lstStyle/>
          <a:p>
            <a:endParaRPr lang="en-US" sz="2400" b="1" dirty="0">
              <a:solidFill>
                <a:srgbClr val="391378"/>
              </a:solidFill>
            </a:endParaRPr>
          </a:p>
        </p:txBody>
      </p:sp>
      <p:sp>
        <p:nvSpPr>
          <p:cNvPr id="15" name="TextBox 14"/>
          <p:cNvSpPr txBox="1"/>
          <p:nvPr/>
        </p:nvSpPr>
        <p:spPr>
          <a:xfrm>
            <a:off x="739140" y="1434532"/>
            <a:ext cx="9730740" cy="461665"/>
          </a:xfrm>
          <a:prstGeom prst="rect">
            <a:avLst/>
          </a:prstGeom>
          <a:noFill/>
        </p:spPr>
        <p:txBody>
          <a:bodyPr wrap="square" rtlCol="0">
            <a:spAutoFit/>
          </a:bodyPr>
          <a:lstStyle/>
          <a:p>
            <a:endParaRPr lang="en-US" sz="2400" b="1" dirty="0">
              <a:solidFill>
                <a:srgbClr val="391378"/>
              </a:solidFill>
            </a:endParaRPr>
          </a:p>
        </p:txBody>
      </p:sp>
      <p:pic>
        <p:nvPicPr>
          <p:cNvPr id="4" name="Picture 3">
            <a:extLst>
              <a:ext uri="{FF2B5EF4-FFF2-40B4-BE49-F238E27FC236}">
                <a16:creationId xmlns:a16="http://schemas.microsoft.com/office/drawing/2014/main" id="{EB8D8CD3-B3CE-6D38-99CE-8D91ECA08611}"/>
              </a:ext>
            </a:extLst>
          </p:cNvPr>
          <p:cNvPicPr>
            <a:picLocks noChangeAspect="1"/>
          </p:cNvPicPr>
          <p:nvPr/>
        </p:nvPicPr>
        <p:blipFill>
          <a:blip r:embed="rId7"/>
          <a:stretch>
            <a:fillRect/>
          </a:stretch>
        </p:blipFill>
        <p:spPr>
          <a:xfrm>
            <a:off x="5273040" y="2524221"/>
            <a:ext cx="5770880" cy="3766294"/>
          </a:xfrm>
          <a:prstGeom prst="rect">
            <a:avLst/>
          </a:prstGeom>
        </p:spPr>
      </p:pic>
    </p:spTree>
    <p:extLst>
      <p:ext uri="{BB962C8B-B14F-4D97-AF65-F5344CB8AC3E}">
        <p14:creationId xmlns:p14="http://schemas.microsoft.com/office/powerpoint/2010/main" val="808540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227" y="910002"/>
            <a:ext cx="11721546" cy="861774"/>
          </a:xfrm>
          <a:prstGeom prst="rect">
            <a:avLst/>
          </a:prstGeom>
          <a:noFill/>
        </p:spPr>
        <p:txBody>
          <a:bodyPr wrap="square" rtlCol="0">
            <a:spAutoFit/>
          </a:bodyPr>
          <a:lstStyle/>
          <a:p>
            <a:pPr algn="ctr"/>
            <a:r>
              <a:rPr lang="en-US" sz="5000" dirty="0">
                <a:solidFill>
                  <a:srgbClr val="049FDA"/>
                </a:solidFill>
                <a:latin typeface="Helvetica Regular" charset="0"/>
                <a:ea typeface="Helvetica Regular" charset="0"/>
                <a:cs typeface="Helvetica Regular" charset="0"/>
              </a:rPr>
              <a:t>Supporting Agencies &amp; Organizations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882" y="2033111"/>
            <a:ext cx="1614496" cy="16144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060" y="4131161"/>
            <a:ext cx="2240971" cy="124227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0613" y="4363153"/>
            <a:ext cx="3058699" cy="778295"/>
          </a:xfrm>
          <a:prstGeom prst="rect">
            <a:avLst/>
          </a:prstGeom>
        </p:spPr>
      </p:pic>
      <p:pic>
        <p:nvPicPr>
          <p:cNvPr id="1028" name="Picture 4" descr="ACOG: American Congress of Obstetricians and Gynecologists">
            <a:extLst>
              <a:ext uri="{FF2B5EF4-FFF2-40B4-BE49-F238E27FC236}">
                <a16:creationId xmlns:a16="http://schemas.microsoft.com/office/drawing/2014/main" id="{4FCA94A5-EC82-834A-9A7D-5FF6BB6C16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149" y="2128677"/>
            <a:ext cx="3389911" cy="11963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3F43CA0-90B5-3542-B8C8-CB54660328B1}"/>
              </a:ext>
            </a:extLst>
          </p:cNvPr>
          <p:cNvPicPr>
            <a:picLocks noChangeAspect="1"/>
          </p:cNvPicPr>
          <p:nvPr/>
        </p:nvPicPr>
        <p:blipFill>
          <a:blip r:embed="rId7"/>
          <a:stretch>
            <a:fillRect/>
          </a:stretch>
        </p:blipFill>
        <p:spPr>
          <a:xfrm>
            <a:off x="7822159" y="2232677"/>
            <a:ext cx="3011745" cy="1077682"/>
          </a:xfrm>
          <a:prstGeom prst="rect">
            <a:avLst/>
          </a:prstGeom>
        </p:spPr>
      </p:pic>
    </p:spTree>
    <p:extLst>
      <p:ext uri="{BB962C8B-B14F-4D97-AF65-F5344CB8AC3E}">
        <p14:creationId xmlns:p14="http://schemas.microsoft.com/office/powerpoint/2010/main" val="2882076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1BB4-D51E-42E0-8665-C7A4703DE6C2}"/>
              </a:ext>
            </a:extLst>
          </p:cNvPr>
          <p:cNvSpPr>
            <a:spLocks noGrp="1"/>
          </p:cNvSpPr>
          <p:nvPr>
            <p:ph type="title"/>
          </p:nvPr>
        </p:nvSpPr>
        <p:spPr>
          <a:xfrm>
            <a:off x="1" y="668317"/>
            <a:ext cx="12192000" cy="511325"/>
          </a:xfrm>
        </p:spPr>
        <p:txBody>
          <a:bodyPr>
            <a:noAutofit/>
          </a:bodyPr>
          <a:lstStyle/>
          <a:p>
            <a:pPr algn="ctr"/>
            <a:r>
              <a:rPr lang="en-US" sz="4400" dirty="0"/>
              <a:t>Amherst Pediatrics Then &amp; Now</a:t>
            </a:r>
          </a:p>
        </p:txBody>
      </p:sp>
      <p:graphicFrame>
        <p:nvGraphicFramePr>
          <p:cNvPr id="4" name="Table 4">
            <a:extLst>
              <a:ext uri="{FF2B5EF4-FFF2-40B4-BE49-F238E27FC236}">
                <a16:creationId xmlns:a16="http://schemas.microsoft.com/office/drawing/2014/main" id="{CC2FE12F-A4E3-43FE-A9AA-05F4007B586F}"/>
              </a:ext>
            </a:extLst>
          </p:cNvPr>
          <p:cNvGraphicFramePr>
            <a:graphicFrameLocks noGrp="1"/>
          </p:cNvGraphicFramePr>
          <p:nvPr>
            <p:ph idx="1"/>
          </p:nvPr>
        </p:nvGraphicFramePr>
        <p:xfrm>
          <a:off x="1495580" y="1647801"/>
          <a:ext cx="9971490" cy="4656013"/>
        </p:xfrm>
        <a:graphic>
          <a:graphicData uri="http://schemas.openxmlformats.org/drawingml/2006/table">
            <a:tbl>
              <a:tblPr firstRow="1" bandRow="1">
                <a:tableStyleId>{5C22544A-7EE6-4342-B048-85BDC9FD1C3A}</a:tableStyleId>
              </a:tblPr>
              <a:tblGrid>
                <a:gridCol w="4985745">
                  <a:extLst>
                    <a:ext uri="{9D8B030D-6E8A-4147-A177-3AD203B41FA5}">
                      <a16:colId xmlns:a16="http://schemas.microsoft.com/office/drawing/2014/main" val="3033436899"/>
                    </a:ext>
                  </a:extLst>
                </a:gridCol>
                <a:gridCol w="4985745">
                  <a:extLst>
                    <a:ext uri="{9D8B030D-6E8A-4147-A177-3AD203B41FA5}">
                      <a16:colId xmlns:a16="http://schemas.microsoft.com/office/drawing/2014/main" val="4012142817"/>
                    </a:ext>
                  </a:extLst>
                </a:gridCol>
              </a:tblGrid>
              <a:tr h="913199">
                <a:tc>
                  <a:txBody>
                    <a:bodyPr/>
                    <a:lstStyle/>
                    <a:p>
                      <a:r>
                        <a:rPr lang="en-US" sz="2200" b="0" dirty="0"/>
                        <a:t>DX:     17     =    .17% population</a:t>
                      </a:r>
                    </a:p>
                    <a:p>
                      <a:r>
                        <a:rPr lang="en-US" sz="2200" b="0" dirty="0"/>
                        <a:t>RX:      3      =     17.6% pts dx</a:t>
                      </a:r>
                    </a:p>
                  </a:txBody>
                  <a:tcPr/>
                </a:tc>
                <a:tc>
                  <a:txBody>
                    <a:bodyPr/>
                    <a:lstStyle/>
                    <a:p>
                      <a:r>
                        <a:rPr lang="en-US" sz="2200" b="0" dirty="0"/>
                        <a:t>DX :       510      =  5.25% population</a:t>
                      </a:r>
                    </a:p>
                    <a:p>
                      <a:r>
                        <a:rPr lang="en-US" sz="2200" b="0" dirty="0"/>
                        <a:t>RX:        142       =   27.8%  pts dx</a:t>
                      </a:r>
                    </a:p>
                  </a:txBody>
                  <a:tcPr/>
                </a:tc>
                <a:extLst>
                  <a:ext uri="{0D108BD9-81ED-4DB2-BD59-A6C34878D82A}">
                    <a16:rowId xmlns:a16="http://schemas.microsoft.com/office/drawing/2014/main" val="1141905831"/>
                  </a:ext>
                </a:extLst>
              </a:tr>
              <a:tr h="913199">
                <a:tc>
                  <a:txBody>
                    <a:bodyPr/>
                    <a:lstStyle/>
                    <a:p>
                      <a:r>
                        <a:rPr lang="en-US" sz="2200" dirty="0"/>
                        <a:t>DX:      176    =  1.81% population</a:t>
                      </a:r>
                    </a:p>
                    <a:p>
                      <a:r>
                        <a:rPr lang="en-US" sz="2200" dirty="0"/>
                        <a:t>RX:       128    =  72%   pts dx</a:t>
                      </a:r>
                    </a:p>
                  </a:txBody>
                  <a:tcPr/>
                </a:tc>
                <a:tc>
                  <a:txBody>
                    <a:bodyPr/>
                    <a:lstStyle/>
                    <a:p>
                      <a:r>
                        <a:rPr lang="en-US" sz="2200" dirty="0"/>
                        <a:t>DX:        599    =  6.17%  population</a:t>
                      </a:r>
                    </a:p>
                    <a:p>
                      <a:r>
                        <a:rPr lang="en-US" sz="2200" dirty="0"/>
                        <a:t>RX:         313    =  52%   pts dx</a:t>
                      </a:r>
                    </a:p>
                  </a:txBody>
                  <a:tcPr/>
                </a:tc>
                <a:extLst>
                  <a:ext uri="{0D108BD9-81ED-4DB2-BD59-A6C34878D82A}">
                    <a16:rowId xmlns:a16="http://schemas.microsoft.com/office/drawing/2014/main" val="3786015965"/>
                  </a:ext>
                </a:extLst>
              </a:tr>
              <a:tr h="795507">
                <a:tc>
                  <a:txBody>
                    <a:bodyPr/>
                    <a:lstStyle/>
                    <a:p>
                      <a:r>
                        <a:rPr lang="en-US" sz="2200" dirty="0"/>
                        <a:t>DX:        72     =  .74% population</a:t>
                      </a:r>
                    </a:p>
                    <a:p>
                      <a:endParaRPr lang="en-US" sz="2200" dirty="0"/>
                    </a:p>
                  </a:txBody>
                  <a:tcPr/>
                </a:tc>
                <a:tc>
                  <a:txBody>
                    <a:bodyPr/>
                    <a:lstStyle/>
                    <a:p>
                      <a:r>
                        <a:rPr lang="en-US" sz="2200" dirty="0"/>
                        <a:t>DX:         156     =  1.6% population</a:t>
                      </a:r>
                    </a:p>
                  </a:txBody>
                  <a:tcPr/>
                </a:tc>
                <a:extLst>
                  <a:ext uri="{0D108BD9-81ED-4DB2-BD59-A6C34878D82A}">
                    <a16:rowId xmlns:a16="http://schemas.microsoft.com/office/drawing/2014/main" val="3461729522"/>
                  </a:ext>
                </a:extLst>
              </a:tr>
              <a:tr h="1495554">
                <a:tc>
                  <a:txBody>
                    <a:bodyPr/>
                    <a:lstStyle/>
                    <a:p>
                      <a:r>
                        <a:rPr lang="en-US" sz="2200" dirty="0"/>
                        <a:t>Stimulants:          121</a:t>
                      </a:r>
                    </a:p>
                    <a:p>
                      <a:r>
                        <a:rPr lang="en-US" sz="2200" dirty="0"/>
                        <a:t>SNRI:                     1</a:t>
                      </a:r>
                    </a:p>
                    <a:p>
                      <a:r>
                        <a:rPr lang="en-US" sz="2200"/>
                        <a:t>Alpha Agonists:   </a:t>
                      </a:r>
                      <a:r>
                        <a:rPr lang="en-US" sz="2200" dirty="0"/>
                        <a:t>5</a:t>
                      </a:r>
                    </a:p>
                    <a:p>
                      <a:r>
                        <a:rPr lang="en-US" sz="2200" dirty="0"/>
                        <a:t>SSRI:                       3</a:t>
                      </a:r>
                    </a:p>
                  </a:txBody>
                  <a:tcPr/>
                </a:tc>
                <a:tc>
                  <a:txBody>
                    <a:bodyPr/>
                    <a:lstStyle/>
                    <a:p>
                      <a:r>
                        <a:rPr lang="en-US" sz="2200" dirty="0"/>
                        <a:t>Stimulants:            300</a:t>
                      </a:r>
                    </a:p>
                    <a:p>
                      <a:r>
                        <a:rPr lang="en-US" sz="2200" dirty="0"/>
                        <a:t>SNRI:                       8</a:t>
                      </a:r>
                    </a:p>
                    <a:p>
                      <a:r>
                        <a:rPr lang="en-US" sz="2200" dirty="0"/>
                        <a:t>Alpha Agonists:    41</a:t>
                      </a:r>
                    </a:p>
                    <a:p>
                      <a:r>
                        <a:rPr lang="en-US" sz="2200" dirty="0"/>
                        <a:t>SSRI:                      313</a:t>
                      </a:r>
                    </a:p>
                  </a:txBody>
                  <a:tcPr/>
                </a:tc>
                <a:extLst>
                  <a:ext uri="{0D108BD9-81ED-4DB2-BD59-A6C34878D82A}">
                    <a16:rowId xmlns:a16="http://schemas.microsoft.com/office/drawing/2014/main" val="2515568270"/>
                  </a:ext>
                </a:extLst>
              </a:tr>
              <a:tr h="538554">
                <a:tc>
                  <a:txBody>
                    <a:bodyPr/>
                    <a:lstStyle/>
                    <a:p>
                      <a:endParaRPr lang="en-US" sz="2200" dirty="0"/>
                    </a:p>
                  </a:txBody>
                  <a:tcPr/>
                </a:tc>
                <a:tc>
                  <a:txBody>
                    <a:bodyPr/>
                    <a:lstStyle/>
                    <a:p>
                      <a:r>
                        <a:rPr lang="en-US" sz="2200" b="0" dirty="0"/>
                        <a:t>Atypical: 21   Mood Stabilizer: 4  Benzo: 4</a:t>
                      </a:r>
                    </a:p>
                  </a:txBody>
                  <a:tcPr/>
                </a:tc>
                <a:extLst>
                  <a:ext uri="{0D108BD9-81ED-4DB2-BD59-A6C34878D82A}">
                    <a16:rowId xmlns:a16="http://schemas.microsoft.com/office/drawing/2014/main" val="420391277"/>
                  </a:ext>
                </a:extLst>
              </a:tr>
            </a:tbl>
          </a:graphicData>
        </a:graphic>
      </p:graphicFrame>
      <p:sp>
        <p:nvSpPr>
          <p:cNvPr id="6" name="TextBox 5">
            <a:extLst>
              <a:ext uri="{FF2B5EF4-FFF2-40B4-BE49-F238E27FC236}">
                <a16:creationId xmlns:a16="http://schemas.microsoft.com/office/drawing/2014/main" id="{EDC44E47-6C07-4E05-8A37-38C9A2357D75}"/>
              </a:ext>
            </a:extLst>
          </p:cNvPr>
          <p:cNvSpPr txBox="1"/>
          <p:nvPr/>
        </p:nvSpPr>
        <p:spPr>
          <a:xfrm>
            <a:off x="2190865" y="1219199"/>
            <a:ext cx="3222703" cy="523220"/>
          </a:xfrm>
          <a:prstGeom prst="rect">
            <a:avLst/>
          </a:prstGeom>
          <a:noFill/>
        </p:spPr>
        <p:txBody>
          <a:bodyPr wrap="square" rtlCol="0">
            <a:spAutoFit/>
          </a:bodyPr>
          <a:lstStyle/>
          <a:p>
            <a:pPr algn="ctr"/>
            <a:r>
              <a:rPr lang="en-US" sz="2800" b="1" dirty="0"/>
              <a:t>2010</a:t>
            </a:r>
          </a:p>
        </p:txBody>
      </p:sp>
      <p:sp>
        <p:nvSpPr>
          <p:cNvPr id="7" name="TextBox 6">
            <a:extLst>
              <a:ext uri="{FF2B5EF4-FFF2-40B4-BE49-F238E27FC236}">
                <a16:creationId xmlns:a16="http://schemas.microsoft.com/office/drawing/2014/main" id="{6FA6BF28-02C1-421E-A58C-9D6EF36DEC77}"/>
              </a:ext>
            </a:extLst>
          </p:cNvPr>
          <p:cNvSpPr txBox="1"/>
          <p:nvPr/>
        </p:nvSpPr>
        <p:spPr>
          <a:xfrm>
            <a:off x="6778433" y="1200781"/>
            <a:ext cx="3624147" cy="523220"/>
          </a:xfrm>
          <a:prstGeom prst="rect">
            <a:avLst/>
          </a:prstGeom>
          <a:noFill/>
        </p:spPr>
        <p:txBody>
          <a:bodyPr wrap="square" rtlCol="0">
            <a:spAutoFit/>
          </a:bodyPr>
          <a:lstStyle/>
          <a:p>
            <a:pPr algn="ctr"/>
            <a:r>
              <a:rPr lang="en-US" sz="2800" b="1" dirty="0"/>
              <a:t>2019</a:t>
            </a:r>
          </a:p>
        </p:txBody>
      </p:sp>
      <p:sp>
        <p:nvSpPr>
          <p:cNvPr id="8" name="TextBox 7">
            <a:extLst>
              <a:ext uri="{FF2B5EF4-FFF2-40B4-BE49-F238E27FC236}">
                <a16:creationId xmlns:a16="http://schemas.microsoft.com/office/drawing/2014/main" id="{5C72F291-2A4F-44F6-8F21-9CACB5AFD606}"/>
              </a:ext>
            </a:extLst>
          </p:cNvPr>
          <p:cNvSpPr txBox="1"/>
          <p:nvPr/>
        </p:nvSpPr>
        <p:spPr>
          <a:xfrm>
            <a:off x="180529" y="1877541"/>
            <a:ext cx="1450975" cy="646331"/>
          </a:xfrm>
          <a:prstGeom prst="rect">
            <a:avLst/>
          </a:prstGeom>
          <a:noFill/>
        </p:spPr>
        <p:txBody>
          <a:bodyPr wrap="square" rtlCol="0">
            <a:spAutoFit/>
          </a:bodyPr>
          <a:lstStyle/>
          <a:p>
            <a:r>
              <a:rPr lang="en-US" b="1" dirty="0"/>
              <a:t>Anxiety/</a:t>
            </a:r>
          </a:p>
          <a:p>
            <a:r>
              <a:rPr lang="en-US" b="1" dirty="0"/>
              <a:t>Depression</a:t>
            </a:r>
          </a:p>
        </p:txBody>
      </p:sp>
      <p:sp>
        <p:nvSpPr>
          <p:cNvPr id="9" name="TextBox 8">
            <a:extLst>
              <a:ext uri="{FF2B5EF4-FFF2-40B4-BE49-F238E27FC236}">
                <a16:creationId xmlns:a16="http://schemas.microsoft.com/office/drawing/2014/main" id="{25C5D0EF-492D-4BA2-A981-D79655944B38}"/>
              </a:ext>
            </a:extLst>
          </p:cNvPr>
          <p:cNvSpPr txBox="1"/>
          <p:nvPr/>
        </p:nvSpPr>
        <p:spPr>
          <a:xfrm>
            <a:off x="274561" y="2904639"/>
            <a:ext cx="1450975" cy="369332"/>
          </a:xfrm>
          <a:prstGeom prst="rect">
            <a:avLst/>
          </a:prstGeom>
          <a:noFill/>
        </p:spPr>
        <p:txBody>
          <a:bodyPr wrap="square" rtlCol="0">
            <a:spAutoFit/>
          </a:bodyPr>
          <a:lstStyle/>
          <a:p>
            <a:r>
              <a:rPr lang="en-US" b="1" dirty="0"/>
              <a:t>ADHD</a:t>
            </a:r>
          </a:p>
        </p:txBody>
      </p:sp>
      <p:sp>
        <p:nvSpPr>
          <p:cNvPr id="10" name="TextBox 9">
            <a:extLst>
              <a:ext uri="{FF2B5EF4-FFF2-40B4-BE49-F238E27FC236}">
                <a16:creationId xmlns:a16="http://schemas.microsoft.com/office/drawing/2014/main" id="{6EA4A491-3EB6-43F5-BB2C-61B0477047FC}"/>
              </a:ext>
            </a:extLst>
          </p:cNvPr>
          <p:cNvSpPr txBox="1"/>
          <p:nvPr/>
        </p:nvSpPr>
        <p:spPr>
          <a:xfrm>
            <a:off x="274561" y="3612525"/>
            <a:ext cx="1450975" cy="369332"/>
          </a:xfrm>
          <a:prstGeom prst="rect">
            <a:avLst/>
          </a:prstGeom>
          <a:noFill/>
        </p:spPr>
        <p:txBody>
          <a:bodyPr wrap="square" rtlCol="0">
            <a:spAutoFit/>
          </a:bodyPr>
          <a:lstStyle/>
          <a:p>
            <a:r>
              <a:rPr lang="en-US" b="1" dirty="0"/>
              <a:t>Autism</a:t>
            </a:r>
          </a:p>
        </p:txBody>
      </p:sp>
      <p:sp>
        <p:nvSpPr>
          <p:cNvPr id="11" name="TextBox 10">
            <a:extLst>
              <a:ext uri="{FF2B5EF4-FFF2-40B4-BE49-F238E27FC236}">
                <a16:creationId xmlns:a16="http://schemas.microsoft.com/office/drawing/2014/main" id="{B8F0D620-603F-4F8B-8C7D-666767425133}"/>
              </a:ext>
            </a:extLst>
          </p:cNvPr>
          <p:cNvSpPr txBox="1"/>
          <p:nvPr/>
        </p:nvSpPr>
        <p:spPr>
          <a:xfrm>
            <a:off x="274561" y="4504124"/>
            <a:ext cx="1450975" cy="923330"/>
          </a:xfrm>
          <a:prstGeom prst="rect">
            <a:avLst/>
          </a:prstGeom>
          <a:noFill/>
        </p:spPr>
        <p:txBody>
          <a:bodyPr wrap="square" rtlCol="0">
            <a:spAutoFit/>
          </a:bodyPr>
          <a:lstStyle/>
          <a:p>
            <a:r>
              <a:rPr lang="en-US" b="1" dirty="0"/>
              <a:t>Total </a:t>
            </a:r>
          </a:p>
          <a:p>
            <a:r>
              <a:rPr lang="en-US" b="1" dirty="0"/>
              <a:t>Psycho-pharm</a:t>
            </a:r>
          </a:p>
        </p:txBody>
      </p:sp>
    </p:spTree>
    <p:extLst>
      <p:ext uri="{BB962C8B-B14F-4D97-AF65-F5344CB8AC3E}">
        <p14:creationId xmlns:p14="http://schemas.microsoft.com/office/powerpoint/2010/main" val="373254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8E5439-4BA1-51CD-8CC8-7B87DBA33C95}"/>
              </a:ext>
            </a:extLst>
          </p:cNvPr>
          <p:cNvSpPr>
            <a:spLocks noGrp="1"/>
          </p:cNvSpPr>
          <p:nvPr>
            <p:ph type="ctrTitle"/>
          </p:nvPr>
        </p:nvSpPr>
        <p:spPr>
          <a:xfrm>
            <a:off x="1523999" y="982663"/>
            <a:ext cx="9144000" cy="755205"/>
          </a:xfrm>
        </p:spPr>
        <p:txBody>
          <a:bodyPr>
            <a:normAutofit/>
          </a:bodyPr>
          <a:lstStyle/>
          <a:p>
            <a:r>
              <a:rPr lang="en-US" sz="4400" b="1" dirty="0">
                <a:solidFill>
                  <a:srgbClr val="00B0F0"/>
                </a:solidFill>
              </a:rPr>
              <a:t>How You Can Be Involved</a:t>
            </a:r>
          </a:p>
        </p:txBody>
      </p:sp>
      <p:sp>
        <p:nvSpPr>
          <p:cNvPr id="4" name="Subtitle 3">
            <a:extLst>
              <a:ext uri="{FF2B5EF4-FFF2-40B4-BE49-F238E27FC236}">
                <a16:creationId xmlns:a16="http://schemas.microsoft.com/office/drawing/2014/main" id="{78A08BFF-EF7D-1AD6-15B7-BCAAD8568A71}"/>
              </a:ext>
            </a:extLst>
          </p:cNvPr>
          <p:cNvSpPr>
            <a:spLocks noGrp="1"/>
          </p:cNvSpPr>
          <p:nvPr>
            <p:ph type="subTitle" idx="1"/>
          </p:nvPr>
        </p:nvSpPr>
        <p:spPr>
          <a:xfrm>
            <a:off x="1012722" y="1955800"/>
            <a:ext cx="10166555" cy="4113850"/>
          </a:xfrm>
        </p:spPr>
        <p:txBody>
          <a:bodyPr>
            <a:normAutofit/>
          </a:bodyPr>
          <a:lstStyle/>
          <a:p>
            <a:pPr marL="342900" indent="-342900" algn="l">
              <a:buFont typeface="Arial" panose="020B0604020202020204" pitchFamily="34" charset="0"/>
              <a:buChar char="•"/>
            </a:pPr>
            <a:r>
              <a:rPr lang="en-US" sz="2800" i="1" dirty="0"/>
              <a:t>Let’s Work Together!</a:t>
            </a:r>
            <a:endParaRPr lang="en-US" sz="2800" dirty="0"/>
          </a:p>
          <a:p>
            <a:pPr marL="800100" lvl="1" indent="-342900" algn="l">
              <a:buFont typeface="Arial" panose="020B0604020202020204" pitchFamily="34" charset="0"/>
              <a:buChar char="•"/>
            </a:pPr>
            <a:r>
              <a:rPr lang="en-US" sz="2400" dirty="0"/>
              <a:t>Our Liaison Coordinators (LCs) will reach out to Program Managers throughout the month of June.</a:t>
            </a:r>
          </a:p>
          <a:p>
            <a:pPr marL="800100" lvl="1" indent="-342900" algn="l">
              <a:buFont typeface="Arial" panose="020B0604020202020204" pitchFamily="34" charset="0"/>
              <a:buChar char="•"/>
            </a:pPr>
            <a:r>
              <a:rPr lang="en-US" sz="2400" dirty="0"/>
              <a:t>Schedule time to meet the Project TEACH team near you.</a:t>
            </a:r>
          </a:p>
          <a:p>
            <a:pPr marL="800100" lvl="1" indent="-342900" algn="l">
              <a:buFont typeface="Arial" panose="020B0604020202020204" pitchFamily="34" charset="0"/>
              <a:buChar char="•"/>
            </a:pPr>
            <a:r>
              <a:rPr lang="en-US" sz="2400" dirty="0"/>
              <a:t>Utilize the consultation line: It’s fast, free and friendly!</a:t>
            </a:r>
          </a:p>
          <a:p>
            <a:pPr marL="800100" lvl="1" indent="-342900" algn="l">
              <a:buFont typeface="Arial" panose="020B0604020202020204" pitchFamily="34" charset="0"/>
              <a:buChar char="•"/>
            </a:pPr>
            <a:r>
              <a:rPr lang="en-US" sz="2400" dirty="0"/>
              <a:t>Attend the Intensive Training in the fall (October 30-31).</a:t>
            </a:r>
          </a:p>
          <a:p>
            <a:pPr marL="800100" lvl="1" indent="-342900" algn="l">
              <a:buFont typeface="Arial" panose="020B0604020202020204" pitchFamily="34" charset="0"/>
              <a:buChar char="•"/>
            </a:pPr>
            <a:r>
              <a:rPr lang="en-US" sz="2400" dirty="0"/>
              <a:t>Bookmark our website. Find clinical tools and rating scales, online CME, educational resources for families and request a Project Teach service.</a:t>
            </a:r>
          </a:p>
          <a:p>
            <a:pPr marL="1257300" lvl="2" indent="-342900" algn="l">
              <a:buFont typeface="Arial" panose="020B0604020202020204" pitchFamily="34" charset="0"/>
              <a:buChar char="•"/>
            </a:pPr>
            <a:r>
              <a:rPr lang="en-US" sz="2200" dirty="0"/>
              <a:t>Fill out the Stay In Touch form to be added to our mailing list</a:t>
            </a:r>
            <a:endParaRPr lang="en-US" sz="2000" dirty="0"/>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4080014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D7EF-F4F8-4336-92CF-111FD4998945}"/>
              </a:ext>
            </a:extLst>
          </p:cNvPr>
          <p:cNvSpPr>
            <a:spLocks noGrp="1"/>
          </p:cNvSpPr>
          <p:nvPr>
            <p:ph type="title"/>
          </p:nvPr>
        </p:nvSpPr>
        <p:spPr>
          <a:xfrm>
            <a:off x="965200" y="629760"/>
            <a:ext cx="10261600" cy="983322"/>
          </a:xfrm>
        </p:spPr>
        <p:txBody>
          <a:bodyPr>
            <a:normAutofit/>
          </a:bodyPr>
          <a:lstStyle/>
          <a:p>
            <a:pPr algn="ctr"/>
            <a:r>
              <a:rPr lang="en-US" sz="2400" b="1" dirty="0">
                <a:solidFill>
                  <a:srgbClr val="391378"/>
                </a:solidFill>
                <a:latin typeface="Helvetica Neue" panose="02000503000000020004" pitchFamily="2" charset="0"/>
                <a:cs typeface="Helvetica Neue" panose="02000503000000020004" pitchFamily="2" charset="0"/>
              </a:rPr>
              <a:t>The Project TEACH team member that will be contacting you…</a:t>
            </a:r>
            <a:endParaRPr lang="en-US" sz="2400" dirty="0">
              <a:latin typeface="Helvetica Regular"/>
            </a:endParaRPr>
          </a:p>
        </p:txBody>
      </p:sp>
      <p:sp>
        <p:nvSpPr>
          <p:cNvPr id="3" name="TextBox 2">
            <a:extLst>
              <a:ext uri="{FF2B5EF4-FFF2-40B4-BE49-F238E27FC236}">
                <a16:creationId xmlns:a16="http://schemas.microsoft.com/office/drawing/2014/main" id="{955B4A62-E5EF-4FE8-A996-29A62DA92986}"/>
              </a:ext>
            </a:extLst>
          </p:cNvPr>
          <p:cNvSpPr txBox="1"/>
          <p:nvPr/>
        </p:nvSpPr>
        <p:spPr>
          <a:xfrm>
            <a:off x="9506844" y="1490008"/>
            <a:ext cx="2685156" cy="4339650"/>
          </a:xfrm>
          <a:prstGeom prst="rect">
            <a:avLst/>
          </a:prstGeom>
          <a:noFill/>
        </p:spPr>
        <p:txBody>
          <a:bodyPr wrap="square" rtlCol="0">
            <a:spAutoFit/>
          </a:bodyPr>
          <a:lstStyle/>
          <a:p>
            <a:r>
              <a:rPr lang="en-US" sz="1800" b="1" u="sng" dirty="0">
                <a:solidFill>
                  <a:srgbClr val="391378"/>
                </a:solidFill>
              </a:rPr>
              <a:t>Michele Phillips		</a:t>
            </a:r>
            <a:endParaRPr lang="en-US" b="1" u="sng" dirty="0">
              <a:solidFill>
                <a:srgbClr val="391378"/>
              </a:solidFill>
            </a:endParaRPr>
          </a:p>
          <a:p>
            <a:r>
              <a:rPr lang="en-US" b="1" dirty="0">
                <a:solidFill>
                  <a:srgbClr val="049FDA"/>
                </a:solidFill>
              </a:rPr>
              <a:t>Albany</a:t>
            </a:r>
            <a:r>
              <a:rPr lang="en-US" dirty="0"/>
              <a:t>	</a:t>
            </a:r>
            <a:r>
              <a:rPr lang="en-US" sz="1600" dirty="0"/>
              <a:t>Albany</a:t>
            </a:r>
            <a:br>
              <a:rPr lang="en-US" sz="1600" dirty="0"/>
            </a:br>
            <a:r>
              <a:rPr lang="en-US" sz="1600" dirty="0"/>
              <a:t>		Clinton</a:t>
            </a:r>
          </a:p>
          <a:p>
            <a:r>
              <a:rPr lang="en-US" sz="1600" dirty="0"/>
              <a:t>		Columbia</a:t>
            </a:r>
          </a:p>
          <a:p>
            <a:r>
              <a:rPr lang="en-US" sz="1600" dirty="0"/>
              <a:t>		Essex</a:t>
            </a:r>
          </a:p>
          <a:p>
            <a:r>
              <a:rPr lang="en-US" sz="1600" dirty="0"/>
              <a:t>		Franklin</a:t>
            </a:r>
          </a:p>
          <a:p>
            <a:r>
              <a:rPr lang="en-US" sz="1600" dirty="0"/>
              <a:t>		Fulton</a:t>
            </a:r>
          </a:p>
          <a:p>
            <a:r>
              <a:rPr lang="en-US" sz="1600" dirty="0"/>
              <a:t>		Greene</a:t>
            </a:r>
          </a:p>
          <a:p>
            <a:r>
              <a:rPr lang="en-US" sz="1600" dirty="0"/>
              <a:t>		Herkimer</a:t>
            </a:r>
          </a:p>
          <a:p>
            <a:r>
              <a:rPr lang="en-US" sz="1600" dirty="0"/>
              <a:t>		Hamilton</a:t>
            </a:r>
          </a:p>
          <a:p>
            <a:r>
              <a:rPr lang="en-US" sz="1600" dirty="0"/>
              <a:t>		Montgomery</a:t>
            </a:r>
          </a:p>
          <a:p>
            <a:r>
              <a:rPr lang="en-US" sz="1600" dirty="0"/>
              <a:t>		Otsego</a:t>
            </a:r>
          </a:p>
          <a:p>
            <a:r>
              <a:rPr lang="en-US" sz="1600" dirty="0"/>
              <a:t>		Rensselaer</a:t>
            </a:r>
          </a:p>
          <a:p>
            <a:r>
              <a:rPr lang="en-US" sz="1600" dirty="0"/>
              <a:t>		Saratoga</a:t>
            </a:r>
          </a:p>
          <a:p>
            <a:r>
              <a:rPr lang="en-US" sz="1600" dirty="0"/>
              <a:t>		Schoharie</a:t>
            </a:r>
          </a:p>
          <a:p>
            <a:r>
              <a:rPr lang="en-US" sz="1600" dirty="0"/>
              <a:t>		Warren</a:t>
            </a:r>
          </a:p>
          <a:p>
            <a:r>
              <a:rPr lang="en-US" sz="1600" dirty="0"/>
              <a:t>		Washington</a:t>
            </a:r>
          </a:p>
        </p:txBody>
      </p:sp>
      <p:sp>
        <p:nvSpPr>
          <p:cNvPr id="5" name="TextBox 4">
            <a:extLst>
              <a:ext uri="{FF2B5EF4-FFF2-40B4-BE49-F238E27FC236}">
                <a16:creationId xmlns:a16="http://schemas.microsoft.com/office/drawing/2014/main" id="{A177680B-1385-42A7-8BF8-35DB3A7CBB29}"/>
              </a:ext>
            </a:extLst>
          </p:cNvPr>
          <p:cNvSpPr txBox="1"/>
          <p:nvPr/>
        </p:nvSpPr>
        <p:spPr>
          <a:xfrm>
            <a:off x="159882" y="3740801"/>
            <a:ext cx="2977558" cy="2369880"/>
          </a:xfrm>
          <a:prstGeom prst="rect">
            <a:avLst/>
          </a:prstGeom>
          <a:noFill/>
        </p:spPr>
        <p:txBody>
          <a:bodyPr wrap="square" rtlCol="0">
            <a:spAutoFit/>
          </a:bodyPr>
          <a:lstStyle/>
          <a:p>
            <a:r>
              <a:rPr lang="en-US" sz="1800" b="1" u="sng" dirty="0">
                <a:solidFill>
                  <a:srgbClr val="391378"/>
                </a:solidFill>
              </a:rPr>
              <a:t>Amy Lyons, LCAT 			</a:t>
            </a:r>
            <a:endParaRPr lang="en-US" b="1" u="sng" dirty="0">
              <a:solidFill>
                <a:srgbClr val="391378"/>
              </a:solidFill>
            </a:endParaRPr>
          </a:p>
          <a:p>
            <a:r>
              <a:rPr lang="en-US" b="1" dirty="0">
                <a:solidFill>
                  <a:srgbClr val="049FDA"/>
                </a:solidFill>
              </a:rPr>
              <a:t>AEMC</a:t>
            </a:r>
            <a:r>
              <a:rPr lang="en-US" dirty="0"/>
              <a:t>	</a:t>
            </a:r>
            <a:r>
              <a:rPr lang="en-US" sz="1600" dirty="0"/>
              <a:t>Delaware</a:t>
            </a:r>
          </a:p>
          <a:p>
            <a:r>
              <a:rPr lang="en-US" sz="1600" dirty="0"/>
              <a:t>		</a:t>
            </a:r>
            <a:r>
              <a:rPr lang="en-US" sz="1600" dirty="0" err="1"/>
              <a:t>Dutchess</a:t>
            </a:r>
            <a:br>
              <a:rPr lang="en-US" sz="1600" dirty="0"/>
            </a:br>
            <a:r>
              <a:rPr lang="en-US" sz="1600" dirty="0"/>
              <a:t>		Orange</a:t>
            </a:r>
          </a:p>
          <a:p>
            <a:r>
              <a:rPr lang="en-US" sz="1600" dirty="0"/>
              <a:t>		Putnam</a:t>
            </a:r>
          </a:p>
          <a:p>
            <a:r>
              <a:rPr lang="en-US" sz="1600" dirty="0"/>
              <a:t>		Rockland</a:t>
            </a:r>
          </a:p>
          <a:p>
            <a:r>
              <a:rPr lang="en-US" sz="1600" dirty="0"/>
              <a:t>		Sullivan</a:t>
            </a:r>
          </a:p>
          <a:p>
            <a:r>
              <a:rPr lang="en-US" sz="1600" dirty="0"/>
              <a:t>		Ulster</a:t>
            </a:r>
          </a:p>
          <a:p>
            <a:r>
              <a:rPr lang="en-US" sz="1600" dirty="0"/>
              <a:t>		Westchester</a:t>
            </a:r>
          </a:p>
        </p:txBody>
      </p:sp>
      <p:sp>
        <p:nvSpPr>
          <p:cNvPr id="6" name="TextBox 5">
            <a:extLst>
              <a:ext uri="{FF2B5EF4-FFF2-40B4-BE49-F238E27FC236}">
                <a16:creationId xmlns:a16="http://schemas.microsoft.com/office/drawing/2014/main" id="{804854EC-6B26-4328-B59F-25BCC4FD89C2}"/>
              </a:ext>
            </a:extLst>
          </p:cNvPr>
          <p:cNvSpPr txBox="1"/>
          <p:nvPr/>
        </p:nvSpPr>
        <p:spPr>
          <a:xfrm>
            <a:off x="159882" y="1490008"/>
            <a:ext cx="3237940" cy="2123658"/>
          </a:xfrm>
          <a:prstGeom prst="rect">
            <a:avLst/>
          </a:prstGeom>
          <a:noFill/>
        </p:spPr>
        <p:txBody>
          <a:bodyPr wrap="square" rtlCol="0">
            <a:spAutoFit/>
          </a:bodyPr>
          <a:lstStyle/>
          <a:p>
            <a:r>
              <a:rPr lang="en-US" sz="1800" b="1" u="sng" dirty="0">
                <a:solidFill>
                  <a:srgbClr val="391378"/>
                </a:solidFill>
              </a:rPr>
              <a:t>Kristin McGinley, LCSW		</a:t>
            </a:r>
            <a:br>
              <a:rPr lang="en-US" b="1" dirty="0">
                <a:solidFill>
                  <a:srgbClr val="391378"/>
                </a:solidFill>
              </a:rPr>
            </a:br>
            <a:r>
              <a:rPr lang="en-US" b="1" dirty="0">
                <a:solidFill>
                  <a:srgbClr val="049FDA"/>
                </a:solidFill>
              </a:rPr>
              <a:t>Buffalo</a:t>
            </a:r>
            <a:r>
              <a:rPr lang="en-US" dirty="0"/>
              <a:t>	</a:t>
            </a:r>
            <a:r>
              <a:rPr lang="en-US" sz="1600" dirty="0"/>
              <a:t>Allegany</a:t>
            </a:r>
          </a:p>
          <a:p>
            <a:r>
              <a:rPr lang="en-US" sz="1600" dirty="0"/>
              <a:t>		Cattaraugus</a:t>
            </a:r>
          </a:p>
          <a:p>
            <a:r>
              <a:rPr lang="en-US" sz="1600" dirty="0"/>
              <a:t>		Chautauqua</a:t>
            </a:r>
          </a:p>
          <a:p>
            <a:r>
              <a:rPr lang="en-US" sz="1600" dirty="0"/>
              <a:t>		Erie</a:t>
            </a:r>
          </a:p>
          <a:p>
            <a:r>
              <a:rPr lang="en-US" sz="1600" dirty="0"/>
              <a:t>		Niagara</a:t>
            </a:r>
          </a:p>
          <a:p>
            <a:r>
              <a:rPr lang="en-US" sz="1600" dirty="0"/>
              <a:t>		Orleans</a:t>
            </a:r>
          </a:p>
          <a:p>
            <a:r>
              <a:rPr lang="en-US" sz="1600" dirty="0"/>
              <a:t>		Wyoming</a:t>
            </a:r>
          </a:p>
        </p:txBody>
      </p:sp>
      <p:sp>
        <p:nvSpPr>
          <p:cNvPr id="7" name="TextBox 6">
            <a:extLst>
              <a:ext uri="{FF2B5EF4-FFF2-40B4-BE49-F238E27FC236}">
                <a16:creationId xmlns:a16="http://schemas.microsoft.com/office/drawing/2014/main" id="{C3144F2B-3620-472D-AFF8-671D175559D9}"/>
              </a:ext>
            </a:extLst>
          </p:cNvPr>
          <p:cNvSpPr txBox="1"/>
          <p:nvPr/>
        </p:nvSpPr>
        <p:spPr>
          <a:xfrm>
            <a:off x="3263988" y="5119947"/>
            <a:ext cx="2977558" cy="1138773"/>
          </a:xfrm>
          <a:prstGeom prst="rect">
            <a:avLst/>
          </a:prstGeom>
          <a:noFill/>
        </p:spPr>
        <p:txBody>
          <a:bodyPr wrap="square" rtlCol="0">
            <a:spAutoFit/>
          </a:bodyPr>
          <a:lstStyle/>
          <a:p>
            <a:r>
              <a:rPr lang="en-US" b="1" u="sng" dirty="0">
                <a:solidFill>
                  <a:srgbClr val="391378"/>
                </a:solidFill>
              </a:rPr>
              <a:t>Katherine </a:t>
            </a:r>
            <a:r>
              <a:rPr lang="en-US" b="1" u="sng" dirty="0" err="1">
                <a:solidFill>
                  <a:srgbClr val="391378"/>
                </a:solidFill>
              </a:rPr>
              <a:t>Carnicelli</a:t>
            </a:r>
            <a:r>
              <a:rPr lang="en-US" b="1" u="sng" dirty="0">
                <a:solidFill>
                  <a:srgbClr val="391378"/>
                </a:solidFill>
              </a:rPr>
              <a:t>, LCSW</a:t>
            </a:r>
            <a:r>
              <a:rPr lang="en-US" sz="1800" b="1" u="sng" dirty="0">
                <a:solidFill>
                  <a:srgbClr val="391378"/>
                </a:solidFill>
              </a:rPr>
              <a:t>	</a:t>
            </a:r>
            <a:endParaRPr lang="en-US" b="1" u="sng" dirty="0">
              <a:solidFill>
                <a:srgbClr val="391378"/>
              </a:solidFill>
            </a:endParaRPr>
          </a:p>
          <a:p>
            <a:r>
              <a:rPr lang="en-US" b="1" dirty="0">
                <a:solidFill>
                  <a:srgbClr val="049FDA"/>
                </a:solidFill>
              </a:rPr>
              <a:t>Columbia</a:t>
            </a:r>
            <a:r>
              <a:rPr lang="en-US" dirty="0">
                <a:solidFill>
                  <a:srgbClr val="049FDA"/>
                </a:solidFill>
              </a:rPr>
              <a:t>	</a:t>
            </a:r>
            <a:r>
              <a:rPr lang="en-US" dirty="0"/>
              <a:t>	</a:t>
            </a:r>
            <a:r>
              <a:rPr lang="en-US" sz="1600" dirty="0"/>
              <a:t>Bronx</a:t>
            </a:r>
            <a:br>
              <a:rPr lang="en-US" sz="1600" dirty="0"/>
            </a:br>
            <a:r>
              <a:rPr lang="en-US" sz="1600" dirty="0"/>
              <a:t>			New York</a:t>
            </a:r>
          </a:p>
          <a:p>
            <a:r>
              <a:rPr lang="en-US" sz="1600" dirty="0"/>
              <a:t>			Richmond</a:t>
            </a:r>
          </a:p>
        </p:txBody>
      </p:sp>
      <p:sp>
        <p:nvSpPr>
          <p:cNvPr id="8" name="TextBox 7">
            <a:extLst>
              <a:ext uri="{FF2B5EF4-FFF2-40B4-BE49-F238E27FC236}">
                <a16:creationId xmlns:a16="http://schemas.microsoft.com/office/drawing/2014/main" id="{4170A834-AE70-4E7A-B9EE-24730F2BDEC2}"/>
              </a:ext>
            </a:extLst>
          </p:cNvPr>
          <p:cNvSpPr txBox="1"/>
          <p:nvPr/>
        </p:nvSpPr>
        <p:spPr>
          <a:xfrm>
            <a:off x="6386842" y="5115656"/>
            <a:ext cx="2974706" cy="1384995"/>
          </a:xfrm>
          <a:prstGeom prst="rect">
            <a:avLst/>
          </a:prstGeom>
          <a:noFill/>
        </p:spPr>
        <p:txBody>
          <a:bodyPr wrap="square" rtlCol="0">
            <a:spAutoFit/>
          </a:bodyPr>
          <a:lstStyle/>
          <a:p>
            <a:r>
              <a:rPr lang="en-US" sz="1800" b="1" u="sng" dirty="0">
                <a:solidFill>
                  <a:srgbClr val="391378"/>
                </a:solidFill>
              </a:rPr>
              <a:t>Leslie Cummins, LCSW		</a:t>
            </a:r>
            <a:endParaRPr lang="en-US" b="1" u="sng" dirty="0">
              <a:solidFill>
                <a:srgbClr val="391378"/>
              </a:solidFill>
            </a:endParaRPr>
          </a:p>
          <a:p>
            <a:r>
              <a:rPr lang="en-US" b="1" dirty="0">
                <a:solidFill>
                  <a:srgbClr val="049FDA"/>
                </a:solidFill>
              </a:rPr>
              <a:t>Northwell</a:t>
            </a:r>
            <a:r>
              <a:rPr lang="en-US" dirty="0"/>
              <a:t>	</a:t>
            </a:r>
            <a:r>
              <a:rPr lang="en-US" sz="1600" dirty="0"/>
              <a:t>Kings</a:t>
            </a:r>
            <a:br>
              <a:rPr lang="en-US" sz="1600" dirty="0"/>
            </a:br>
            <a:r>
              <a:rPr lang="en-US" sz="1600" dirty="0"/>
              <a:t>			Nassau</a:t>
            </a:r>
          </a:p>
          <a:p>
            <a:r>
              <a:rPr lang="en-US" sz="1600" dirty="0"/>
              <a:t>			Queens</a:t>
            </a:r>
          </a:p>
          <a:p>
            <a:r>
              <a:rPr lang="en-US" sz="1600" dirty="0"/>
              <a:t>			Suffolk</a:t>
            </a:r>
          </a:p>
        </p:txBody>
      </p:sp>
      <p:sp>
        <p:nvSpPr>
          <p:cNvPr id="9" name="TextBox 8">
            <a:extLst>
              <a:ext uri="{FF2B5EF4-FFF2-40B4-BE49-F238E27FC236}">
                <a16:creationId xmlns:a16="http://schemas.microsoft.com/office/drawing/2014/main" id="{0D23B8B6-2B92-41F1-9ACD-3836527017D6}"/>
              </a:ext>
            </a:extLst>
          </p:cNvPr>
          <p:cNvSpPr txBox="1"/>
          <p:nvPr/>
        </p:nvSpPr>
        <p:spPr>
          <a:xfrm>
            <a:off x="3276215" y="1490008"/>
            <a:ext cx="3135077" cy="3077766"/>
          </a:xfrm>
          <a:prstGeom prst="rect">
            <a:avLst/>
          </a:prstGeom>
          <a:noFill/>
        </p:spPr>
        <p:txBody>
          <a:bodyPr wrap="square" rtlCol="0">
            <a:spAutoFit/>
          </a:bodyPr>
          <a:lstStyle/>
          <a:p>
            <a:r>
              <a:rPr lang="en-US" sz="1800" b="1" u="sng" dirty="0">
                <a:solidFill>
                  <a:srgbClr val="391378"/>
                </a:solidFill>
              </a:rPr>
              <a:t>Amy Lyons, LCAT			</a:t>
            </a:r>
            <a:endParaRPr lang="en-US" b="1" u="sng" dirty="0">
              <a:solidFill>
                <a:srgbClr val="391378"/>
              </a:solidFill>
            </a:endParaRPr>
          </a:p>
          <a:p>
            <a:r>
              <a:rPr lang="en-US" b="1" dirty="0">
                <a:solidFill>
                  <a:srgbClr val="049FDA"/>
                </a:solidFill>
              </a:rPr>
              <a:t>Rochester</a:t>
            </a:r>
            <a:r>
              <a:rPr lang="en-US" dirty="0"/>
              <a:t>	</a:t>
            </a:r>
            <a:r>
              <a:rPr lang="en-US" sz="1600" dirty="0"/>
              <a:t>Chemung</a:t>
            </a:r>
          </a:p>
          <a:p>
            <a:r>
              <a:rPr lang="en-US" sz="1600" dirty="0"/>
              <a:t>			Genesee</a:t>
            </a:r>
          </a:p>
          <a:p>
            <a:r>
              <a:rPr lang="en-US" sz="1600" dirty="0"/>
              <a:t>			Livingston</a:t>
            </a:r>
          </a:p>
          <a:p>
            <a:r>
              <a:rPr lang="en-US" sz="1600" dirty="0"/>
              <a:t>			Monroe</a:t>
            </a:r>
          </a:p>
          <a:p>
            <a:r>
              <a:rPr lang="en-US" sz="1600" dirty="0"/>
              <a:t>			Ontario</a:t>
            </a:r>
          </a:p>
          <a:p>
            <a:r>
              <a:rPr lang="en-US" sz="1600" dirty="0"/>
              <a:t>			Schuyler</a:t>
            </a:r>
          </a:p>
          <a:p>
            <a:r>
              <a:rPr lang="en-US" sz="1600" dirty="0"/>
              <a:t>			Seneca</a:t>
            </a:r>
          </a:p>
          <a:p>
            <a:r>
              <a:rPr lang="en-US" sz="1600" dirty="0"/>
              <a:t>			Steuben</a:t>
            </a:r>
          </a:p>
          <a:p>
            <a:r>
              <a:rPr lang="en-US" sz="1600" dirty="0"/>
              <a:t>			Wayne</a:t>
            </a:r>
          </a:p>
          <a:p>
            <a:r>
              <a:rPr lang="en-US" sz="1600" dirty="0"/>
              <a:t>			Yates</a:t>
            </a:r>
          </a:p>
          <a:p>
            <a:r>
              <a:rPr lang="en-US" sz="1400" dirty="0"/>
              <a:t>		</a:t>
            </a:r>
          </a:p>
        </p:txBody>
      </p:sp>
      <p:sp>
        <p:nvSpPr>
          <p:cNvPr id="10" name="TextBox 9">
            <a:extLst>
              <a:ext uri="{FF2B5EF4-FFF2-40B4-BE49-F238E27FC236}">
                <a16:creationId xmlns:a16="http://schemas.microsoft.com/office/drawing/2014/main" id="{FF14543C-7033-483C-A27E-032B8B8BBC20}"/>
              </a:ext>
            </a:extLst>
          </p:cNvPr>
          <p:cNvSpPr txBox="1"/>
          <p:nvPr/>
        </p:nvSpPr>
        <p:spPr>
          <a:xfrm>
            <a:off x="6386843" y="1490008"/>
            <a:ext cx="2981226" cy="3816429"/>
          </a:xfrm>
          <a:prstGeom prst="rect">
            <a:avLst/>
          </a:prstGeom>
          <a:noFill/>
        </p:spPr>
        <p:txBody>
          <a:bodyPr wrap="square" rtlCol="0">
            <a:spAutoFit/>
          </a:bodyPr>
          <a:lstStyle/>
          <a:p>
            <a:r>
              <a:rPr lang="en-US" sz="1800" b="1" u="sng" dirty="0">
                <a:solidFill>
                  <a:srgbClr val="391378"/>
                </a:solidFill>
              </a:rPr>
              <a:t>Maureen Ryan, Psy.D.		</a:t>
            </a:r>
            <a:endParaRPr lang="en-US" b="1" u="sng" dirty="0">
              <a:solidFill>
                <a:srgbClr val="391378"/>
              </a:solidFill>
            </a:endParaRPr>
          </a:p>
          <a:p>
            <a:r>
              <a:rPr lang="en-US" b="1" dirty="0">
                <a:solidFill>
                  <a:srgbClr val="049FDA"/>
                </a:solidFill>
              </a:rPr>
              <a:t>Syracuse</a:t>
            </a:r>
            <a:r>
              <a:rPr lang="en-US" dirty="0">
                <a:solidFill>
                  <a:srgbClr val="049FDA"/>
                </a:solidFill>
              </a:rPr>
              <a:t>	</a:t>
            </a:r>
            <a:r>
              <a:rPr lang="en-US" dirty="0"/>
              <a:t>	</a:t>
            </a:r>
            <a:r>
              <a:rPr lang="en-US" sz="1600" dirty="0"/>
              <a:t>Broome</a:t>
            </a:r>
          </a:p>
          <a:p>
            <a:r>
              <a:rPr lang="en-US" sz="1600" dirty="0"/>
              <a:t>			Cayuga</a:t>
            </a:r>
          </a:p>
          <a:p>
            <a:r>
              <a:rPr lang="en-US" sz="1600" dirty="0"/>
              <a:t>			Chenango</a:t>
            </a:r>
          </a:p>
          <a:p>
            <a:r>
              <a:rPr lang="en-US" sz="1600" dirty="0"/>
              <a:t>			Cortland</a:t>
            </a:r>
          </a:p>
          <a:p>
            <a:r>
              <a:rPr lang="en-US" sz="1600" dirty="0"/>
              <a:t>			Jefferson</a:t>
            </a:r>
          </a:p>
          <a:p>
            <a:r>
              <a:rPr lang="en-US" sz="1600" dirty="0"/>
              <a:t>			Lewis</a:t>
            </a:r>
          </a:p>
          <a:p>
            <a:r>
              <a:rPr lang="en-US" sz="1600" dirty="0"/>
              <a:t>			Madison</a:t>
            </a:r>
          </a:p>
          <a:p>
            <a:r>
              <a:rPr lang="en-US" sz="1600" dirty="0"/>
              <a:t>			Oneida</a:t>
            </a:r>
          </a:p>
          <a:p>
            <a:r>
              <a:rPr lang="en-US" sz="1600" dirty="0"/>
              <a:t>			Onondaga</a:t>
            </a:r>
          </a:p>
          <a:p>
            <a:r>
              <a:rPr lang="en-US" sz="1600" dirty="0"/>
              <a:t>			Oswego</a:t>
            </a:r>
          </a:p>
          <a:p>
            <a:r>
              <a:rPr lang="en-US" sz="1600" dirty="0"/>
              <a:t>			St. Lawrence</a:t>
            </a:r>
          </a:p>
          <a:p>
            <a:r>
              <a:rPr lang="en-US" sz="1600" dirty="0"/>
              <a:t>			Tioga</a:t>
            </a:r>
          </a:p>
          <a:p>
            <a:r>
              <a:rPr lang="en-US" sz="1600" dirty="0"/>
              <a:t>			Tompkins</a:t>
            </a:r>
          </a:p>
          <a:p>
            <a:r>
              <a:rPr lang="en-US" sz="1400" dirty="0"/>
              <a:t>		</a:t>
            </a:r>
          </a:p>
        </p:txBody>
      </p:sp>
    </p:spTree>
    <p:extLst>
      <p:ext uri="{BB962C8B-B14F-4D97-AF65-F5344CB8AC3E}">
        <p14:creationId xmlns:p14="http://schemas.microsoft.com/office/powerpoint/2010/main" val="3541357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45AFDAC-797E-45BF-8CFA-F3600A6D30F4}"/>
              </a:ext>
            </a:extLst>
          </p:cNvPr>
          <p:cNvSpPr/>
          <p:nvPr/>
        </p:nvSpPr>
        <p:spPr>
          <a:xfrm>
            <a:off x="193964" y="2718616"/>
            <a:ext cx="2807854" cy="91301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0DB29-7AE6-96C8-46B2-91247CAB61BA}"/>
              </a:ext>
            </a:extLst>
          </p:cNvPr>
          <p:cNvSpPr>
            <a:spLocks noGrp="1"/>
          </p:cNvSpPr>
          <p:nvPr>
            <p:ph type="title"/>
          </p:nvPr>
        </p:nvSpPr>
        <p:spPr>
          <a:xfrm>
            <a:off x="163946" y="1130657"/>
            <a:ext cx="4694382" cy="709919"/>
          </a:xfrm>
        </p:spPr>
        <p:txBody>
          <a:bodyPr/>
          <a:lstStyle/>
          <a:p>
            <a:pPr algn="ctr"/>
            <a:r>
              <a:rPr lang="en-US" b="1" dirty="0">
                <a:solidFill>
                  <a:srgbClr val="00B0F0"/>
                </a:solidFill>
              </a:rPr>
              <a:t>Upcoming Events:</a:t>
            </a:r>
          </a:p>
        </p:txBody>
      </p:sp>
      <p:sp>
        <p:nvSpPr>
          <p:cNvPr id="3" name="Content Placeholder 2">
            <a:extLst>
              <a:ext uri="{FF2B5EF4-FFF2-40B4-BE49-F238E27FC236}">
                <a16:creationId xmlns:a16="http://schemas.microsoft.com/office/drawing/2014/main" id="{167D5326-C5E2-7972-D53C-9749B7569AAF}"/>
              </a:ext>
            </a:extLst>
          </p:cNvPr>
          <p:cNvSpPr>
            <a:spLocks noGrp="1"/>
          </p:cNvSpPr>
          <p:nvPr>
            <p:ph idx="1"/>
          </p:nvPr>
        </p:nvSpPr>
        <p:spPr>
          <a:xfrm>
            <a:off x="163946" y="5676834"/>
            <a:ext cx="11860906" cy="794503"/>
          </a:xfrm>
        </p:spPr>
        <p:txBody>
          <a:bodyPr>
            <a:normAutofit/>
          </a:bodyPr>
          <a:lstStyle/>
          <a:p>
            <a:pPr marL="0" indent="0" algn="ctr">
              <a:buNone/>
            </a:pPr>
            <a:r>
              <a:rPr lang="en-US" sz="2000" dirty="0"/>
              <a:t>Registration online available now!  </a:t>
            </a:r>
            <a:r>
              <a:rPr lang="en-US" sz="2000" dirty="0">
                <a:hlinkClick r:id="rId2"/>
              </a:rPr>
              <a:t>www.projectteachny.org</a:t>
            </a:r>
            <a:r>
              <a:rPr lang="en-US" sz="2000" dirty="0"/>
              <a:t> </a:t>
            </a:r>
          </a:p>
        </p:txBody>
      </p:sp>
      <p:sp>
        <p:nvSpPr>
          <p:cNvPr id="7" name="Rectangle 6">
            <a:extLst>
              <a:ext uri="{FF2B5EF4-FFF2-40B4-BE49-F238E27FC236}">
                <a16:creationId xmlns:a16="http://schemas.microsoft.com/office/drawing/2014/main" id="{B4DF7774-AAFE-46D6-BB8E-7CD165874944}"/>
              </a:ext>
            </a:extLst>
          </p:cNvPr>
          <p:cNvSpPr/>
          <p:nvPr/>
        </p:nvSpPr>
        <p:spPr>
          <a:xfrm>
            <a:off x="193773" y="2219372"/>
            <a:ext cx="2807854" cy="499244"/>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22E5617-4E78-4A61-B1D2-B2DC5A99D620}"/>
              </a:ext>
            </a:extLst>
          </p:cNvPr>
          <p:cNvSpPr txBox="1"/>
          <p:nvPr/>
        </p:nvSpPr>
        <p:spPr>
          <a:xfrm>
            <a:off x="341554" y="2268532"/>
            <a:ext cx="2530764" cy="1261884"/>
          </a:xfrm>
          <a:prstGeom prst="rect">
            <a:avLst/>
          </a:prstGeom>
          <a:noFill/>
        </p:spPr>
        <p:txBody>
          <a:bodyPr wrap="square" rtlCol="0">
            <a:spAutoFit/>
          </a:bodyPr>
          <a:lstStyle/>
          <a:p>
            <a:r>
              <a:rPr lang="en-US" sz="2400" b="1" dirty="0">
                <a:solidFill>
                  <a:schemeClr val="bg1"/>
                </a:solidFill>
              </a:rPr>
              <a:t>Webinar</a:t>
            </a:r>
            <a:br>
              <a:rPr lang="en-US" sz="2400" b="1" dirty="0">
                <a:solidFill>
                  <a:schemeClr val="bg1"/>
                </a:solidFill>
              </a:rPr>
            </a:br>
            <a:br>
              <a:rPr lang="en-US" sz="200" b="1" dirty="0">
                <a:solidFill>
                  <a:schemeClr val="bg1"/>
                </a:solidFill>
              </a:rPr>
            </a:br>
            <a:br>
              <a:rPr lang="en-US" sz="200" b="1" dirty="0">
                <a:solidFill>
                  <a:schemeClr val="bg1"/>
                </a:solidFill>
              </a:rPr>
            </a:br>
            <a:br>
              <a:rPr lang="en-US" sz="200" b="1" dirty="0">
                <a:solidFill>
                  <a:schemeClr val="bg1"/>
                </a:solidFill>
              </a:rPr>
            </a:br>
            <a:br>
              <a:rPr lang="en-US" sz="200" b="1" dirty="0">
                <a:solidFill>
                  <a:schemeClr val="bg1"/>
                </a:solidFill>
              </a:rPr>
            </a:br>
            <a:br>
              <a:rPr lang="en-US" sz="200" b="1" dirty="0">
                <a:solidFill>
                  <a:schemeClr val="bg1"/>
                </a:solidFill>
              </a:rPr>
            </a:br>
            <a:br>
              <a:rPr lang="en-US" sz="200" b="1" dirty="0">
                <a:solidFill>
                  <a:schemeClr val="bg1"/>
                </a:solidFill>
              </a:rPr>
            </a:br>
            <a:r>
              <a:rPr lang="en-US" sz="2000" dirty="0">
                <a:solidFill>
                  <a:schemeClr val="bg1"/>
                </a:solidFill>
              </a:rPr>
              <a:t>Tuesday, June 14</a:t>
            </a:r>
            <a:r>
              <a:rPr lang="en-US" sz="2000" baseline="30000" dirty="0">
                <a:solidFill>
                  <a:schemeClr val="bg1"/>
                </a:solidFill>
              </a:rPr>
              <a:t>th</a:t>
            </a:r>
            <a:r>
              <a:rPr lang="en-US" sz="2000" dirty="0">
                <a:solidFill>
                  <a:schemeClr val="bg1"/>
                </a:solidFill>
              </a:rPr>
              <a:t> </a:t>
            </a:r>
            <a:br>
              <a:rPr lang="en-US" sz="2000" dirty="0">
                <a:solidFill>
                  <a:schemeClr val="bg1"/>
                </a:solidFill>
              </a:rPr>
            </a:br>
            <a:r>
              <a:rPr lang="en-US" sz="2000" dirty="0">
                <a:solidFill>
                  <a:schemeClr val="bg1"/>
                </a:solidFill>
              </a:rPr>
              <a:t>Noon – 1:00 pm</a:t>
            </a:r>
          </a:p>
        </p:txBody>
      </p:sp>
      <p:sp>
        <p:nvSpPr>
          <p:cNvPr id="16" name="TextBox 15">
            <a:extLst>
              <a:ext uri="{FF2B5EF4-FFF2-40B4-BE49-F238E27FC236}">
                <a16:creationId xmlns:a16="http://schemas.microsoft.com/office/drawing/2014/main" id="{3613F1E4-1AE5-4D6F-93D6-6CAA459A635B}"/>
              </a:ext>
            </a:extLst>
          </p:cNvPr>
          <p:cNvSpPr txBox="1"/>
          <p:nvPr/>
        </p:nvSpPr>
        <p:spPr>
          <a:xfrm>
            <a:off x="3060619" y="2298028"/>
            <a:ext cx="9144000" cy="1231106"/>
          </a:xfrm>
          <a:prstGeom prst="rect">
            <a:avLst/>
          </a:prstGeom>
          <a:noFill/>
        </p:spPr>
        <p:txBody>
          <a:bodyPr wrap="square">
            <a:spAutoFit/>
          </a:bodyPr>
          <a:lstStyle/>
          <a:p>
            <a:pPr marL="0" indent="0">
              <a:buNone/>
            </a:pPr>
            <a:r>
              <a:rPr lang="en-US" sz="2400" b="1" dirty="0">
                <a:solidFill>
                  <a:srgbClr val="391378"/>
                </a:solidFill>
              </a:rPr>
              <a:t>The Finer Points of Tele-mental Health in the Primary Care Setting</a:t>
            </a:r>
          </a:p>
          <a:p>
            <a:pPr marL="0" indent="0">
              <a:buNone/>
            </a:pPr>
            <a:r>
              <a:rPr lang="en-US" sz="1600" dirty="0"/>
              <a:t>Presented by Sourav Sengupta, MD - Assistant Professor of Psychiatry, University at Buffalo </a:t>
            </a:r>
            <a:br>
              <a:rPr lang="en-US" sz="1600" dirty="0"/>
            </a:br>
            <a:r>
              <a:rPr lang="en-US" sz="1600" dirty="0"/>
              <a:t>Jacobs School of Medicine</a:t>
            </a:r>
            <a:br>
              <a:rPr lang="en-US" sz="1800" dirty="0"/>
            </a:br>
            <a:r>
              <a:rPr lang="en-US" dirty="0">
                <a:solidFill>
                  <a:srgbClr val="391378"/>
                </a:solidFill>
              </a:rPr>
              <a:t>1.0 CME credit</a:t>
            </a:r>
            <a:endParaRPr lang="en-US" sz="1800" dirty="0"/>
          </a:p>
        </p:txBody>
      </p:sp>
      <p:cxnSp>
        <p:nvCxnSpPr>
          <p:cNvPr id="34" name="Straight Connector 33">
            <a:extLst>
              <a:ext uri="{FF2B5EF4-FFF2-40B4-BE49-F238E27FC236}">
                <a16:creationId xmlns:a16="http://schemas.microsoft.com/office/drawing/2014/main" id="{6B6994AB-A898-4B57-9790-D67580C036BF}"/>
              </a:ext>
            </a:extLst>
          </p:cNvPr>
          <p:cNvCxnSpPr/>
          <p:nvPr/>
        </p:nvCxnSpPr>
        <p:spPr>
          <a:xfrm>
            <a:off x="193773" y="2746251"/>
            <a:ext cx="2807854" cy="0"/>
          </a:xfrm>
          <a:prstGeom prst="line">
            <a:avLst/>
          </a:prstGeom>
          <a:ln w="57150">
            <a:solidFill>
              <a:srgbClr val="91D05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2383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A9ED-F386-6C40-A63C-72BE4ABD0BD9}"/>
              </a:ext>
            </a:extLst>
          </p:cNvPr>
          <p:cNvSpPr>
            <a:spLocks noGrp="1"/>
          </p:cNvSpPr>
          <p:nvPr>
            <p:ph type="ctrTitle"/>
          </p:nvPr>
        </p:nvSpPr>
        <p:spPr>
          <a:xfrm>
            <a:off x="0" y="2247900"/>
            <a:ext cx="12191999" cy="640080"/>
          </a:xfrm>
        </p:spPr>
        <p:txBody>
          <a:bodyPr>
            <a:noAutofit/>
          </a:bodyPr>
          <a:lstStyle/>
          <a:p>
            <a:r>
              <a:rPr lang="en-US" dirty="0">
                <a:solidFill>
                  <a:srgbClr val="048DC4"/>
                </a:solidFill>
              </a:rPr>
              <a:t>Questions?</a:t>
            </a:r>
          </a:p>
        </p:txBody>
      </p:sp>
      <p:sp>
        <p:nvSpPr>
          <p:cNvPr id="3" name="Subtitle 2">
            <a:extLst>
              <a:ext uri="{FF2B5EF4-FFF2-40B4-BE49-F238E27FC236}">
                <a16:creationId xmlns:a16="http://schemas.microsoft.com/office/drawing/2014/main" id="{B0B7EA60-E36B-5442-8AD8-DE3F3DBE7631}"/>
              </a:ext>
            </a:extLst>
          </p:cNvPr>
          <p:cNvSpPr>
            <a:spLocks noGrp="1"/>
          </p:cNvSpPr>
          <p:nvPr>
            <p:ph type="subTitle" idx="1"/>
          </p:nvPr>
        </p:nvSpPr>
        <p:spPr>
          <a:xfrm>
            <a:off x="444844" y="3040380"/>
            <a:ext cx="11203460" cy="2989716"/>
          </a:xfrm>
        </p:spPr>
        <p:txBody>
          <a:bodyPr>
            <a:noAutofit/>
          </a:bodyPr>
          <a:lstStyle/>
          <a:p>
            <a:pPr algn="l"/>
            <a:endParaRPr lang="en-US" sz="2600" dirty="0">
              <a:solidFill>
                <a:schemeClr val="tx1"/>
              </a:solidFill>
            </a:endParaRPr>
          </a:p>
        </p:txBody>
      </p:sp>
    </p:spTree>
    <p:extLst>
      <p:ext uri="{BB962C8B-B14F-4D97-AF65-F5344CB8AC3E}">
        <p14:creationId xmlns:p14="http://schemas.microsoft.com/office/powerpoint/2010/main" val="340665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62D6E-CE82-41F1-A1CF-65AF1337DA12}"/>
              </a:ext>
            </a:extLst>
          </p:cNvPr>
          <p:cNvSpPr>
            <a:spLocks noGrp="1"/>
          </p:cNvSpPr>
          <p:nvPr>
            <p:ph idx="1"/>
          </p:nvPr>
        </p:nvSpPr>
        <p:spPr>
          <a:xfrm>
            <a:off x="406400" y="1392767"/>
            <a:ext cx="11480800" cy="5664200"/>
          </a:xfrm>
        </p:spPr>
        <p:txBody>
          <a:bodyPr>
            <a:normAutofit fontScale="40000" lnSpcReduction="20000"/>
          </a:bodyPr>
          <a:lstStyle/>
          <a:p>
            <a:pPr marL="685783" indent="-685783">
              <a:buFont typeface="+mj-lt"/>
              <a:buAutoNum type="arabicPeriod"/>
            </a:pPr>
            <a:r>
              <a:rPr lang="en-US" sz="7333"/>
              <a:t>Increase availability and accessibility of statewide or regional networks of pediatric mental health care teams.</a:t>
            </a:r>
          </a:p>
          <a:p>
            <a:pPr marL="685783" indent="-685783">
              <a:buFont typeface="+mj-lt"/>
              <a:buAutoNum type="arabicPeriod"/>
            </a:pPr>
            <a:r>
              <a:rPr lang="en-US" sz="7333"/>
              <a:t>Conduct training and provide technical assistance on early identification, diagnosis, and treatment for children and adolescents with behavioral health conditions.</a:t>
            </a:r>
          </a:p>
          <a:p>
            <a:pPr marL="685783" indent="-685783">
              <a:buFont typeface="+mj-lt"/>
              <a:buAutoNum type="arabicPeriod"/>
            </a:pPr>
            <a:r>
              <a:rPr lang="en-US" sz="7333"/>
              <a:t>Provide information and assist pediatric and other providers in accessing pediatric mental health care providers. </a:t>
            </a:r>
          </a:p>
          <a:p>
            <a:pPr marL="685783" indent="-685783">
              <a:buFont typeface="+mj-lt"/>
              <a:buAutoNum type="arabicPeriod"/>
            </a:pPr>
            <a:r>
              <a:rPr lang="en-US" sz="7333"/>
              <a:t>Improve access through telehealth to treatment and referral services for children and adolescents with identified behavioral disorders.</a:t>
            </a:r>
          </a:p>
          <a:p>
            <a:pPr marL="685783" indent="-685783">
              <a:buFont typeface="+mj-lt"/>
              <a:buAutoNum type="arabicPeriod"/>
            </a:pPr>
            <a:r>
              <a:rPr lang="en-US" sz="7333"/>
              <a:t>Focus on achieving health equity related to racial, ethnic, and geographic disparities.</a:t>
            </a:r>
          </a:p>
          <a:p>
            <a:pPr marL="685783" indent="-685783">
              <a:buFont typeface="+mj-lt"/>
              <a:buAutoNum type="arabicPeriod"/>
            </a:pPr>
            <a:r>
              <a:rPr lang="en-US" sz="7333"/>
              <a:t>Establish and sustain the use of telehealth. </a:t>
            </a:r>
          </a:p>
          <a:p>
            <a:endParaRPr lang="en-US"/>
          </a:p>
        </p:txBody>
      </p:sp>
      <p:sp>
        <p:nvSpPr>
          <p:cNvPr id="6" name="TextBox 5">
            <a:extLst>
              <a:ext uri="{FF2B5EF4-FFF2-40B4-BE49-F238E27FC236}">
                <a16:creationId xmlns:a16="http://schemas.microsoft.com/office/drawing/2014/main" id="{7B5BF7FB-3DBF-4120-9200-1DA1F127CEDD}"/>
              </a:ext>
            </a:extLst>
          </p:cNvPr>
          <p:cNvSpPr txBox="1"/>
          <p:nvPr/>
        </p:nvSpPr>
        <p:spPr>
          <a:xfrm>
            <a:off x="203200" y="635656"/>
            <a:ext cx="11582400" cy="748988"/>
          </a:xfrm>
          <a:prstGeom prst="rect">
            <a:avLst/>
          </a:prstGeom>
          <a:noFill/>
          <a:ln>
            <a:noFill/>
          </a:ln>
        </p:spPr>
        <p:txBody>
          <a:bodyPr wrap="square" rtlCol="0">
            <a:spAutoFit/>
          </a:bodyPr>
          <a:lstStyle/>
          <a:p>
            <a:pPr algn="ctr" defTabSz="1219170"/>
            <a:r>
              <a:rPr lang="en-US" sz="4267" b="1">
                <a:solidFill>
                  <a:srgbClr val="002D73"/>
                </a:solidFill>
                <a:latin typeface="Arial" panose="020B0604020202020204" pitchFamily="34" charset="0"/>
                <a:cs typeface="Arial" panose="020B0604020202020204" pitchFamily="34" charset="0"/>
              </a:rPr>
              <a:t>Grant Goals</a:t>
            </a:r>
          </a:p>
        </p:txBody>
      </p:sp>
    </p:spTree>
    <p:extLst>
      <p:ext uri="{BB962C8B-B14F-4D97-AF65-F5344CB8AC3E}">
        <p14:creationId xmlns:p14="http://schemas.microsoft.com/office/powerpoint/2010/main" val="2612795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A9ED-F386-6C40-A63C-72BE4ABD0BD9}"/>
              </a:ext>
            </a:extLst>
          </p:cNvPr>
          <p:cNvSpPr>
            <a:spLocks noGrp="1"/>
          </p:cNvSpPr>
          <p:nvPr>
            <p:ph type="ctrTitle"/>
          </p:nvPr>
        </p:nvSpPr>
        <p:spPr>
          <a:xfrm>
            <a:off x="0" y="1546860"/>
            <a:ext cx="12191999" cy="640080"/>
          </a:xfrm>
        </p:spPr>
        <p:txBody>
          <a:bodyPr>
            <a:noAutofit/>
          </a:bodyPr>
          <a:lstStyle/>
          <a:p>
            <a:r>
              <a:rPr lang="en-US" dirty="0">
                <a:solidFill>
                  <a:srgbClr val="048DC4"/>
                </a:solidFill>
              </a:rPr>
              <a:t>Thank You!</a:t>
            </a:r>
          </a:p>
        </p:txBody>
      </p:sp>
      <p:sp>
        <p:nvSpPr>
          <p:cNvPr id="3" name="Subtitle 2">
            <a:extLst>
              <a:ext uri="{FF2B5EF4-FFF2-40B4-BE49-F238E27FC236}">
                <a16:creationId xmlns:a16="http://schemas.microsoft.com/office/drawing/2014/main" id="{B0B7EA60-E36B-5442-8AD8-DE3F3DBE7631}"/>
              </a:ext>
            </a:extLst>
          </p:cNvPr>
          <p:cNvSpPr>
            <a:spLocks noGrp="1"/>
          </p:cNvSpPr>
          <p:nvPr>
            <p:ph type="subTitle" idx="1"/>
          </p:nvPr>
        </p:nvSpPr>
        <p:spPr>
          <a:xfrm>
            <a:off x="0" y="2735580"/>
            <a:ext cx="12192000" cy="3225936"/>
          </a:xfrm>
        </p:spPr>
        <p:txBody>
          <a:bodyPr>
            <a:noAutofit/>
          </a:bodyPr>
          <a:lstStyle/>
          <a:p>
            <a:r>
              <a:rPr lang="en-US" sz="2000" dirty="0">
                <a:solidFill>
                  <a:srgbClr val="391378"/>
                </a:solidFill>
              </a:rPr>
              <a:t>David Kaye, MD</a:t>
            </a:r>
            <a:br>
              <a:rPr lang="en-US" sz="2000" dirty="0">
                <a:solidFill>
                  <a:schemeClr val="tx1"/>
                </a:solidFill>
              </a:rPr>
            </a:br>
            <a:r>
              <a:rPr lang="en-US" sz="2000" dirty="0"/>
              <a:t>Executive Director</a:t>
            </a:r>
            <a:br>
              <a:rPr lang="en-US" sz="2000" dirty="0">
                <a:solidFill>
                  <a:schemeClr val="tx1"/>
                </a:solidFill>
              </a:rPr>
            </a:br>
            <a:r>
              <a:rPr lang="en-US" sz="2000" dirty="0">
                <a:solidFill>
                  <a:schemeClr val="tx1"/>
                </a:solidFill>
                <a:hlinkClick r:id="rId2"/>
              </a:rPr>
              <a:t>DLKaye@buffalo.edu</a:t>
            </a:r>
            <a:br>
              <a:rPr lang="en-US" sz="2000" dirty="0">
                <a:solidFill>
                  <a:schemeClr val="tx1"/>
                </a:solidFill>
              </a:rPr>
            </a:br>
            <a:endParaRPr lang="en-US" sz="800" dirty="0">
              <a:solidFill>
                <a:schemeClr val="tx1"/>
              </a:solidFill>
            </a:endParaRPr>
          </a:p>
          <a:p>
            <a:r>
              <a:rPr lang="en-US" sz="2000" dirty="0">
                <a:solidFill>
                  <a:srgbClr val="391378"/>
                </a:solidFill>
              </a:rPr>
              <a:t>Michele Phillips</a:t>
            </a:r>
            <a:br>
              <a:rPr lang="en-US" sz="2000" dirty="0">
                <a:solidFill>
                  <a:schemeClr val="tx1"/>
                </a:solidFill>
              </a:rPr>
            </a:br>
            <a:r>
              <a:rPr lang="en-US" sz="2000" dirty="0"/>
              <a:t>Senior Project Director</a:t>
            </a:r>
            <a:br>
              <a:rPr lang="en-US" sz="2000" dirty="0">
                <a:solidFill>
                  <a:schemeClr val="tx1"/>
                </a:solidFill>
              </a:rPr>
            </a:br>
            <a:r>
              <a:rPr lang="en-US" sz="2000" dirty="0">
                <a:hlinkClick r:id="rId3"/>
              </a:rPr>
              <a:t>MP246@buffalo</a:t>
            </a:r>
            <a:r>
              <a:rPr lang="en-US" sz="2000">
                <a:hlinkClick r:id="rId3"/>
              </a:rPr>
              <a:t>.edu</a:t>
            </a:r>
            <a:endParaRPr lang="en-US" sz="2000"/>
          </a:p>
          <a:p>
            <a:endParaRPr lang="en-US" sz="800" dirty="0">
              <a:solidFill>
                <a:schemeClr val="tx1"/>
              </a:solidFill>
            </a:endParaRPr>
          </a:p>
          <a:p>
            <a:r>
              <a:rPr lang="en-US" sz="2000" dirty="0">
                <a:solidFill>
                  <a:srgbClr val="391378"/>
                </a:solidFill>
              </a:rPr>
              <a:t>Ira Bhatia, MS, </a:t>
            </a:r>
            <a:r>
              <a:rPr lang="en-US" sz="2000" dirty="0" err="1">
                <a:solidFill>
                  <a:srgbClr val="391378"/>
                </a:solidFill>
              </a:rPr>
              <a:t>MEd</a:t>
            </a:r>
            <a:br>
              <a:rPr lang="en-US" sz="2000" dirty="0">
                <a:solidFill>
                  <a:schemeClr val="tx1"/>
                </a:solidFill>
              </a:rPr>
            </a:br>
            <a:r>
              <a:rPr lang="en-US" sz="2000" dirty="0"/>
              <a:t>Senior Project Administrator</a:t>
            </a:r>
            <a:br>
              <a:rPr lang="en-US" sz="2000" dirty="0">
                <a:solidFill>
                  <a:schemeClr val="tx1"/>
                </a:solidFill>
              </a:rPr>
            </a:br>
            <a:r>
              <a:rPr lang="en-US" sz="2000" dirty="0">
                <a:solidFill>
                  <a:schemeClr val="tx1"/>
                </a:solidFill>
                <a:hlinkClick r:id="rId4"/>
              </a:rPr>
              <a:t>Ibhatia@buffalo.edu</a:t>
            </a:r>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219975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413001"/>
            <a:ext cx="6096000" cy="913007"/>
          </a:xfrm>
          <a:prstGeom prst="rect">
            <a:avLst/>
          </a:prstGeom>
          <a:noFill/>
          <a:ln>
            <a:noFill/>
          </a:ln>
        </p:spPr>
        <p:txBody>
          <a:bodyPr wrap="square" rtlCol="0">
            <a:spAutoFit/>
          </a:bodyPr>
          <a:lstStyle/>
          <a:p>
            <a:pPr defTabSz="1219170"/>
            <a:r>
              <a:rPr lang="en-US" sz="5333" b="1">
                <a:solidFill>
                  <a:prstClr val="white"/>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688872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635656"/>
            <a:ext cx="11582400" cy="748988"/>
          </a:xfrm>
          <a:prstGeom prst="rect">
            <a:avLst/>
          </a:prstGeom>
          <a:noFill/>
          <a:ln>
            <a:noFill/>
          </a:ln>
        </p:spPr>
        <p:txBody>
          <a:bodyPr wrap="square" rtlCol="0">
            <a:spAutoFit/>
          </a:bodyPr>
          <a:lstStyle/>
          <a:p>
            <a:pPr defTabSz="1219170"/>
            <a:r>
              <a:rPr lang="en-US" sz="4267" b="1" dirty="0">
                <a:solidFill>
                  <a:srgbClr val="002D73"/>
                </a:solidFill>
                <a:latin typeface="Arial" panose="020B0604020202020204" pitchFamily="34" charset="0"/>
                <a:cs typeface="Arial" panose="020B0604020202020204" pitchFamily="34" charset="0"/>
              </a:rPr>
              <a:t>Questions?</a:t>
            </a:r>
          </a:p>
        </p:txBody>
      </p:sp>
      <p:sp>
        <p:nvSpPr>
          <p:cNvPr id="3" name="TextBox 2">
            <a:extLst>
              <a:ext uri="{FF2B5EF4-FFF2-40B4-BE49-F238E27FC236}">
                <a16:creationId xmlns:a16="http://schemas.microsoft.com/office/drawing/2014/main" id="{AC1FBB6D-3826-4F43-ADFE-7E1054EED702}"/>
              </a:ext>
            </a:extLst>
          </p:cNvPr>
          <p:cNvSpPr txBox="1"/>
          <p:nvPr/>
        </p:nvSpPr>
        <p:spPr>
          <a:xfrm>
            <a:off x="200211" y="1905000"/>
            <a:ext cx="11483788" cy="1734064"/>
          </a:xfrm>
          <a:prstGeom prst="rect">
            <a:avLst/>
          </a:prstGeom>
          <a:noFill/>
          <a:ln>
            <a:noFill/>
          </a:ln>
        </p:spPr>
        <p:txBody>
          <a:bodyPr wrap="square" rtlCol="0">
            <a:spAutoFit/>
          </a:bodyPr>
          <a:lstStyle/>
          <a:p>
            <a:pPr marL="457189" indent="-457189" defTabSz="1219170">
              <a:buFont typeface="Arial" panose="020B0604020202020204" pitchFamily="34" charset="0"/>
              <a:buChar char="•"/>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We are still hiring for more positions and maintaining engagement with various stakeholders.</a:t>
            </a:r>
          </a:p>
          <a:p>
            <a:pPr marL="457189" indent="-457189" defTabSz="1219170">
              <a:buFont typeface="Arial" panose="020B0604020202020204" pitchFamily="34" charset="0"/>
              <a:buChar char="•"/>
            </a:pPr>
            <a:endParaRPr lang="en-US" sz="2667">
              <a:solidFill>
                <a:prstClr val="black"/>
              </a:solidFill>
              <a:latin typeface="Arial" panose="020B0604020202020204" pitchFamily="34" charset="0"/>
              <a:cs typeface="Arial" panose="020B0604020202020204" pitchFamily="34" charset="0"/>
            </a:endParaRPr>
          </a:p>
          <a:p>
            <a:pPr marL="457189" indent="-457189" defTabSz="1219170">
              <a:buFont typeface="Arial" panose="020B0604020202020204" pitchFamily="34" charset="0"/>
              <a:buChar char="•"/>
            </a:pPr>
            <a:r>
              <a:rPr lang="en-US" sz="2667" dirty="0">
                <a:solidFill>
                  <a:prstClr val="black"/>
                </a:solidFill>
                <a:latin typeface="Arial" panose="020B0604020202020204" pitchFamily="34" charset="0"/>
                <a:cs typeface="Arial" panose="020B0604020202020204" pitchFamily="34" charset="0"/>
              </a:rPr>
              <a:t>Ongoing questions may be submitted to: </a:t>
            </a:r>
            <a:r>
              <a:rPr lang="en-US" sz="2667" dirty="0">
                <a:solidFill>
                  <a:prstClr val="black"/>
                </a:solidFill>
                <a:latin typeface="Arial" panose="020B0604020202020204" pitchFamily="34" charset="0"/>
                <a:cs typeface="Arial" panose="020B0604020202020204" pitchFamily="34" charset="0"/>
                <a:hlinkClick r:id="rId2"/>
              </a:rPr>
              <a:t>SBHCreports@health.ny.gov</a:t>
            </a:r>
            <a:r>
              <a:rPr lang="en-US" sz="2667"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5274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62D6E-CE82-41F1-A1CF-65AF1337DA12}"/>
              </a:ext>
            </a:extLst>
          </p:cNvPr>
          <p:cNvSpPr>
            <a:spLocks noGrp="1"/>
          </p:cNvSpPr>
          <p:nvPr>
            <p:ph idx="1"/>
          </p:nvPr>
        </p:nvSpPr>
        <p:spPr>
          <a:xfrm>
            <a:off x="406400" y="1392767"/>
            <a:ext cx="11480800" cy="5664200"/>
          </a:xfrm>
        </p:spPr>
        <p:txBody>
          <a:bodyPr vert="horz" lIns="121920" tIns="60960" rIns="121920" bIns="60960" rtlCol="0" anchor="t">
            <a:normAutofit/>
          </a:bodyPr>
          <a:lstStyle/>
          <a:p>
            <a:pPr marL="0" indent="0">
              <a:buNone/>
            </a:pPr>
            <a:r>
              <a:rPr lang="en-US" sz="2667" b="1" dirty="0">
                <a:latin typeface="Arial"/>
                <a:cs typeface="Arial"/>
              </a:rPr>
              <a:t>1. Increase availability and accessibility of statewide or regional networks of pediatric mental health care teams. </a:t>
            </a:r>
          </a:p>
          <a:p>
            <a:r>
              <a:rPr lang="en-US" sz="2667" dirty="0">
                <a:latin typeface="Arial"/>
                <a:cs typeface="Arial"/>
              </a:rPr>
              <a:t>Establish a SBHC pediatric mental health workgroup to guide the work of this grant and ensure SBHCs have the support needed to expand access to mental health supports and increase the use of telehealth to support their students. Membership should include such individuals as physicians, social workers, and youth representatives. </a:t>
            </a:r>
          </a:p>
          <a:p>
            <a:endParaRPr lang="en-US" sz="2667" i="1" dirty="0">
              <a:latin typeface="Arial"/>
              <a:cs typeface="Arial"/>
            </a:endParaRPr>
          </a:p>
          <a:p>
            <a:r>
              <a:rPr lang="en-US" sz="2667" dirty="0">
                <a:latin typeface="Arial"/>
                <a:cs typeface="Arial"/>
              </a:rPr>
              <a:t>Identify stakeholders, from SBHCs, to join and enhance the NYS Office of Mental Health (OMH) Project TEACH Advisory Council. </a:t>
            </a:r>
            <a:endParaRPr lang="en-US" sz="2667" dirty="0"/>
          </a:p>
        </p:txBody>
      </p:sp>
      <p:sp>
        <p:nvSpPr>
          <p:cNvPr id="6" name="TextBox 5">
            <a:extLst>
              <a:ext uri="{FF2B5EF4-FFF2-40B4-BE49-F238E27FC236}">
                <a16:creationId xmlns:a16="http://schemas.microsoft.com/office/drawing/2014/main" id="{7B5BF7FB-3DBF-4120-9200-1DA1F127CEDD}"/>
              </a:ext>
            </a:extLst>
          </p:cNvPr>
          <p:cNvSpPr txBox="1"/>
          <p:nvPr/>
        </p:nvSpPr>
        <p:spPr>
          <a:xfrm>
            <a:off x="203200" y="635656"/>
            <a:ext cx="11582400" cy="748988"/>
          </a:xfrm>
          <a:prstGeom prst="rect">
            <a:avLst/>
          </a:prstGeom>
          <a:noFill/>
          <a:ln>
            <a:noFill/>
          </a:ln>
        </p:spPr>
        <p:txBody>
          <a:bodyPr wrap="square" rtlCol="0">
            <a:spAutoFit/>
          </a:bodyPr>
          <a:lstStyle/>
          <a:p>
            <a:pPr algn="ctr" defTabSz="1219170"/>
            <a:r>
              <a:rPr lang="en-US" sz="4267" b="1">
                <a:solidFill>
                  <a:srgbClr val="002D73"/>
                </a:solidFill>
                <a:latin typeface="Arial" panose="020B0604020202020204" pitchFamily="34" charset="0"/>
                <a:cs typeface="Arial" panose="020B0604020202020204" pitchFamily="34" charset="0"/>
              </a:rPr>
              <a:t>Grant Goals</a:t>
            </a:r>
          </a:p>
        </p:txBody>
      </p:sp>
    </p:spTree>
    <p:extLst>
      <p:ext uri="{BB962C8B-B14F-4D97-AF65-F5344CB8AC3E}">
        <p14:creationId xmlns:p14="http://schemas.microsoft.com/office/powerpoint/2010/main" val="248903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62D6E-CE82-41F1-A1CF-65AF1337DA12}"/>
              </a:ext>
            </a:extLst>
          </p:cNvPr>
          <p:cNvSpPr>
            <a:spLocks noGrp="1"/>
          </p:cNvSpPr>
          <p:nvPr>
            <p:ph idx="1"/>
          </p:nvPr>
        </p:nvSpPr>
        <p:spPr>
          <a:xfrm>
            <a:off x="406400" y="1392767"/>
            <a:ext cx="11480800" cy="5664200"/>
          </a:xfrm>
        </p:spPr>
        <p:txBody>
          <a:bodyPr>
            <a:normAutofit/>
          </a:bodyPr>
          <a:lstStyle/>
          <a:p>
            <a:pPr marL="0" indent="0">
              <a:buNone/>
            </a:pPr>
            <a:r>
              <a:rPr lang="en-US" sz="2667" b="1"/>
              <a:t>2. Conduct training and provide technical assistance on early identification, diagnosis, and treatment for children and adolescents with behavioral health conditions.</a:t>
            </a:r>
          </a:p>
          <a:p>
            <a:r>
              <a:rPr lang="en-US" sz="2667"/>
              <a:t>Survey SBHCs to assess critical behavioral consultation needs and preferred method for receiving consultation, training, and technical assistance; telehealth utilization – successes &amp; barriers/challenges.</a:t>
            </a:r>
          </a:p>
          <a:p>
            <a:endParaRPr lang="en-US" sz="2667"/>
          </a:p>
          <a:p>
            <a:r>
              <a:rPr lang="en-US" sz="2667"/>
              <a:t>Continuous re-assessment. </a:t>
            </a:r>
          </a:p>
        </p:txBody>
      </p:sp>
      <p:sp>
        <p:nvSpPr>
          <p:cNvPr id="6" name="TextBox 5">
            <a:extLst>
              <a:ext uri="{FF2B5EF4-FFF2-40B4-BE49-F238E27FC236}">
                <a16:creationId xmlns:a16="http://schemas.microsoft.com/office/drawing/2014/main" id="{7B5BF7FB-3DBF-4120-9200-1DA1F127CEDD}"/>
              </a:ext>
            </a:extLst>
          </p:cNvPr>
          <p:cNvSpPr txBox="1"/>
          <p:nvPr/>
        </p:nvSpPr>
        <p:spPr>
          <a:xfrm>
            <a:off x="203200" y="635656"/>
            <a:ext cx="11582400" cy="748988"/>
          </a:xfrm>
          <a:prstGeom prst="rect">
            <a:avLst/>
          </a:prstGeom>
          <a:noFill/>
          <a:ln>
            <a:noFill/>
          </a:ln>
        </p:spPr>
        <p:txBody>
          <a:bodyPr wrap="square" rtlCol="0">
            <a:spAutoFit/>
          </a:bodyPr>
          <a:lstStyle/>
          <a:p>
            <a:pPr algn="ctr" defTabSz="1219170"/>
            <a:r>
              <a:rPr lang="en-US" sz="4267" b="1">
                <a:solidFill>
                  <a:srgbClr val="002D73"/>
                </a:solidFill>
                <a:latin typeface="Arial" panose="020B0604020202020204" pitchFamily="34" charset="0"/>
                <a:cs typeface="Arial" panose="020B0604020202020204" pitchFamily="34" charset="0"/>
              </a:rPr>
              <a:t>Grant Goals</a:t>
            </a:r>
          </a:p>
        </p:txBody>
      </p:sp>
    </p:spTree>
    <p:extLst>
      <p:ext uri="{BB962C8B-B14F-4D97-AF65-F5344CB8AC3E}">
        <p14:creationId xmlns:p14="http://schemas.microsoft.com/office/powerpoint/2010/main" val="274355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62D6E-CE82-41F1-A1CF-65AF1337DA12}"/>
              </a:ext>
            </a:extLst>
          </p:cNvPr>
          <p:cNvSpPr>
            <a:spLocks noGrp="1"/>
          </p:cNvSpPr>
          <p:nvPr>
            <p:ph idx="1"/>
          </p:nvPr>
        </p:nvSpPr>
        <p:spPr>
          <a:xfrm>
            <a:off x="406400" y="1297516"/>
            <a:ext cx="11480800" cy="5864224"/>
          </a:xfrm>
        </p:spPr>
        <p:txBody>
          <a:bodyPr>
            <a:normAutofit/>
          </a:bodyPr>
          <a:lstStyle/>
          <a:p>
            <a:pPr marL="0" indent="0">
              <a:buNone/>
            </a:pPr>
            <a:r>
              <a:rPr lang="en-US" sz="2667" b="1" dirty="0"/>
              <a:t>3. Provide information and assist pediatric and other providers in accessing pediatric mental health care providers.</a:t>
            </a:r>
          </a:p>
          <a:p>
            <a:r>
              <a:rPr lang="en-US" sz="2400" dirty="0"/>
              <a:t>Collaborate with OMH Project TEACH to update available provider database.</a:t>
            </a:r>
          </a:p>
          <a:p>
            <a:endParaRPr lang="en-US" sz="2400" dirty="0"/>
          </a:p>
          <a:p>
            <a:r>
              <a:rPr lang="en-US" sz="2400" dirty="0"/>
              <a:t>Connect SBHCs with Project TEACH to access available consultation, training, and education.</a:t>
            </a:r>
          </a:p>
          <a:p>
            <a:endParaRPr lang="en-US" sz="2400" dirty="0"/>
          </a:p>
          <a:p>
            <a:r>
              <a:rPr lang="en-US" sz="2400" dirty="0"/>
              <a:t>Provide training and technical assistance to SBHC-based primary care providers to support early identification, diagnosis, treatment, and referral.	</a:t>
            </a:r>
          </a:p>
          <a:p>
            <a:endParaRPr lang="en-US" sz="2400" dirty="0"/>
          </a:p>
          <a:p>
            <a:r>
              <a:rPr lang="en-US" sz="2267" dirty="0"/>
              <a:t>Develop listserv/communication network/newsletter for SBHCs about pediatric mental health work. </a:t>
            </a:r>
          </a:p>
        </p:txBody>
      </p:sp>
      <p:sp>
        <p:nvSpPr>
          <p:cNvPr id="6" name="TextBox 5">
            <a:extLst>
              <a:ext uri="{FF2B5EF4-FFF2-40B4-BE49-F238E27FC236}">
                <a16:creationId xmlns:a16="http://schemas.microsoft.com/office/drawing/2014/main" id="{7B5BF7FB-3DBF-4120-9200-1DA1F127CEDD}"/>
              </a:ext>
            </a:extLst>
          </p:cNvPr>
          <p:cNvSpPr txBox="1"/>
          <p:nvPr/>
        </p:nvSpPr>
        <p:spPr>
          <a:xfrm>
            <a:off x="203200" y="635656"/>
            <a:ext cx="11582400" cy="748988"/>
          </a:xfrm>
          <a:prstGeom prst="rect">
            <a:avLst/>
          </a:prstGeom>
          <a:noFill/>
          <a:ln>
            <a:noFill/>
          </a:ln>
        </p:spPr>
        <p:txBody>
          <a:bodyPr wrap="square" rtlCol="0">
            <a:spAutoFit/>
          </a:bodyPr>
          <a:lstStyle/>
          <a:p>
            <a:pPr algn="ctr" defTabSz="1219170"/>
            <a:r>
              <a:rPr lang="en-US" sz="4267" b="1">
                <a:solidFill>
                  <a:srgbClr val="002D73"/>
                </a:solidFill>
                <a:latin typeface="Arial" panose="020B0604020202020204" pitchFamily="34" charset="0"/>
                <a:cs typeface="Arial" panose="020B0604020202020204" pitchFamily="34" charset="0"/>
              </a:rPr>
              <a:t>Grant Goals</a:t>
            </a:r>
          </a:p>
        </p:txBody>
      </p:sp>
    </p:spTree>
    <p:extLst>
      <p:ext uri="{BB962C8B-B14F-4D97-AF65-F5344CB8AC3E}">
        <p14:creationId xmlns:p14="http://schemas.microsoft.com/office/powerpoint/2010/main" val="371892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62D6E-CE82-41F1-A1CF-65AF1337DA12}"/>
              </a:ext>
            </a:extLst>
          </p:cNvPr>
          <p:cNvSpPr>
            <a:spLocks noGrp="1"/>
          </p:cNvSpPr>
          <p:nvPr>
            <p:ph idx="1"/>
          </p:nvPr>
        </p:nvSpPr>
        <p:spPr>
          <a:xfrm>
            <a:off x="406400" y="1392767"/>
            <a:ext cx="11480800" cy="5664200"/>
          </a:xfrm>
        </p:spPr>
        <p:txBody>
          <a:bodyPr>
            <a:normAutofit/>
          </a:bodyPr>
          <a:lstStyle/>
          <a:p>
            <a:pPr marL="0" indent="0">
              <a:buNone/>
            </a:pPr>
            <a:r>
              <a:rPr lang="en-US" sz="2667" b="1"/>
              <a:t>4. Improve access through telehealth to treatment and referral services for children and adolescents with identified behavioral disorders.</a:t>
            </a:r>
          </a:p>
          <a:p>
            <a:r>
              <a:rPr lang="en-US" sz="2667"/>
              <a:t>Survey and collaborate with various stakeholders to determine barriers/needs to utilizing and/or enhancing telehealth.</a:t>
            </a:r>
          </a:p>
          <a:p>
            <a:endParaRPr lang="en-US" sz="2667"/>
          </a:p>
          <a:p>
            <a:r>
              <a:rPr lang="en-US" sz="2667"/>
              <a:t>Enable a training/technical assistance provider to optimize telehealth utilization.</a:t>
            </a:r>
          </a:p>
        </p:txBody>
      </p:sp>
      <p:sp>
        <p:nvSpPr>
          <p:cNvPr id="6" name="TextBox 5">
            <a:extLst>
              <a:ext uri="{FF2B5EF4-FFF2-40B4-BE49-F238E27FC236}">
                <a16:creationId xmlns:a16="http://schemas.microsoft.com/office/drawing/2014/main" id="{7B5BF7FB-3DBF-4120-9200-1DA1F127CEDD}"/>
              </a:ext>
            </a:extLst>
          </p:cNvPr>
          <p:cNvSpPr txBox="1"/>
          <p:nvPr/>
        </p:nvSpPr>
        <p:spPr>
          <a:xfrm>
            <a:off x="203200" y="635656"/>
            <a:ext cx="11582400" cy="748988"/>
          </a:xfrm>
          <a:prstGeom prst="rect">
            <a:avLst/>
          </a:prstGeom>
          <a:noFill/>
          <a:ln>
            <a:noFill/>
          </a:ln>
        </p:spPr>
        <p:txBody>
          <a:bodyPr wrap="square" rtlCol="0">
            <a:spAutoFit/>
          </a:bodyPr>
          <a:lstStyle/>
          <a:p>
            <a:pPr algn="ctr" defTabSz="1219170"/>
            <a:r>
              <a:rPr lang="en-US" sz="4267" b="1">
                <a:solidFill>
                  <a:srgbClr val="002D73"/>
                </a:solidFill>
                <a:latin typeface="Arial" panose="020B0604020202020204" pitchFamily="34" charset="0"/>
                <a:cs typeface="Arial" panose="020B0604020202020204" pitchFamily="34" charset="0"/>
              </a:rPr>
              <a:t>Grant Goals</a:t>
            </a:r>
          </a:p>
        </p:txBody>
      </p:sp>
    </p:spTree>
    <p:extLst>
      <p:ext uri="{BB962C8B-B14F-4D97-AF65-F5344CB8AC3E}">
        <p14:creationId xmlns:p14="http://schemas.microsoft.com/office/powerpoint/2010/main" val="216965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62D6E-CE82-41F1-A1CF-65AF1337DA12}"/>
              </a:ext>
            </a:extLst>
          </p:cNvPr>
          <p:cNvSpPr>
            <a:spLocks noGrp="1"/>
          </p:cNvSpPr>
          <p:nvPr>
            <p:ph idx="1"/>
          </p:nvPr>
        </p:nvSpPr>
        <p:spPr>
          <a:xfrm>
            <a:off x="406400" y="1392767"/>
            <a:ext cx="11480800" cy="5664200"/>
          </a:xfrm>
        </p:spPr>
        <p:txBody>
          <a:bodyPr vert="horz" lIns="121920" tIns="60960" rIns="121920" bIns="60960" rtlCol="0" anchor="t">
            <a:normAutofit/>
          </a:bodyPr>
          <a:lstStyle/>
          <a:p>
            <a:pPr marL="0" indent="0">
              <a:buNone/>
            </a:pPr>
            <a:r>
              <a:rPr lang="en-US" sz="2667" b="1"/>
              <a:t>5. Focus on achieving health equity related to racial, ethnic, and geographic disparities.</a:t>
            </a:r>
          </a:p>
          <a:p>
            <a:r>
              <a:rPr lang="en-US" sz="2667"/>
              <a:t>Increase access to behavioral health care, particularly in rural 	  	  and other underserved areas. </a:t>
            </a:r>
          </a:p>
          <a:p>
            <a:endParaRPr lang="en-US" sz="2667"/>
          </a:p>
          <a:p>
            <a:r>
              <a:rPr lang="en-US" sz="2667"/>
              <a:t>Collect/analyze geographic and demographic-based data.</a:t>
            </a:r>
          </a:p>
          <a:p>
            <a:endParaRPr lang="en-US" sz="2667"/>
          </a:p>
          <a:p>
            <a:r>
              <a:rPr lang="en-US" sz="2667">
                <a:latin typeface="Arial"/>
                <a:cs typeface="Arial"/>
              </a:rPr>
              <a:t>Students of color report positive experience with SBHC telehealth behavioral services.</a:t>
            </a:r>
          </a:p>
          <a:p>
            <a:pPr marL="0" indent="0">
              <a:buNone/>
            </a:pPr>
            <a:endParaRPr lang="en-US"/>
          </a:p>
        </p:txBody>
      </p:sp>
      <p:sp>
        <p:nvSpPr>
          <p:cNvPr id="6" name="TextBox 5">
            <a:extLst>
              <a:ext uri="{FF2B5EF4-FFF2-40B4-BE49-F238E27FC236}">
                <a16:creationId xmlns:a16="http://schemas.microsoft.com/office/drawing/2014/main" id="{7B5BF7FB-3DBF-4120-9200-1DA1F127CEDD}"/>
              </a:ext>
            </a:extLst>
          </p:cNvPr>
          <p:cNvSpPr txBox="1"/>
          <p:nvPr/>
        </p:nvSpPr>
        <p:spPr>
          <a:xfrm>
            <a:off x="203200" y="613067"/>
            <a:ext cx="11582400" cy="748988"/>
          </a:xfrm>
          <a:prstGeom prst="rect">
            <a:avLst/>
          </a:prstGeom>
          <a:noFill/>
          <a:ln>
            <a:noFill/>
          </a:ln>
        </p:spPr>
        <p:txBody>
          <a:bodyPr wrap="square" rtlCol="0">
            <a:spAutoFit/>
          </a:bodyPr>
          <a:lstStyle/>
          <a:p>
            <a:pPr algn="ctr" defTabSz="1219170"/>
            <a:r>
              <a:rPr lang="en-US" sz="4267" b="1">
                <a:solidFill>
                  <a:srgbClr val="002D73"/>
                </a:solidFill>
                <a:latin typeface="Arial" panose="020B0604020202020204" pitchFamily="34" charset="0"/>
                <a:cs typeface="Arial" panose="020B0604020202020204" pitchFamily="34" charset="0"/>
              </a:rPr>
              <a:t>Grant Goals</a:t>
            </a:r>
          </a:p>
        </p:txBody>
      </p:sp>
    </p:spTree>
    <p:extLst>
      <p:ext uri="{BB962C8B-B14F-4D97-AF65-F5344CB8AC3E}">
        <p14:creationId xmlns:p14="http://schemas.microsoft.com/office/powerpoint/2010/main" val="2697903166"/>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7020</TotalTime>
  <Words>2634</Words>
  <Application>Microsoft Office PowerPoint</Application>
  <PresentationFormat>Widescreen</PresentationFormat>
  <Paragraphs>393</Paragraphs>
  <Slides>42</Slides>
  <Notes>26</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42</vt:i4>
      </vt:variant>
    </vt:vector>
  </HeadingPairs>
  <TitlesOfParts>
    <vt:vector size="57" baseType="lpstr">
      <vt:lpstr>Arial</vt:lpstr>
      <vt:lpstr>Calibri</vt:lpstr>
      <vt:lpstr>Calibri Light</vt:lpstr>
      <vt:lpstr>Helvetica Light</vt:lpstr>
      <vt:lpstr>Helvetica Neue</vt:lpstr>
      <vt:lpstr>Helvetica Regular</vt:lpstr>
      <vt:lpstr>Myriad Pro Cond</vt:lpstr>
      <vt:lpstr>2_Custom Design</vt:lpstr>
      <vt:lpstr>1_Custom Design</vt:lpstr>
      <vt:lpstr>3_Custom Design</vt:lpstr>
      <vt:lpstr>1_Office Theme</vt:lpstr>
      <vt:lpstr>Cover Master</vt:lpstr>
      <vt:lpstr>Content Master</vt:lpstr>
      <vt:lpstr>4_Custom Design</vt:lpstr>
      <vt:lpstr>Section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School-Based Health Centers and Project TEACH June 2, 2022</vt:lpstr>
      <vt:lpstr>Welcome!</vt:lpstr>
      <vt:lpstr>PowerPoint Presentation</vt:lpstr>
      <vt:lpstr>PowerPoint Presentation</vt:lpstr>
      <vt:lpstr>PowerPoint Presentation</vt:lpstr>
      <vt:lpstr>Strategy</vt:lpstr>
      <vt:lpstr>PowerPoint Presentation</vt:lpstr>
      <vt:lpstr>PowerPoint Presentation</vt:lpstr>
      <vt:lpstr>PowerPoint Presentation</vt:lpstr>
      <vt:lpstr>PowerPoint Presentation</vt:lpstr>
      <vt:lpstr>PowerPoint Presentation</vt:lpstr>
      <vt:lpstr>   Intensive Trainings Child &amp; Adolescent and Maternal Mental Health</vt:lpstr>
      <vt:lpstr>   Core Trainings Child and Adolescent Mental Health </vt:lpstr>
      <vt:lpstr>Webinars Child/Adolescent and Maternal Mental Health</vt:lpstr>
      <vt:lpstr>Educational Resources</vt:lpstr>
      <vt:lpstr>No matter where you are in  New York State, our team of psychiatric specialists is  here for you!</vt:lpstr>
      <vt:lpstr>Child and Adolescent Psychiatry (CAP) Team</vt:lpstr>
      <vt:lpstr>Maternal Mental Health (MMH) Team</vt:lpstr>
      <vt:lpstr>Administrative, LCs and Specialty Psychiatrists</vt:lpstr>
      <vt:lpstr>Website - www.ProjectTEACHny.org</vt:lpstr>
      <vt:lpstr>PowerPoint Presentation</vt:lpstr>
      <vt:lpstr>Amherst Pediatrics Then &amp; Now</vt:lpstr>
      <vt:lpstr>How You Can Be Involved</vt:lpstr>
      <vt:lpstr>The Project TEACH team member that will be contacting you…</vt:lpstr>
      <vt:lpstr>Upcoming Events:</vt:lpstr>
      <vt:lpstr>Questions?</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Battenfeld, Michael (HEALTH)</cp:lastModifiedBy>
  <cp:revision>221</cp:revision>
  <cp:lastPrinted>2022-04-26T18:54:19Z</cp:lastPrinted>
  <dcterms:created xsi:type="dcterms:W3CDTF">2017-05-18T20:49:26Z</dcterms:created>
  <dcterms:modified xsi:type="dcterms:W3CDTF">2022-06-02T19:47:26Z</dcterms:modified>
</cp:coreProperties>
</file>