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1.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2.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3.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4.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5.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6.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41"/>
  </p:notesMasterIdLst>
  <p:handoutMasterIdLst>
    <p:handoutMasterId r:id="rId42"/>
  </p:handoutMasterIdLst>
  <p:sldIdLst>
    <p:sldId id="512" r:id="rId2"/>
    <p:sldId id="578" r:id="rId3"/>
    <p:sldId id="513" r:id="rId4"/>
    <p:sldId id="260" r:id="rId5"/>
    <p:sldId id="550" r:id="rId6"/>
    <p:sldId id="581" r:id="rId7"/>
    <p:sldId id="555" r:id="rId8"/>
    <p:sldId id="556" r:id="rId9"/>
    <p:sldId id="541" r:id="rId10"/>
    <p:sldId id="554" r:id="rId11"/>
    <p:sldId id="545" r:id="rId12"/>
    <p:sldId id="557" r:id="rId13"/>
    <p:sldId id="582" r:id="rId14"/>
    <p:sldId id="565" r:id="rId15"/>
    <p:sldId id="558" r:id="rId16"/>
    <p:sldId id="561" r:id="rId17"/>
    <p:sldId id="560" r:id="rId18"/>
    <p:sldId id="562" r:id="rId19"/>
    <p:sldId id="559" r:id="rId20"/>
    <p:sldId id="563" r:id="rId21"/>
    <p:sldId id="583" r:id="rId22"/>
    <p:sldId id="573" r:id="rId23"/>
    <p:sldId id="575" r:id="rId24"/>
    <p:sldId id="576" r:id="rId25"/>
    <p:sldId id="574" r:id="rId26"/>
    <p:sldId id="584" r:id="rId27"/>
    <p:sldId id="546" r:id="rId28"/>
    <p:sldId id="564" r:id="rId29"/>
    <p:sldId id="509" r:id="rId30"/>
    <p:sldId id="569" r:id="rId31"/>
    <p:sldId id="572" r:id="rId32"/>
    <p:sldId id="570" r:id="rId33"/>
    <p:sldId id="567" r:id="rId34"/>
    <p:sldId id="568" r:id="rId35"/>
    <p:sldId id="566" r:id="rId36"/>
    <p:sldId id="302" r:id="rId37"/>
    <p:sldId id="526" r:id="rId38"/>
    <p:sldId id="261" r:id="rId39"/>
    <p:sldId id="52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FEF"/>
    <a:srgbClr val="B2D33E"/>
    <a:srgbClr val="AFB6BB"/>
    <a:srgbClr val="9EA6AC"/>
    <a:srgbClr val="FFFFFF"/>
    <a:srgbClr val="535B61"/>
    <a:srgbClr val="232629"/>
    <a:srgbClr val="A3ADAE"/>
    <a:srgbClr val="464D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47" autoAdjust="0"/>
    <p:restoredTop sz="81132" autoAdjust="0"/>
  </p:normalViewPr>
  <p:slideViewPr>
    <p:cSldViewPr snapToGrid="0">
      <p:cViewPr varScale="1">
        <p:scale>
          <a:sx n="107" d="100"/>
          <a:sy n="107" d="100"/>
        </p:scale>
        <p:origin x="1152" y="168"/>
      </p:cViewPr>
      <p:guideLst>
        <p:guide orient="horz" pos="2160"/>
        <p:guide pos="3840"/>
        <p:guide pos="7296"/>
        <p:guide orient="horz" pos="4128"/>
      </p:guideLst>
    </p:cSldViewPr>
  </p:slideViewPr>
  <p:outlineViewPr>
    <p:cViewPr>
      <p:scale>
        <a:sx n="33" d="100"/>
        <a:sy n="33" d="100"/>
      </p:scale>
      <p:origin x="0" y="-584"/>
    </p:cViewPr>
  </p:outlineViewPr>
  <p:notesTextViewPr>
    <p:cViewPr>
      <p:scale>
        <a:sx n="3" d="2"/>
        <a:sy n="3" d="2"/>
      </p:scale>
      <p:origin x="0" y="0"/>
    </p:cViewPr>
  </p:notesTextViewPr>
  <p:notesViewPr>
    <p:cSldViewPr snapToGrid="0" showGuides="1">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Jamie\Downloads\NY%20Dat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Jamie\Downloads\NY%20Graphs%20brh.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Jamie\Downloads\NY%20Graphs%20brh.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Jamie\Downloads\NY%20Graphs%20brh.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Jamie\Downloads\NY%20Graphs%20brh.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Jamie\AppData\Local\Box\Box%20Edit\Documents\nMmNj6R2j0yXvbaf7PXQAg==\NY%20Graphs%20brh.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Jamie\Downloads\NY%20Graphs%20brh%20(1).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Jamie\AppData\Local\Box\Box%20Edit\Documents\nMmNj6R2j0yXvbaf7PXQAg==\NY%20Graphs%20brh.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Jamie\AppData\Local\Box\Box%20Edit\Documents\nMmNj6R2j0yXvbaf7PXQAg==\NY%20Graphs%20brh.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Jamie\AppData\Local\Box\Box%20Edit\Documents\nMmNj6R2j0yXvbaf7PXQAg==\NY%20Graphs%20brh.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Jamie\AppData\Local\Box\Box%20Edit\Documents\nMmNj6R2j0yXvbaf7PXQAg==\NY%20Graphs%20brh.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Jamie\AppData\Local\Box\Box%20Edit\Documents\nMmNj6R2j0yXvbaf7PXQAg==\NY%20Graphs%20brh.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Jamie\AppData\Local\Box\Box%20Edit\Documents\nMmNj6R2j0yXvbaf7PXQAg==\NY%20Graphs%20brh.xlsx" TargetMode="External"/><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amie\Downloads\NY%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amie\Downloads\NY%20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amie\Downloads\NY%20Da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amie\Downloads\NY%20Dat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amie\Downloads\NY%20Dat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464D52"/>
                </a:solidFill>
                <a:latin typeface="+mn-lt"/>
                <a:ea typeface="+mn-ea"/>
                <a:cs typeface="+mn-cs"/>
              </a:defRPr>
            </a:pPr>
            <a:r>
              <a:rPr lang="en-US" dirty="0">
                <a:solidFill>
                  <a:srgbClr val="464D52"/>
                </a:solidFill>
              </a:rPr>
              <a:t>Identity Colors</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464D52"/>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427-45F0-A72D-AB6C4312A27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427-45F0-A72D-AB6C4312A27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427-45F0-A72D-AB6C4312A274}"/>
              </c:ext>
            </c:extLst>
          </c:dPt>
          <c:dPt>
            <c:idx val="3"/>
            <c:bubble3D val="0"/>
            <c:spPr>
              <a:solidFill>
                <a:srgbClr val="A3ADAE"/>
              </a:solidFill>
              <a:ln w="19050">
                <a:solidFill>
                  <a:schemeClr val="lt1"/>
                </a:solidFill>
              </a:ln>
              <a:effectLst/>
            </c:spPr>
            <c:extLst>
              <c:ext xmlns:c16="http://schemas.microsoft.com/office/drawing/2014/chart" uri="{C3380CC4-5D6E-409C-BE32-E72D297353CC}">
                <c16:uniqueId val="{00000001-9E4E-4F13-8F14-DCBA1839E083}"/>
              </c:ext>
            </c:extLst>
          </c:dPt>
          <c:cat>
            <c:strRef>
              <c:f>Sheet1!$A$2:$A$5</c:f>
              <c:strCache>
                <c:ptCount val="4"/>
                <c:pt idx="0">
                  <c:v>Apex Green</c:v>
                </c:pt>
                <c:pt idx="1">
                  <c:v>Apex Dark Grey</c:v>
                </c:pt>
                <c:pt idx="2">
                  <c:v>Apex Vivid Orange</c:v>
                </c:pt>
                <c:pt idx="3">
                  <c:v>Apex Light Grey</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9E4E-4F13-8F14-DCBA1839E08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464D5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w="19050">
              <a:solidFill>
                <a:schemeClr val="lt1"/>
              </a:solidFill>
            </a:ln>
            <a:effectLst/>
          </c:spPr>
          <c:invertIfNegative val="0"/>
          <c:dPt>
            <c:idx val="0"/>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0-5DE3-477E-94E3-A421AB23743E}"/>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'Visit types'!$I$3:$I$4</c:f>
              <c:strCache>
                <c:ptCount val="2"/>
                <c:pt idx="0">
                  <c:v>Behavioral Health (BH)</c:v>
                </c:pt>
                <c:pt idx="1">
                  <c:v>Primary Care (PC)</c:v>
                </c:pt>
              </c:strCache>
            </c:strRef>
          </c:cat>
          <c:val>
            <c:numRef>
              <c:f>'Visit types'!$J$3:$J$4</c:f>
              <c:numCache>
                <c:formatCode>0%</c:formatCode>
                <c:ptCount val="2"/>
                <c:pt idx="0">
                  <c:v>0.36</c:v>
                </c:pt>
                <c:pt idx="1">
                  <c:v>0.61</c:v>
                </c:pt>
              </c:numCache>
            </c:numRef>
          </c:val>
          <c:extLst>
            <c:ext xmlns:c16="http://schemas.microsoft.com/office/drawing/2014/chart" uri="{C3380CC4-5D6E-409C-BE32-E72D297353CC}">
              <c16:uniqueId val="{00000000-0664-4619-BC75-036C72224B5D}"/>
            </c:ext>
          </c:extLst>
        </c:ser>
        <c:dLbls>
          <c:showLegendKey val="0"/>
          <c:showVal val="0"/>
          <c:showCatName val="0"/>
          <c:showSerName val="0"/>
          <c:showPercent val="0"/>
          <c:showBubbleSize val="0"/>
        </c:dLbls>
        <c:gapWidth val="25"/>
        <c:axId val="587598160"/>
        <c:axId val="587600128"/>
      </c:barChart>
      <c:catAx>
        <c:axId val="5875981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en-US"/>
          </a:p>
        </c:txPr>
        <c:crossAx val="587600128"/>
        <c:crosses val="autoZero"/>
        <c:auto val="1"/>
        <c:lblAlgn val="ctr"/>
        <c:lblOffset val="100"/>
        <c:noMultiLvlLbl val="0"/>
      </c:catAx>
      <c:valAx>
        <c:axId val="587600128"/>
        <c:scaling>
          <c:orientation val="minMax"/>
        </c:scaling>
        <c:delete val="1"/>
        <c:axPos val="l"/>
        <c:numFmt formatCode="0%" sourceLinked="1"/>
        <c:majorTickMark val="out"/>
        <c:minorTickMark val="none"/>
        <c:tickLblPos val="nextTo"/>
        <c:crossAx val="587598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2"/>
                </a:solidFill>
                <a:latin typeface="+mn-lt"/>
                <a:ea typeface="+mn-ea"/>
                <a:cs typeface="+mn-cs"/>
              </a:defRPr>
            </a:pPr>
            <a:r>
              <a:rPr lang="en-US"/>
              <a:t>Comprehensive Well Exam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2"/>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'Visits by age'!$H$4:$H$9</c:f>
              <c:strCache>
                <c:ptCount val="6"/>
                <c:pt idx="0">
                  <c:v>0-4 Years</c:v>
                </c:pt>
                <c:pt idx="1">
                  <c:v>05-10 Years</c:v>
                </c:pt>
                <c:pt idx="2">
                  <c:v>11-13 Years</c:v>
                </c:pt>
                <c:pt idx="3">
                  <c:v>14-18 Years</c:v>
                </c:pt>
                <c:pt idx="4">
                  <c:v>19-20 Years</c:v>
                </c:pt>
                <c:pt idx="5">
                  <c:v>21+ Years</c:v>
                </c:pt>
              </c:strCache>
            </c:strRef>
          </c:cat>
          <c:val>
            <c:numRef>
              <c:f>'Visits by age'!$I$4:$I$9</c:f>
              <c:numCache>
                <c:formatCode>0%</c:formatCode>
                <c:ptCount val="6"/>
                <c:pt idx="0">
                  <c:v>0.28699999999999998</c:v>
                </c:pt>
                <c:pt idx="1">
                  <c:v>0.23400000000000001</c:v>
                </c:pt>
                <c:pt idx="2">
                  <c:v>0.22700000000000001</c:v>
                </c:pt>
                <c:pt idx="3">
                  <c:v>0.19600000000000001</c:v>
                </c:pt>
                <c:pt idx="4">
                  <c:v>0.17799999999999999</c:v>
                </c:pt>
                <c:pt idx="5">
                  <c:v>0.01</c:v>
                </c:pt>
              </c:numCache>
            </c:numRef>
          </c:val>
          <c:extLst>
            <c:ext xmlns:c16="http://schemas.microsoft.com/office/drawing/2014/chart" uri="{C3380CC4-5D6E-409C-BE32-E72D297353CC}">
              <c16:uniqueId val="{00000000-7A24-4FEC-B3FB-AFCB54107B53}"/>
            </c:ext>
          </c:extLst>
        </c:ser>
        <c:dLbls>
          <c:showLegendKey val="0"/>
          <c:showVal val="0"/>
          <c:showCatName val="0"/>
          <c:showSerName val="0"/>
          <c:showPercent val="0"/>
          <c:showBubbleSize val="0"/>
        </c:dLbls>
        <c:gapWidth val="50"/>
        <c:overlap val="-27"/>
        <c:axId val="430691320"/>
        <c:axId val="430697552"/>
      </c:barChart>
      <c:catAx>
        <c:axId val="430691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2"/>
                </a:solidFill>
                <a:latin typeface="+mn-lt"/>
                <a:ea typeface="+mn-ea"/>
                <a:cs typeface="+mn-cs"/>
              </a:defRPr>
            </a:pPr>
            <a:endParaRPr lang="en-US"/>
          </a:p>
        </c:txPr>
        <c:crossAx val="430697552"/>
        <c:crosses val="autoZero"/>
        <c:auto val="1"/>
        <c:lblAlgn val="ctr"/>
        <c:lblOffset val="100"/>
        <c:noMultiLvlLbl val="0"/>
      </c:catAx>
      <c:valAx>
        <c:axId val="430697552"/>
        <c:scaling>
          <c:orientation val="minMax"/>
        </c:scaling>
        <c:delete val="1"/>
        <c:axPos val="l"/>
        <c:numFmt formatCode="0%" sourceLinked="1"/>
        <c:majorTickMark val="none"/>
        <c:minorTickMark val="none"/>
        <c:tickLblPos val="nextTo"/>
        <c:crossAx val="430691320"/>
        <c:crosses val="autoZero"/>
        <c:crossBetween val="between"/>
      </c:valAx>
      <c:spPr>
        <a:noFill/>
        <a:ln>
          <a:noFill/>
        </a:ln>
        <a:effectLst/>
      </c:spPr>
    </c:plotArea>
    <c:plotVisOnly val="1"/>
    <c:dispBlanksAs val="gap"/>
    <c:showDLblsOverMax val="0"/>
  </c:chart>
  <c:spPr>
    <a:solidFill>
      <a:schemeClr val="accent6"/>
    </a:solidFill>
    <a:ln>
      <a:noFill/>
    </a:ln>
    <a:effectLst/>
  </c:spPr>
  <c:txPr>
    <a:bodyPr/>
    <a:lstStyle/>
    <a:p>
      <a:pPr>
        <a:defRPr>
          <a:solidFill>
            <a:schemeClr val="accent2"/>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2"/>
                </a:solidFill>
                <a:latin typeface="+mn-lt"/>
                <a:ea typeface="+mn-ea"/>
                <a:cs typeface="+mn-cs"/>
              </a:defRPr>
            </a:pPr>
            <a:r>
              <a:rPr lang="en-US"/>
              <a:t>Behavioral Health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2"/>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'Visits by age'!$H$24:$H$29</c:f>
              <c:strCache>
                <c:ptCount val="6"/>
                <c:pt idx="0">
                  <c:v>0-4 Years</c:v>
                </c:pt>
                <c:pt idx="1">
                  <c:v>05-10 Years</c:v>
                </c:pt>
                <c:pt idx="2">
                  <c:v>11-13 Years</c:v>
                </c:pt>
                <c:pt idx="3">
                  <c:v>14-18 Years</c:v>
                </c:pt>
                <c:pt idx="4">
                  <c:v>19-20 Years</c:v>
                </c:pt>
                <c:pt idx="5">
                  <c:v>21+ Years</c:v>
                </c:pt>
              </c:strCache>
            </c:strRef>
          </c:cat>
          <c:val>
            <c:numRef>
              <c:f>'Visits by age'!$I$24:$I$29</c:f>
              <c:numCache>
                <c:formatCode>0%</c:formatCode>
                <c:ptCount val="6"/>
                <c:pt idx="0">
                  <c:v>0.105</c:v>
                </c:pt>
                <c:pt idx="1">
                  <c:v>0.16</c:v>
                </c:pt>
                <c:pt idx="2">
                  <c:v>0.223</c:v>
                </c:pt>
                <c:pt idx="3">
                  <c:v>0.246</c:v>
                </c:pt>
                <c:pt idx="4">
                  <c:v>0.28199999999999997</c:v>
                </c:pt>
                <c:pt idx="5">
                  <c:v>8.2000000000000003E-2</c:v>
                </c:pt>
              </c:numCache>
            </c:numRef>
          </c:val>
          <c:extLst>
            <c:ext xmlns:c16="http://schemas.microsoft.com/office/drawing/2014/chart" uri="{C3380CC4-5D6E-409C-BE32-E72D297353CC}">
              <c16:uniqueId val="{00000000-2721-4EFC-9D8B-3ACDFF1F25B6}"/>
            </c:ext>
          </c:extLst>
        </c:ser>
        <c:dLbls>
          <c:showLegendKey val="0"/>
          <c:showVal val="0"/>
          <c:showCatName val="0"/>
          <c:showSerName val="0"/>
          <c:showPercent val="0"/>
          <c:showBubbleSize val="0"/>
        </c:dLbls>
        <c:gapWidth val="50"/>
        <c:overlap val="-27"/>
        <c:axId val="433893032"/>
        <c:axId val="433897296"/>
      </c:barChart>
      <c:catAx>
        <c:axId val="433893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2"/>
                </a:solidFill>
                <a:latin typeface="+mn-lt"/>
                <a:ea typeface="+mn-ea"/>
                <a:cs typeface="+mn-cs"/>
              </a:defRPr>
            </a:pPr>
            <a:endParaRPr lang="en-US"/>
          </a:p>
        </c:txPr>
        <c:crossAx val="433897296"/>
        <c:crosses val="autoZero"/>
        <c:auto val="1"/>
        <c:lblAlgn val="ctr"/>
        <c:lblOffset val="100"/>
        <c:noMultiLvlLbl val="0"/>
      </c:catAx>
      <c:valAx>
        <c:axId val="433897296"/>
        <c:scaling>
          <c:orientation val="minMax"/>
        </c:scaling>
        <c:delete val="1"/>
        <c:axPos val="l"/>
        <c:numFmt formatCode="0%" sourceLinked="1"/>
        <c:majorTickMark val="none"/>
        <c:minorTickMark val="none"/>
        <c:tickLblPos val="nextTo"/>
        <c:crossAx val="433893032"/>
        <c:crosses val="autoZero"/>
        <c:crossBetween val="between"/>
      </c:valAx>
      <c:spPr>
        <a:noFill/>
        <a:ln>
          <a:noFill/>
        </a:ln>
        <a:effectLst/>
      </c:spPr>
    </c:plotArea>
    <c:plotVisOnly val="1"/>
    <c:dispBlanksAs val="gap"/>
    <c:showDLblsOverMax val="0"/>
  </c:chart>
  <c:spPr>
    <a:solidFill>
      <a:schemeClr val="accent6"/>
    </a:solidFill>
    <a:ln>
      <a:noFill/>
    </a:ln>
    <a:effectLst/>
  </c:spPr>
  <c:txPr>
    <a:bodyPr/>
    <a:lstStyle/>
    <a:p>
      <a:pPr>
        <a:defRPr>
          <a:solidFill>
            <a:schemeClr val="accent2"/>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2"/>
                </a:solidFill>
                <a:latin typeface="+mn-lt"/>
                <a:ea typeface="+mn-ea"/>
                <a:cs typeface="+mn-cs"/>
              </a:defRPr>
            </a:pPr>
            <a:r>
              <a:rPr lang="en-US"/>
              <a:t>Sexual Health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2"/>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'Visits by age'!$H$39:$H$44</c:f>
              <c:strCache>
                <c:ptCount val="6"/>
                <c:pt idx="0">
                  <c:v>0-4 Years</c:v>
                </c:pt>
                <c:pt idx="1">
                  <c:v>05-10 Years</c:v>
                </c:pt>
                <c:pt idx="2">
                  <c:v>11-13 Years</c:v>
                </c:pt>
                <c:pt idx="3">
                  <c:v>14-18 Years</c:v>
                </c:pt>
                <c:pt idx="4">
                  <c:v>19-20 Years</c:v>
                </c:pt>
                <c:pt idx="5">
                  <c:v>21+ Years</c:v>
                </c:pt>
              </c:strCache>
            </c:strRef>
          </c:cat>
          <c:val>
            <c:numRef>
              <c:f>'Visits by age'!$I$39:$I$44</c:f>
              <c:numCache>
                <c:formatCode>0%</c:formatCode>
                <c:ptCount val="6"/>
                <c:pt idx="0">
                  <c:v>7.0000000000000001E-3</c:v>
                </c:pt>
                <c:pt idx="1">
                  <c:v>1.6E-2</c:v>
                </c:pt>
                <c:pt idx="2">
                  <c:v>3.6999999999999998E-2</c:v>
                </c:pt>
                <c:pt idx="3">
                  <c:v>0.127</c:v>
                </c:pt>
                <c:pt idx="4">
                  <c:v>0.19600000000000001</c:v>
                </c:pt>
                <c:pt idx="5">
                  <c:v>3.1E-2</c:v>
                </c:pt>
              </c:numCache>
            </c:numRef>
          </c:val>
          <c:extLst>
            <c:ext xmlns:c16="http://schemas.microsoft.com/office/drawing/2014/chart" uri="{C3380CC4-5D6E-409C-BE32-E72D297353CC}">
              <c16:uniqueId val="{00000000-35EC-4AC9-B050-ECD7999E1CC0}"/>
            </c:ext>
          </c:extLst>
        </c:ser>
        <c:dLbls>
          <c:showLegendKey val="0"/>
          <c:showVal val="0"/>
          <c:showCatName val="0"/>
          <c:showSerName val="0"/>
          <c:showPercent val="0"/>
          <c:showBubbleSize val="0"/>
        </c:dLbls>
        <c:gapWidth val="50"/>
        <c:overlap val="-27"/>
        <c:axId val="741445192"/>
        <c:axId val="423148744"/>
      </c:barChart>
      <c:catAx>
        <c:axId val="741445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2"/>
                </a:solidFill>
                <a:latin typeface="+mn-lt"/>
                <a:ea typeface="+mn-ea"/>
                <a:cs typeface="+mn-cs"/>
              </a:defRPr>
            </a:pPr>
            <a:endParaRPr lang="en-US"/>
          </a:p>
        </c:txPr>
        <c:crossAx val="423148744"/>
        <c:crosses val="autoZero"/>
        <c:auto val="1"/>
        <c:lblAlgn val="ctr"/>
        <c:lblOffset val="100"/>
        <c:noMultiLvlLbl val="0"/>
      </c:catAx>
      <c:valAx>
        <c:axId val="423148744"/>
        <c:scaling>
          <c:orientation val="minMax"/>
        </c:scaling>
        <c:delete val="1"/>
        <c:axPos val="l"/>
        <c:numFmt formatCode="0%" sourceLinked="1"/>
        <c:majorTickMark val="none"/>
        <c:minorTickMark val="none"/>
        <c:tickLblPos val="nextTo"/>
        <c:crossAx val="741445192"/>
        <c:crosses val="autoZero"/>
        <c:crossBetween val="between"/>
      </c:valAx>
      <c:spPr>
        <a:noFill/>
        <a:ln>
          <a:noFill/>
        </a:ln>
        <a:effectLst/>
      </c:spPr>
    </c:plotArea>
    <c:plotVisOnly val="1"/>
    <c:dispBlanksAs val="gap"/>
    <c:showDLblsOverMax val="0"/>
  </c:chart>
  <c:spPr>
    <a:solidFill>
      <a:schemeClr val="accent6"/>
    </a:solidFill>
    <a:ln>
      <a:noFill/>
    </a:ln>
    <a:effectLst/>
  </c:spPr>
  <c:txPr>
    <a:bodyPr/>
    <a:lstStyle/>
    <a:p>
      <a:pPr>
        <a:defRPr>
          <a:solidFill>
            <a:schemeClr val="accent2"/>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2"/>
                </a:solidFill>
                <a:latin typeface="+mn-lt"/>
                <a:ea typeface="+mn-ea"/>
                <a:cs typeface="+mn-cs"/>
              </a:defRPr>
            </a:pPr>
            <a:r>
              <a:rPr lang="en-US"/>
              <a:t>Depression Screening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2"/>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'Visits by age'!$H$53:$H$58</c:f>
              <c:strCache>
                <c:ptCount val="6"/>
                <c:pt idx="0">
                  <c:v>0-4 Years</c:v>
                </c:pt>
                <c:pt idx="1">
                  <c:v>05-10 Years</c:v>
                </c:pt>
                <c:pt idx="2">
                  <c:v>11-13 Years</c:v>
                </c:pt>
                <c:pt idx="3">
                  <c:v>14-18 Years</c:v>
                </c:pt>
                <c:pt idx="4">
                  <c:v>19-20 Years</c:v>
                </c:pt>
                <c:pt idx="5">
                  <c:v>21+ Years</c:v>
                </c:pt>
              </c:strCache>
            </c:strRef>
          </c:cat>
          <c:val>
            <c:numRef>
              <c:f>'Visits by age'!$I$53:$I$58</c:f>
              <c:numCache>
                <c:formatCode>0%</c:formatCode>
                <c:ptCount val="6"/>
                <c:pt idx="0">
                  <c:v>7.0000000000000007E-2</c:v>
                </c:pt>
                <c:pt idx="1">
                  <c:v>9.5000000000000001E-2</c:v>
                </c:pt>
                <c:pt idx="2">
                  <c:v>0.63200000000000001</c:v>
                </c:pt>
                <c:pt idx="3">
                  <c:v>0.72299999999999998</c:v>
                </c:pt>
                <c:pt idx="4">
                  <c:v>0.62</c:v>
                </c:pt>
                <c:pt idx="5">
                  <c:v>0.112</c:v>
                </c:pt>
              </c:numCache>
            </c:numRef>
          </c:val>
          <c:extLst>
            <c:ext xmlns:c16="http://schemas.microsoft.com/office/drawing/2014/chart" uri="{C3380CC4-5D6E-409C-BE32-E72D297353CC}">
              <c16:uniqueId val="{00000000-5C56-45E1-B034-0C94E968F380}"/>
            </c:ext>
          </c:extLst>
        </c:ser>
        <c:dLbls>
          <c:showLegendKey val="0"/>
          <c:showVal val="0"/>
          <c:showCatName val="0"/>
          <c:showSerName val="0"/>
          <c:showPercent val="0"/>
          <c:showBubbleSize val="0"/>
        </c:dLbls>
        <c:gapWidth val="50"/>
        <c:overlap val="-27"/>
        <c:axId val="634614200"/>
        <c:axId val="634613216"/>
      </c:barChart>
      <c:catAx>
        <c:axId val="634614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2"/>
                </a:solidFill>
                <a:latin typeface="+mn-lt"/>
                <a:ea typeface="+mn-ea"/>
                <a:cs typeface="+mn-cs"/>
              </a:defRPr>
            </a:pPr>
            <a:endParaRPr lang="en-US"/>
          </a:p>
        </c:txPr>
        <c:crossAx val="634613216"/>
        <c:crosses val="autoZero"/>
        <c:auto val="1"/>
        <c:lblAlgn val="ctr"/>
        <c:lblOffset val="100"/>
        <c:noMultiLvlLbl val="0"/>
      </c:catAx>
      <c:valAx>
        <c:axId val="634613216"/>
        <c:scaling>
          <c:orientation val="minMax"/>
        </c:scaling>
        <c:delete val="1"/>
        <c:axPos val="l"/>
        <c:numFmt formatCode="0%" sourceLinked="1"/>
        <c:majorTickMark val="none"/>
        <c:minorTickMark val="none"/>
        <c:tickLblPos val="nextTo"/>
        <c:crossAx val="634614200"/>
        <c:crosses val="autoZero"/>
        <c:crossBetween val="between"/>
      </c:valAx>
      <c:spPr>
        <a:noFill/>
        <a:ln>
          <a:noFill/>
        </a:ln>
        <a:effectLst/>
      </c:spPr>
    </c:plotArea>
    <c:plotVisOnly val="1"/>
    <c:dispBlanksAs val="gap"/>
    <c:showDLblsOverMax val="0"/>
  </c:chart>
  <c:spPr>
    <a:solidFill>
      <a:schemeClr val="accent6"/>
    </a:solidFill>
    <a:ln>
      <a:noFill/>
    </a:ln>
    <a:effectLst/>
  </c:spPr>
  <c:txPr>
    <a:bodyPr/>
    <a:lstStyle/>
    <a:p>
      <a:pPr>
        <a:defRPr>
          <a:solidFill>
            <a:schemeClr val="accent2"/>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2"/>
                </a:solidFill>
                <a:latin typeface="+mn-lt"/>
                <a:ea typeface="+mn-ea"/>
                <a:cs typeface="+mn-cs"/>
              </a:defRPr>
            </a:pPr>
            <a:r>
              <a:rPr lang="en-US" sz="1400"/>
              <a:t>Patients by Age Group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2"/>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'Visits by age'!$B$71:$B$76</c:f>
              <c:strCache>
                <c:ptCount val="6"/>
                <c:pt idx="0">
                  <c:v>21+ Years</c:v>
                </c:pt>
                <c:pt idx="1">
                  <c:v>19-20 Years</c:v>
                </c:pt>
                <c:pt idx="2">
                  <c:v>14-18 Years</c:v>
                </c:pt>
                <c:pt idx="3">
                  <c:v>11-13 Years</c:v>
                </c:pt>
                <c:pt idx="4">
                  <c:v>05-10 Years</c:v>
                </c:pt>
                <c:pt idx="5">
                  <c:v>0-4 Years</c:v>
                </c:pt>
              </c:strCache>
            </c:strRef>
          </c:cat>
          <c:val>
            <c:numRef>
              <c:f>'Visits by age'!$C$71:$C$76</c:f>
              <c:numCache>
                <c:formatCode>General</c:formatCode>
                <c:ptCount val="6"/>
                <c:pt idx="0">
                  <c:v>98</c:v>
                </c:pt>
                <c:pt idx="1">
                  <c:v>163</c:v>
                </c:pt>
                <c:pt idx="2">
                  <c:v>4189</c:v>
                </c:pt>
                <c:pt idx="3">
                  <c:v>2222</c:v>
                </c:pt>
                <c:pt idx="4">
                  <c:v>2833</c:v>
                </c:pt>
                <c:pt idx="5">
                  <c:v>143</c:v>
                </c:pt>
              </c:numCache>
            </c:numRef>
          </c:val>
          <c:extLst>
            <c:ext xmlns:c16="http://schemas.microsoft.com/office/drawing/2014/chart" uri="{C3380CC4-5D6E-409C-BE32-E72D297353CC}">
              <c16:uniqueId val="{00000000-4635-4B44-AEFB-EBEF0C364635}"/>
            </c:ext>
          </c:extLst>
        </c:ser>
        <c:dLbls>
          <c:showLegendKey val="0"/>
          <c:showVal val="0"/>
          <c:showCatName val="0"/>
          <c:showSerName val="0"/>
          <c:showPercent val="0"/>
          <c:showBubbleSize val="0"/>
        </c:dLbls>
        <c:gapWidth val="50"/>
        <c:axId val="634614528"/>
        <c:axId val="634608952"/>
      </c:barChart>
      <c:catAx>
        <c:axId val="634614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en-US"/>
          </a:p>
        </c:txPr>
        <c:crossAx val="634608952"/>
        <c:crosses val="autoZero"/>
        <c:auto val="1"/>
        <c:lblAlgn val="ctr"/>
        <c:lblOffset val="100"/>
        <c:noMultiLvlLbl val="0"/>
      </c:catAx>
      <c:valAx>
        <c:axId val="634608952"/>
        <c:scaling>
          <c:orientation val="minMax"/>
        </c:scaling>
        <c:delete val="1"/>
        <c:axPos val="b"/>
        <c:numFmt formatCode="General" sourceLinked="1"/>
        <c:majorTickMark val="none"/>
        <c:minorTickMark val="none"/>
        <c:tickLblPos val="nextTo"/>
        <c:crossAx val="634614528"/>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accent2"/>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'State PMs'!$G$2:$G$4</c:f>
              <c:strCache>
                <c:ptCount val="3"/>
                <c:pt idx="0">
                  <c:v>Comprehensive Well Exam</c:v>
                </c:pt>
                <c:pt idx="1">
                  <c:v>BMI Assessment</c:v>
                </c:pt>
                <c:pt idx="2">
                  <c:v>Depression Screening</c:v>
                </c:pt>
              </c:strCache>
            </c:strRef>
          </c:cat>
          <c:val>
            <c:numRef>
              <c:f>'State PMs'!$H$2:$H$4</c:f>
              <c:numCache>
                <c:formatCode>0%</c:formatCode>
                <c:ptCount val="3"/>
                <c:pt idx="0">
                  <c:v>0.74</c:v>
                </c:pt>
                <c:pt idx="1">
                  <c:v>0.76</c:v>
                </c:pt>
                <c:pt idx="2">
                  <c:v>0.69699999999999995</c:v>
                </c:pt>
              </c:numCache>
            </c:numRef>
          </c:val>
          <c:extLst>
            <c:ext xmlns:c16="http://schemas.microsoft.com/office/drawing/2014/chart" uri="{C3380CC4-5D6E-409C-BE32-E72D297353CC}">
              <c16:uniqueId val="{00000000-AF2A-498F-B5CE-F6FF3CDE5589}"/>
            </c:ext>
          </c:extLst>
        </c:ser>
        <c:dLbls>
          <c:showLegendKey val="0"/>
          <c:showVal val="0"/>
          <c:showCatName val="0"/>
          <c:showSerName val="0"/>
          <c:showPercent val="0"/>
          <c:showBubbleSize val="0"/>
        </c:dLbls>
        <c:gapWidth val="219"/>
        <c:overlap val="-27"/>
        <c:axId val="829724256"/>
        <c:axId val="829726224"/>
      </c:barChart>
      <c:catAx>
        <c:axId val="829724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2"/>
                </a:solidFill>
                <a:latin typeface="+mn-lt"/>
                <a:ea typeface="+mn-ea"/>
                <a:cs typeface="+mn-cs"/>
              </a:defRPr>
            </a:pPr>
            <a:endParaRPr lang="en-US"/>
          </a:p>
        </c:txPr>
        <c:crossAx val="829726224"/>
        <c:crosses val="autoZero"/>
        <c:auto val="1"/>
        <c:lblAlgn val="ctr"/>
        <c:lblOffset val="100"/>
        <c:noMultiLvlLbl val="0"/>
      </c:catAx>
      <c:valAx>
        <c:axId val="829726224"/>
        <c:scaling>
          <c:orientation val="minMax"/>
          <c:max val="1"/>
        </c:scaling>
        <c:delete val="1"/>
        <c:axPos val="l"/>
        <c:numFmt formatCode="0%" sourceLinked="1"/>
        <c:majorTickMark val="out"/>
        <c:minorTickMark val="none"/>
        <c:tickLblPos val="nextTo"/>
        <c:crossAx val="829724256"/>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accent2"/>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'Sponsor PMs'!$H$24:$H$28</c:f>
              <c:strCache>
                <c:ptCount val="5"/>
                <c:pt idx="0">
                  <c:v>Sponsor 1</c:v>
                </c:pt>
                <c:pt idx="1">
                  <c:v>Sponsor 5</c:v>
                </c:pt>
                <c:pt idx="2">
                  <c:v>Sponsor 2</c:v>
                </c:pt>
                <c:pt idx="3">
                  <c:v>Sponsor 3</c:v>
                </c:pt>
                <c:pt idx="4">
                  <c:v>Sponsor 4</c:v>
                </c:pt>
              </c:strCache>
            </c:strRef>
          </c:cat>
          <c:val>
            <c:numRef>
              <c:f>'Sponsor PMs'!$I$24:$I$28</c:f>
              <c:numCache>
                <c:formatCode>0%</c:formatCode>
                <c:ptCount val="5"/>
                <c:pt idx="0">
                  <c:v>0.53</c:v>
                </c:pt>
                <c:pt idx="1">
                  <c:v>0.59</c:v>
                </c:pt>
                <c:pt idx="2">
                  <c:v>0.72799999999999998</c:v>
                </c:pt>
                <c:pt idx="3">
                  <c:v>0.74399999999999999</c:v>
                </c:pt>
                <c:pt idx="4">
                  <c:v>0.85299999999999998</c:v>
                </c:pt>
              </c:numCache>
            </c:numRef>
          </c:val>
          <c:extLst>
            <c:ext xmlns:c16="http://schemas.microsoft.com/office/drawing/2014/chart" uri="{C3380CC4-5D6E-409C-BE32-E72D297353CC}">
              <c16:uniqueId val="{00000000-C54A-4BDD-995B-2DA448BDA917}"/>
            </c:ext>
          </c:extLst>
        </c:ser>
        <c:dLbls>
          <c:showLegendKey val="0"/>
          <c:showVal val="0"/>
          <c:showCatName val="0"/>
          <c:showSerName val="0"/>
          <c:showPercent val="0"/>
          <c:showBubbleSize val="0"/>
        </c:dLbls>
        <c:gapWidth val="219"/>
        <c:overlap val="-27"/>
        <c:axId val="585767352"/>
        <c:axId val="585767024"/>
      </c:barChart>
      <c:catAx>
        <c:axId val="585767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2"/>
                </a:solidFill>
                <a:latin typeface="+mn-lt"/>
                <a:ea typeface="+mn-ea"/>
                <a:cs typeface="+mn-cs"/>
              </a:defRPr>
            </a:pPr>
            <a:endParaRPr lang="en-US"/>
          </a:p>
        </c:txPr>
        <c:crossAx val="585767024"/>
        <c:crosses val="autoZero"/>
        <c:auto val="1"/>
        <c:lblAlgn val="ctr"/>
        <c:lblOffset val="100"/>
        <c:noMultiLvlLbl val="0"/>
      </c:catAx>
      <c:valAx>
        <c:axId val="585767024"/>
        <c:scaling>
          <c:orientation val="minMax"/>
        </c:scaling>
        <c:delete val="1"/>
        <c:axPos val="l"/>
        <c:numFmt formatCode="0%" sourceLinked="1"/>
        <c:majorTickMark val="none"/>
        <c:minorTickMark val="none"/>
        <c:tickLblPos val="nextTo"/>
        <c:crossAx val="585767352"/>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accent2"/>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20"/>
            <c:invertIfNegative val="0"/>
            <c:bubble3D val="0"/>
            <c:spPr>
              <a:solidFill>
                <a:schemeClr val="accent5"/>
              </a:solidFill>
              <a:ln>
                <a:noFill/>
              </a:ln>
              <a:effectLst/>
            </c:spPr>
            <c:extLst>
              <c:ext xmlns:c16="http://schemas.microsoft.com/office/drawing/2014/chart" uri="{C3380CC4-5D6E-409C-BE32-E72D297353CC}">
                <c16:uniqueId val="{00000001-6FDD-4C38-AEAC-C99317FA9DEE}"/>
              </c:ext>
            </c:extLst>
          </c:dPt>
          <c:dPt>
            <c:idx val="21"/>
            <c:invertIfNegative val="0"/>
            <c:bubble3D val="0"/>
            <c:spPr>
              <a:solidFill>
                <a:schemeClr val="accent5"/>
              </a:solidFill>
              <a:ln>
                <a:noFill/>
              </a:ln>
              <a:effectLst/>
            </c:spPr>
            <c:extLst>
              <c:ext xmlns:c16="http://schemas.microsoft.com/office/drawing/2014/chart" uri="{C3380CC4-5D6E-409C-BE32-E72D297353CC}">
                <c16:uniqueId val="{00000003-6FDD-4C38-AEAC-C99317FA9DEE}"/>
              </c:ext>
            </c:extLst>
          </c:dPt>
          <c:dPt>
            <c:idx val="22"/>
            <c:invertIfNegative val="0"/>
            <c:bubble3D val="0"/>
            <c:spPr>
              <a:solidFill>
                <a:schemeClr val="accent5"/>
              </a:solidFill>
              <a:ln>
                <a:noFill/>
              </a:ln>
              <a:effectLst/>
            </c:spPr>
            <c:extLst>
              <c:ext xmlns:c16="http://schemas.microsoft.com/office/drawing/2014/chart" uri="{C3380CC4-5D6E-409C-BE32-E72D297353CC}">
                <c16:uniqueId val="{00000005-6FDD-4C38-AEAC-C99317FA9DEE}"/>
              </c:ext>
            </c:extLst>
          </c:dPt>
          <c:dPt>
            <c:idx val="23"/>
            <c:invertIfNegative val="0"/>
            <c:bubble3D val="0"/>
            <c:spPr>
              <a:solidFill>
                <a:schemeClr val="accent5"/>
              </a:solidFill>
              <a:ln>
                <a:noFill/>
              </a:ln>
              <a:effectLst/>
            </c:spPr>
            <c:extLst>
              <c:ext xmlns:c16="http://schemas.microsoft.com/office/drawing/2014/chart" uri="{C3380CC4-5D6E-409C-BE32-E72D297353CC}">
                <c16:uniqueId val="{00000007-6FDD-4C38-AEAC-C99317FA9DEE}"/>
              </c:ext>
            </c:extLst>
          </c:dPt>
          <c:dPt>
            <c:idx val="24"/>
            <c:invertIfNegative val="0"/>
            <c:bubble3D val="0"/>
            <c:spPr>
              <a:solidFill>
                <a:schemeClr val="accent5"/>
              </a:solidFill>
              <a:ln>
                <a:noFill/>
              </a:ln>
              <a:effectLst/>
            </c:spPr>
            <c:extLst>
              <c:ext xmlns:c16="http://schemas.microsoft.com/office/drawing/2014/chart" uri="{C3380CC4-5D6E-409C-BE32-E72D297353CC}">
                <c16:uniqueId val="{00000009-6FDD-4C38-AEAC-C99317FA9DEE}"/>
              </c:ext>
            </c:extLst>
          </c:dPt>
          <c:dPt>
            <c:idx val="25"/>
            <c:invertIfNegative val="0"/>
            <c:bubble3D val="0"/>
            <c:spPr>
              <a:solidFill>
                <a:schemeClr val="accent5"/>
              </a:solidFill>
              <a:ln>
                <a:noFill/>
              </a:ln>
              <a:effectLst/>
            </c:spPr>
            <c:extLst>
              <c:ext xmlns:c16="http://schemas.microsoft.com/office/drawing/2014/chart" uri="{C3380CC4-5D6E-409C-BE32-E72D297353CC}">
                <c16:uniqueId val="{0000000B-6FDD-4C38-AEAC-C99317FA9DEE}"/>
              </c:ext>
            </c:extLst>
          </c:dPt>
          <c:dPt>
            <c:idx val="31"/>
            <c:invertIfNegative val="0"/>
            <c:bubble3D val="0"/>
            <c:spPr>
              <a:solidFill>
                <a:schemeClr val="accent5"/>
              </a:solidFill>
              <a:ln>
                <a:noFill/>
              </a:ln>
              <a:effectLst/>
            </c:spPr>
            <c:extLst>
              <c:ext xmlns:c16="http://schemas.microsoft.com/office/drawing/2014/chart" uri="{C3380CC4-5D6E-409C-BE32-E72D297353CC}">
                <c16:uniqueId val="{0000000D-6FDD-4C38-AEAC-C99317FA9DEE}"/>
              </c:ext>
            </c:extLst>
          </c:dPt>
          <c:dPt>
            <c:idx val="32"/>
            <c:invertIfNegative val="0"/>
            <c:bubble3D val="0"/>
            <c:spPr>
              <a:solidFill>
                <a:schemeClr val="accent5"/>
              </a:solidFill>
              <a:ln>
                <a:noFill/>
              </a:ln>
              <a:effectLst/>
            </c:spPr>
            <c:extLst>
              <c:ext xmlns:c16="http://schemas.microsoft.com/office/drawing/2014/chart" uri="{C3380CC4-5D6E-409C-BE32-E72D297353CC}">
                <c16:uniqueId val="{0000000F-6FDD-4C38-AEAC-C99317FA9DEE}"/>
              </c:ext>
            </c:extLst>
          </c:dPt>
          <c:dPt>
            <c:idx val="33"/>
            <c:invertIfNegative val="0"/>
            <c:bubble3D val="0"/>
            <c:spPr>
              <a:solidFill>
                <a:schemeClr val="accent5"/>
              </a:solidFill>
              <a:ln>
                <a:noFill/>
              </a:ln>
              <a:effectLst/>
            </c:spPr>
            <c:extLst>
              <c:ext xmlns:c16="http://schemas.microsoft.com/office/drawing/2014/chart" uri="{C3380CC4-5D6E-409C-BE32-E72D297353CC}">
                <c16:uniqueId val="{00000011-6FDD-4C38-AEAC-C99317FA9DEE}"/>
              </c:ext>
            </c:extLst>
          </c:dPt>
          <c:dPt>
            <c:idx val="34"/>
            <c:invertIfNegative val="0"/>
            <c:bubble3D val="0"/>
            <c:spPr>
              <a:solidFill>
                <a:schemeClr val="accent5"/>
              </a:solidFill>
              <a:ln>
                <a:noFill/>
              </a:ln>
              <a:effectLst/>
            </c:spPr>
            <c:extLst>
              <c:ext xmlns:c16="http://schemas.microsoft.com/office/drawing/2014/chart" uri="{C3380CC4-5D6E-409C-BE32-E72D297353CC}">
                <c16:uniqueId val="{00000013-6FDD-4C38-AEAC-C99317FA9DEE}"/>
              </c:ext>
            </c:extLst>
          </c:dPt>
          <c:dPt>
            <c:idx val="35"/>
            <c:invertIfNegative val="0"/>
            <c:bubble3D val="0"/>
            <c:spPr>
              <a:solidFill>
                <a:schemeClr val="accent5"/>
              </a:solidFill>
              <a:ln>
                <a:noFill/>
              </a:ln>
              <a:effectLst/>
            </c:spPr>
            <c:extLst>
              <c:ext xmlns:c16="http://schemas.microsoft.com/office/drawing/2014/chart" uri="{C3380CC4-5D6E-409C-BE32-E72D297353CC}">
                <c16:uniqueId val="{00000015-6FDD-4C38-AEAC-C99317FA9DEE}"/>
              </c:ext>
            </c:extLst>
          </c:dPt>
          <c:dPt>
            <c:idx val="36"/>
            <c:invertIfNegative val="0"/>
            <c:bubble3D val="0"/>
            <c:spPr>
              <a:solidFill>
                <a:schemeClr val="accent5"/>
              </a:solidFill>
              <a:ln>
                <a:noFill/>
              </a:ln>
              <a:effectLst/>
            </c:spPr>
            <c:extLst>
              <c:ext xmlns:c16="http://schemas.microsoft.com/office/drawing/2014/chart" uri="{C3380CC4-5D6E-409C-BE32-E72D297353CC}">
                <c16:uniqueId val="{00000017-6FDD-4C38-AEAC-C99317FA9DEE}"/>
              </c:ext>
            </c:extLst>
          </c:dPt>
          <c:dPt>
            <c:idx val="37"/>
            <c:invertIfNegative val="0"/>
            <c:bubble3D val="0"/>
            <c:spPr>
              <a:solidFill>
                <a:schemeClr val="accent5"/>
              </a:solidFill>
              <a:ln>
                <a:noFill/>
              </a:ln>
              <a:effectLst/>
            </c:spPr>
            <c:extLst>
              <c:ext xmlns:c16="http://schemas.microsoft.com/office/drawing/2014/chart" uri="{C3380CC4-5D6E-409C-BE32-E72D297353CC}">
                <c16:uniqueId val="{00000019-6FDD-4C38-AEAC-C99317FA9DEE}"/>
              </c:ext>
            </c:extLst>
          </c:dPt>
          <c:dLbls>
            <c:dLbl>
              <c:idx val="1"/>
              <c:delete val="1"/>
              <c:extLst>
                <c:ext xmlns:c15="http://schemas.microsoft.com/office/drawing/2012/chart" uri="{CE6537A1-D6FC-4f65-9D91-7224C49458BB}"/>
                <c:ext xmlns:c16="http://schemas.microsoft.com/office/drawing/2014/chart" uri="{C3380CC4-5D6E-409C-BE32-E72D297353CC}">
                  <c16:uniqueId val="{0000001A-6FDD-4C38-AEAC-C99317FA9DEE}"/>
                </c:ext>
              </c:extLst>
            </c:dLbl>
            <c:dLbl>
              <c:idx val="2"/>
              <c:delete val="1"/>
              <c:extLst>
                <c:ext xmlns:c15="http://schemas.microsoft.com/office/drawing/2012/chart" uri="{CE6537A1-D6FC-4f65-9D91-7224C49458BB}"/>
                <c:ext xmlns:c16="http://schemas.microsoft.com/office/drawing/2014/chart" uri="{C3380CC4-5D6E-409C-BE32-E72D297353CC}">
                  <c16:uniqueId val="{0000001B-6FDD-4C38-AEAC-C99317FA9DEE}"/>
                </c:ext>
              </c:extLst>
            </c:dLbl>
            <c:dLbl>
              <c:idx val="3"/>
              <c:delete val="1"/>
              <c:extLst>
                <c:ext xmlns:c15="http://schemas.microsoft.com/office/drawing/2012/chart" uri="{CE6537A1-D6FC-4f65-9D91-7224C49458BB}"/>
                <c:ext xmlns:c16="http://schemas.microsoft.com/office/drawing/2014/chart" uri="{C3380CC4-5D6E-409C-BE32-E72D297353CC}">
                  <c16:uniqueId val="{0000001C-6FDD-4C38-AEAC-C99317FA9DEE}"/>
                </c:ext>
              </c:extLst>
            </c:dLbl>
            <c:dLbl>
              <c:idx val="4"/>
              <c:delete val="1"/>
              <c:extLst>
                <c:ext xmlns:c15="http://schemas.microsoft.com/office/drawing/2012/chart" uri="{CE6537A1-D6FC-4f65-9D91-7224C49458BB}"/>
                <c:ext xmlns:c16="http://schemas.microsoft.com/office/drawing/2014/chart" uri="{C3380CC4-5D6E-409C-BE32-E72D297353CC}">
                  <c16:uniqueId val="{0000001D-6FDD-4C38-AEAC-C99317FA9DEE}"/>
                </c:ext>
              </c:extLst>
            </c:dLbl>
            <c:dLbl>
              <c:idx val="5"/>
              <c:delete val="1"/>
              <c:extLst>
                <c:ext xmlns:c15="http://schemas.microsoft.com/office/drawing/2012/chart" uri="{CE6537A1-D6FC-4f65-9D91-7224C49458BB}"/>
                <c:ext xmlns:c16="http://schemas.microsoft.com/office/drawing/2014/chart" uri="{C3380CC4-5D6E-409C-BE32-E72D297353CC}">
                  <c16:uniqueId val="{0000001E-6FDD-4C38-AEAC-C99317FA9DEE}"/>
                </c:ext>
              </c:extLst>
            </c:dLbl>
            <c:dLbl>
              <c:idx val="6"/>
              <c:delete val="1"/>
              <c:extLst>
                <c:ext xmlns:c15="http://schemas.microsoft.com/office/drawing/2012/chart" uri="{CE6537A1-D6FC-4f65-9D91-7224C49458BB}"/>
                <c:ext xmlns:c16="http://schemas.microsoft.com/office/drawing/2014/chart" uri="{C3380CC4-5D6E-409C-BE32-E72D297353CC}">
                  <c16:uniqueId val="{0000001F-6FDD-4C38-AEAC-C99317FA9DEE}"/>
                </c:ext>
              </c:extLst>
            </c:dLbl>
            <c:dLbl>
              <c:idx val="7"/>
              <c:delete val="1"/>
              <c:extLst>
                <c:ext xmlns:c15="http://schemas.microsoft.com/office/drawing/2012/chart" uri="{CE6537A1-D6FC-4f65-9D91-7224C49458BB}"/>
                <c:ext xmlns:c16="http://schemas.microsoft.com/office/drawing/2014/chart" uri="{C3380CC4-5D6E-409C-BE32-E72D297353CC}">
                  <c16:uniqueId val="{00000020-6FDD-4C38-AEAC-C99317FA9DEE}"/>
                </c:ext>
              </c:extLst>
            </c:dLbl>
            <c:dLbl>
              <c:idx val="8"/>
              <c:delete val="1"/>
              <c:extLst>
                <c:ext xmlns:c15="http://schemas.microsoft.com/office/drawing/2012/chart" uri="{CE6537A1-D6FC-4f65-9D91-7224C49458BB}"/>
                <c:ext xmlns:c16="http://schemas.microsoft.com/office/drawing/2014/chart" uri="{C3380CC4-5D6E-409C-BE32-E72D297353CC}">
                  <c16:uniqueId val="{00000021-6FDD-4C38-AEAC-C99317FA9DEE}"/>
                </c:ext>
              </c:extLst>
            </c:dLbl>
            <c:dLbl>
              <c:idx val="9"/>
              <c:delete val="1"/>
              <c:extLst>
                <c:ext xmlns:c15="http://schemas.microsoft.com/office/drawing/2012/chart" uri="{CE6537A1-D6FC-4f65-9D91-7224C49458BB}"/>
                <c:ext xmlns:c16="http://schemas.microsoft.com/office/drawing/2014/chart" uri="{C3380CC4-5D6E-409C-BE32-E72D297353CC}">
                  <c16:uniqueId val="{00000022-6FDD-4C38-AEAC-C99317FA9DEE}"/>
                </c:ext>
              </c:extLst>
            </c:dLbl>
            <c:dLbl>
              <c:idx val="10"/>
              <c:delete val="1"/>
              <c:extLst>
                <c:ext xmlns:c15="http://schemas.microsoft.com/office/drawing/2012/chart" uri="{CE6537A1-D6FC-4f65-9D91-7224C49458BB}"/>
                <c:ext xmlns:c16="http://schemas.microsoft.com/office/drawing/2014/chart" uri="{C3380CC4-5D6E-409C-BE32-E72D297353CC}">
                  <c16:uniqueId val="{00000023-6FDD-4C38-AEAC-C99317FA9DEE}"/>
                </c:ext>
              </c:extLst>
            </c:dLbl>
            <c:dLbl>
              <c:idx val="11"/>
              <c:delete val="1"/>
              <c:extLst>
                <c:ext xmlns:c15="http://schemas.microsoft.com/office/drawing/2012/chart" uri="{CE6537A1-D6FC-4f65-9D91-7224C49458BB}"/>
                <c:ext xmlns:c16="http://schemas.microsoft.com/office/drawing/2014/chart" uri="{C3380CC4-5D6E-409C-BE32-E72D297353CC}">
                  <c16:uniqueId val="{00000024-6FDD-4C38-AEAC-C99317FA9DEE}"/>
                </c:ext>
              </c:extLst>
            </c:dLbl>
            <c:dLbl>
              <c:idx val="12"/>
              <c:delete val="1"/>
              <c:extLst>
                <c:ext xmlns:c15="http://schemas.microsoft.com/office/drawing/2012/chart" uri="{CE6537A1-D6FC-4f65-9D91-7224C49458BB}"/>
                <c:ext xmlns:c16="http://schemas.microsoft.com/office/drawing/2014/chart" uri="{C3380CC4-5D6E-409C-BE32-E72D297353CC}">
                  <c16:uniqueId val="{00000025-6FDD-4C38-AEAC-C99317FA9DEE}"/>
                </c:ext>
              </c:extLst>
            </c:dLbl>
            <c:dLbl>
              <c:idx val="13"/>
              <c:delete val="1"/>
              <c:extLst>
                <c:ext xmlns:c15="http://schemas.microsoft.com/office/drawing/2012/chart" uri="{CE6537A1-D6FC-4f65-9D91-7224C49458BB}"/>
                <c:ext xmlns:c16="http://schemas.microsoft.com/office/drawing/2014/chart" uri="{C3380CC4-5D6E-409C-BE32-E72D297353CC}">
                  <c16:uniqueId val="{00000026-6FDD-4C38-AEAC-C99317FA9DEE}"/>
                </c:ext>
              </c:extLst>
            </c:dLbl>
            <c:dLbl>
              <c:idx val="14"/>
              <c:delete val="1"/>
              <c:extLst>
                <c:ext xmlns:c15="http://schemas.microsoft.com/office/drawing/2012/chart" uri="{CE6537A1-D6FC-4f65-9D91-7224C49458BB}"/>
                <c:ext xmlns:c16="http://schemas.microsoft.com/office/drawing/2014/chart" uri="{C3380CC4-5D6E-409C-BE32-E72D297353CC}">
                  <c16:uniqueId val="{00000027-6FDD-4C38-AEAC-C99317FA9DEE}"/>
                </c:ext>
              </c:extLst>
            </c:dLbl>
            <c:dLbl>
              <c:idx val="15"/>
              <c:delete val="1"/>
              <c:extLst>
                <c:ext xmlns:c15="http://schemas.microsoft.com/office/drawing/2012/chart" uri="{CE6537A1-D6FC-4f65-9D91-7224C49458BB}"/>
                <c:ext xmlns:c16="http://schemas.microsoft.com/office/drawing/2014/chart" uri="{C3380CC4-5D6E-409C-BE32-E72D297353CC}">
                  <c16:uniqueId val="{00000028-6FDD-4C38-AEAC-C99317FA9DEE}"/>
                </c:ext>
              </c:extLst>
            </c:dLbl>
            <c:dLbl>
              <c:idx val="16"/>
              <c:delete val="1"/>
              <c:extLst>
                <c:ext xmlns:c15="http://schemas.microsoft.com/office/drawing/2012/chart" uri="{CE6537A1-D6FC-4f65-9D91-7224C49458BB}"/>
                <c:ext xmlns:c16="http://schemas.microsoft.com/office/drawing/2014/chart" uri="{C3380CC4-5D6E-409C-BE32-E72D297353CC}">
                  <c16:uniqueId val="{00000029-6FDD-4C38-AEAC-C99317FA9DEE}"/>
                </c:ext>
              </c:extLst>
            </c:dLbl>
            <c:dLbl>
              <c:idx val="17"/>
              <c:delete val="1"/>
              <c:extLst>
                <c:ext xmlns:c15="http://schemas.microsoft.com/office/drawing/2012/chart" uri="{CE6537A1-D6FC-4f65-9D91-7224C49458BB}"/>
                <c:ext xmlns:c16="http://schemas.microsoft.com/office/drawing/2014/chart" uri="{C3380CC4-5D6E-409C-BE32-E72D297353CC}">
                  <c16:uniqueId val="{0000002A-6FDD-4C38-AEAC-C99317FA9DEE}"/>
                </c:ext>
              </c:extLst>
            </c:dLbl>
            <c:dLbl>
              <c:idx val="18"/>
              <c:delete val="1"/>
              <c:extLst>
                <c:ext xmlns:c15="http://schemas.microsoft.com/office/drawing/2012/chart" uri="{CE6537A1-D6FC-4f65-9D91-7224C49458BB}"/>
                <c:ext xmlns:c16="http://schemas.microsoft.com/office/drawing/2014/chart" uri="{C3380CC4-5D6E-409C-BE32-E72D297353CC}">
                  <c16:uniqueId val="{0000002B-6FDD-4C38-AEAC-C99317FA9DEE}"/>
                </c:ext>
              </c:extLst>
            </c:dLbl>
            <c:dLbl>
              <c:idx val="21"/>
              <c:delete val="1"/>
              <c:extLst>
                <c:ext xmlns:c15="http://schemas.microsoft.com/office/drawing/2012/chart" uri="{CE6537A1-D6FC-4f65-9D91-7224C49458BB}"/>
                <c:ext xmlns:c16="http://schemas.microsoft.com/office/drawing/2014/chart" uri="{C3380CC4-5D6E-409C-BE32-E72D297353CC}">
                  <c16:uniqueId val="{00000003-6FDD-4C38-AEAC-C99317FA9DEE}"/>
                </c:ext>
              </c:extLst>
            </c:dLbl>
            <c:dLbl>
              <c:idx val="22"/>
              <c:delete val="1"/>
              <c:extLst>
                <c:ext xmlns:c15="http://schemas.microsoft.com/office/drawing/2012/chart" uri="{CE6537A1-D6FC-4f65-9D91-7224C49458BB}"/>
                <c:ext xmlns:c16="http://schemas.microsoft.com/office/drawing/2014/chart" uri="{C3380CC4-5D6E-409C-BE32-E72D297353CC}">
                  <c16:uniqueId val="{00000005-6FDD-4C38-AEAC-C99317FA9DEE}"/>
                </c:ext>
              </c:extLst>
            </c:dLbl>
            <c:dLbl>
              <c:idx val="23"/>
              <c:delete val="1"/>
              <c:extLst>
                <c:ext xmlns:c15="http://schemas.microsoft.com/office/drawing/2012/chart" uri="{CE6537A1-D6FC-4f65-9D91-7224C49458BB}"/>
                <c:ext xmlns:c16="http://schemas.microsoft.com/office/drawing/2014/chart" uri="{C3380CC4-5D6E-409C-BE32-E72D297353CC}">
                  <c16:uniqueId val="{00000007-6FDD-4C38-AEAC-C99317FA9DEE}"/>
                </c:ext>
              </c:extLst>
            </c:dLbl>
            <c:dLbl>
              <c:idx val="24"/>
              <c:delete val="1"/>
              <c:extLst>
                <c:ext xmlns:c15="http://schemas.microsoft.com/office/drawing/2012/chart" uri="{CE6537A1-D6FC-4f65-9D91-7224C49458BB}"/>
                <c:ext xmlns:c16="http://schemas.microsoft.com/office/drawing/2014/chart" uri="{C3380CC4-5D6E-409C-BE32-E72D297353CC}">
                  <c16:uniqueId val="{00000009-6FDD-4C38-AEAC-C99317FA9DEE}"/>
                </c:ext>
              </c:extLst>
            </c:dLbl>
            <c:dLbl>
              <c:idx val="27"/>
              <c:delete val="1"/>
              <c:extLst>
                <c:ext xmlns:c15="http://schemas.microsoft.com/office/drawing/2012/chart" uri="{CE6537A1-D6FC-4f65-9D91-7224C49458BB}"/>
                <c:ext xmlns:c16="http://schemas.microsoft.com/office/drawing/2014/chart" uri="{C3380CC4-5D6E-409C-BE32-E72D297353CC}">
                  <c16:uniqueId val="{0000002C-6FDD-4C38-AEAC-C99317FA9DEE}"/>
                </c:ext>
              </c:extLst>
            </c:dLbl>
            <c:dLbl>
              <c:idx val="28"/>
              <c:delete val="1"/>
              <c:extLst>
                <c:ext xmlns:c15="http://schemas.microsoft.com/office/drawing/2012/chart" uri="{CE6537A1-D6FC-4f65-9D91-7224C49458BB}"/>
                <c:ext xmlns:c16="http://schemas.microsoft.com/office/drawing/2014/chart" uri="{C3380CC4-5D6E-409C-BE32-E72D297353CC}">
                  <c16:uniqueId val="{0000002D-6FDD-4C38-AEAC-C99317FA9DEE}"/>
                </c:ext>
              </c:extLst>
            </c:dLbl>
            <c:dLbl>
              <c:idx val="29"/>
              <c:delete val="1"/>
              <c:extLst>
                <c:ext xmlns:c15="http://schemas.microsoft.com/office/drawing/2012/chart" uri="{CE6537A1-D6FC-4f65-9D91-7224C49458BB}"/>
                <c:ext xmlns:c16="http://schemas.microsoft.com/office/drawing/2014/chart" uri="{C3380CC4-5D6E-409C-BE32-E72D297353CC}">
                  <c16:uniqueId val="{0000002E-6FDD-4C38-AEAC-C99317FA9DEE}"/>
                </c:ext>
              </c:extLst>
            </c:dLbl>
            <c:dLbl>
              <c:idx val="32"/>
              <c:delete val="1"/>
              <c:extLst>
                <c:ext xmlns:c15="http://schemas.microsoft.com/office/drawing/2012/chart" uri="{CE6537A1-D6FC-4f65-9D91-7224C49458BB}"/>
                <c:ext xmlns:c16="http://schemas.microsoft.com/office/drawing/2014/chart" uri="{C3380CC4-5D6E-409C-BE32-E72D297353CC}">
                  <c16:uniqueId val="{0000000F-6FDD-4C38-AEAC-C99317FA9DEE}"/>
                </c:ext>
              </c:extLst>
            </c:dLbl>
            <c:dLbl>
              <c:idx val="33"/>
              <c:delete val="1"/>
              <c:extLst>
                <c:ext xmlns:c15="http://schemas.microsoft.com/office/drawing/2012/chart" uri="{CE6537A1-D6FC-4f65-9D91-7224C49458BB}"/>
                <c:ext xmlns:c16="http://schemas.microsoft.com/office/drawing/2014/chart" uri="{C3380CC4-5D6E-409C-BE32-E72D297353CC}">
                  <c16:uniqueId val="{00000011-6FDD-4C38-AEAC-C99317FA9DEE}"/>
                </c:ext>
              </c:extLst>
            </c:dLbl>
            <c:dLbl>
              <c:idx val="34"/>
              <c:delete val="1"/>
              <c:extLst>
                <c:ext xmlns:c15="http://schemas.microsoft.com/office/drawing/2012/chart" uri="{CE6537A1-D6FC-4f65-9D91-7224C49458BB}"/>
                <c:ext xmlns:c16="http://schemas.microsoft.com/office/drawing/2014/chart" uri="{C3380CC4-5D6E-409C-BE32-E72D297353CC}">
                  <c16:uniqueId val="{00000013-6FDD-4C38-AEAC-C99317FA9DEE}"/>
                </c:ext>
              </c:extLst>
            </c:dLbl>
            <c:dLbl>
              <c:idx val="35"/>
              <c:delete val="1"/>
              <c:extLst>
                <c:ext xmlns:c15="http://schemas.microsoft.com/office/drawing/2012/chart" uri="{CE6537A1-D6FC-4f65-9D91-7224C49458BB}"/>
                <c:ext xmlns:c16="http://schemas.microsoft.com/office/drawing/2014/chart" uri="{C3380CC4-5D6E-409C-BE32-E72D297353CC}">
                  <c16:uniqueId val="{00000015-6FDD-4C38-AEAC-C99317FA9DEE}"/>
                </c:ext>
              </c:extLst>
            </c:dLbl>
            <c:dLbl>
              <c:idx val="36"/>
              <c:delete val="1"/>
              <c:extLst>
                <c:ext xmlns:c15="http://schemas.microsoft.com/office/drawing/2012/chart" uri="{CE6537A1-D6FC-4f65-9D91-7224C49458BB}"/>
                <c:ext xmlns:c16="http://schemas.microsoft.com/office/drawing/2014/chart" uri="{C3380CC4-5D6E-409C-BE32-E72D297353CC}">
                  <c16:uniqueId val="{00000017-6FDD-4C38-AEAC-C99317FA9DEE}"/>
                </c:ext>
              </c:extLst>
            </c:dLbl>
            <c:dLbl>
              <c:idx val="39"/>
              <c:delete val="1"/>
              <c:extLst>
                <c:ext xmlns:c15="http://schemas.microsoft.com/office/drawing/2012/chart" uri="{CE6537A1-D6FC-4f65-9D91-7224C49458BB}"/>
                <c:ext xmlns:c16="http://schemas.microsoft.com/office/drawing/2014/chart" uri="{C3380CC4-5D6E-409C-BE32-E72D297353CC}">
                  <c16:uniqueId val="{0000002F-6FDD-4C38-AEAC-C99317FA9DEE}"/>
                </c:ext>
              </c:extLst>
            </c:dLbl>
            <c:dLbl>
              <c:idx val="40"/>
              <c:delete val="1"/>
              <c:extLst>
                <c:ext xmlns:c15="http://schemas.microsoft.com/office/drawing/2012/chart" uri="{CE6537A1-D6FC-4f65-9D91-7224C49458BB}"/>
                <c:ext xmlns:c16="http://schemas.microsoft.com/office/drawing/2014/chart" uri="{C3380CC4-5D6E-409C-BE32-E72D297353CC}">
                  <c16:uniqueId val="{00000030-6FDD-4C38-AEAC-C99317FA9DEE}"/>
                </c:ext>
              </c:extLst>
            </c:dLbl>
            <c:dLbl>
              <c:idx val="41"/>
              <c:delete val="1"/>
              <c:extLst>
                <c:ext xmlns:c15="http://schemas.microsoft.com/office/drawing/2012/chart" uri="{CE6537A1-D6FC-4f65-9D91-7224C49458BB}"/>
                <c:ext xmlns:c16="http://schemas.microsoft.com/office/drawing/2014/chart" uri="{C3380CC4-5D6E-409C-BE32-E72D297353CC}">
                  <c16:uniqueId val="{00000031-6FDD-4C38-AEAC-C99317FA9DEE}"/>
                </c:ext>
              </c:extLst>
            </c:dLbl>
            <c:dLbl>
              <c:idx val="42"/>
              <c:delete val="1"/>
              <c:extLst>
                <c:ext xmlns:c15="http://schemas.microsoft.com/office/drawing/2012/chart" uri="{CE6537A1-D6FC-4f65-9D91-7224C49458BB}"/>
                <c:ext xmlns:c16="http://schemas.microsoft.com/office/drawing/2014/chart" uri="{C3380CC4-5D6E-409C-BE32-E72D297353CC}">
                  <c16:uniqueId val="{00000032-6FDD-4C38-AEAC-C99317FA9DEE}"/>
                </c:ext>
              </c:extLst>
            </c:dLbl>
            <c:dLbl>
              <c:idx val="43"/>
              <c:delete val="1"/>
              <c:extLst>
                <c:ext xmlns:c15="http://schemas.microsoft.com/office/drawing/2012/chart" uri="{CE6537A1-D6FC-4f65-9D91-7224C49458BB}"/>
                <c:ext xmlns:c16="http://schemas.microsoft.com/office/drawing/2014/chart" uri="{C3380CC4-5D6E-409C-BE32-E72D297353CC}">
                  <c16:uniqueId val="{00000033-6FDD-4C38-AEAC-C99317FA9DEE}"/>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'Site PMs'!$M$1:$M$45</c:f>
              <c:strCache>
                <c:ptCount val="45"/>
                <c:pt idx="0">
                  <c:v>Sherburne - Earlville ES SBHC</c:v>
                </c:pt>
                <c:pt idx="1">
                  <c:v>Schenevus Central SBHC</c:v>
                </c:pt>
                <c:pt idx="2">
                  <c:v>Edmeston Central SBHC</c:v>
                </c:pt>
                <c:pt idx="3">
                  <c:v>Delaware Academy ES SBHC</c:v>
                </c:pt>
                <c:pt idx="4">
                  <c:v>Cooperstown MS-HS SBHC</c:v>
                </c:pt>
                <c:pt idx="5">
                  <c:v>Richfield Spring SBHC</c:v>
                </c:pt>
                <c:pt idx="6">
                  <c:v>Middleburgh MS-HS SBHC</c:v>
                </c:pt>
                <c:pt idx="7">
                  <c:v>Laurens Central SBHC</c:v>
                </c:pt>
                <c:pt idx="8">
                  <c:v>Unadilla Valley Central SBHC</c:v>
                </c:pt>
                <c:pt idx="9">
                  <c:v>Sidney ES/MS SBHC</c:v>
                </c:pt>
                <c:pt idx="10">
                  <c:v>Delaware Academy MS-HS SBHC</c:v>
                </c:pt>
                <c:pt idx="11">
                  <c:v>Milford Central SBHC</c:v>
                </c:pt>
                <c:pt idx="12">
                  <c:v>Middleburgh ES SBHC</c:v>
                </c:pt>
                <c:pt idx="13">
                  <c:v>Sherburne - Earlville MS-HS SBHC</c:v>
                </c:pt>
                <c:pt idx="14">
                  <c:v>South Kortright Central SBHC</c:v>
                </c:pt>
                <c:pt idx="15">
                  <c:v>Stamford Central SBHC</c:v>
                </c:pt>
                <c:pt idx="16">
                  <c:v>Springbrook SBHC</c:v>
                </c:pt>
                <c:pt idx="17">
                  <c:v>Worcester Central SBHC</c:v>
                </c:pt>
                <c:pt idx="18">
                  <c:v>Cooperstown ES SBHC</c:v>
                </c:pt>
                <c:pt idx="19">
                  <c:v>Morris Central SBHC</c:v>
                </c:pt>
                <c:pt idx="20">
                  <c:v>North</c:v>
                </c:pt>
                <c:pt idx="21">
                  <c:v>Wiley</c:v>
                </c:pt>
                <c:pt idx="22">
                  <c:v>Mannsville</c:v>
                </c:pt>
                <c:pt idx="23">
                  <c:v>Case</c:v>
                </c:pt>
                <c:pt idx="24">
                  <c:v>Wilson</c:v>
                </c:pt>
                <c:pt idx="25">
                  <c:v>Watertown HS</c:v>
                </c:pt>
                <c:pt idx="26">
                  <c:v>John Adams HS</c:v>
                </c:pt>
                <c:pt idx="27">
                  <c:v>Franklin K Lane Campus</c:v>
                </c:pt>
                <c:pt idx="28">
                  <c:v>Far Rockaway Educational Campus</c:v>
                </c:pt>
                <c:pt idx="29">
                  <c:v>August Martin Campus</c:v>
                </c:pt>
                <c:pt idx="30">
                  <c:v>Brian Piccolo MS53</c:v>
                </c:pt>
                <c:pt idx="31">
                  <c:v>Park Ave ES</c:v>
                </c:pt>
                <c:pt idx="32">
                  <c:v>Ossining HS</c:v>
                </c:pt>
                <c:pt idx="33">
                  <c:v>Port Chester HS</c:v>
                </c:pt>
                <c:pt idx="34">
                  <c:v>Ossining MS AMD</c:v>
                </c:pt>
                <c:pt idx="35">
                  <c:v>Port Chester MS</c:v>
                </c:pt>
                <c:pt idx="36">
                  <c:v>Edison ES</c:v>
                </c:pt>
                <c:pt idx="37">
                  <c:v>JFK Magnet School</c:v>
                </c:pt>
                <c:pt idx="38">
                  <c:v>P.S. 333</c:v>
                </c:pt>
                <c:pt idx="39">
                  <c:v>Fannie Lou Hamer</c:v>
                </c:pt>
                <c:pt idx="40">
                  <c:v>P.S. 75</c:v>
                </c:pt>
                <c:pt idx="41">
                  <c:v>MS 424</c:v>
                </c:pt>
                <c:pt idx="42">
                  <c:v>Monroe Annex</c:v>
                </c:pt>
                <c:pt idx="43">
                  <c:v>I.S. 158 Campus</c:v>
                </c:pt>
                <c:pt idx="44">
                  <c:v>Jane Adams High School</c:v>
                </c:pt>
              </c:strCache>
              <c:extLst/>
            </c:strRef>
          </c:cat>
          <c:val>
            <c:numRef>
              <c:f>'Site PMs'!$N$1:$N$45</c:f>
              <c:numCache>
                <c:formatCode>0%</c:formatCode>
                <c:ptCount val="45"/>
                <c:pt idx="0">
                  <c:v>0.34699999999999998</c:v>
                </c:pt>
                <c:pt idx="1">
                  <c:v>0.4</c:v>
                </c:pt>
                <c:pt idx="2">
                  <c:v>0.40400000000000003</c:v>
                </c:pt>
                <c:pt idx="3">
                  <c:v>0.42299999999999999</c:v>
                </c:pt>
                <c:pt idx="4">
                  <c:v>0.42599999999999999</c:v>
                </c:pt>
                <c:pt idx="5">
                  <c:v>0.439</c:v>
                </c:pt>
                <c:pt idx="6">
                  <c:v>0.442</c:v>
                </c:pt>
                <c:pt idx="7">
                  <c:v>0.5</c:v>
                </c:pt>
                <c:pt idx="8">
                  <c:v>0.5</c:v>
                </c:pt>
                <c:pt idx="9">
                  <c:v>0.51100000000000001</c:v>
                </c:pt>
                <c:pt idx="10">
                  <c:v>0.51500000000000001</c:v>
                </c:pt>
                <c:pt idx="11">
                  <c:v>0.52</c:v>
                </c:pt>
                <c:pt idx="12">
                  <c:v>0.57399999999999995</c:v>
                </c:pt>
                <c:pt idx="13">
                  <c:v>0.58199999999999996</c:v>
                </c:pt>
                <c:pt idx="14">
                  <c:v>0.6</c:v>
                </c:pt>
                <c:pt idx="15">
                  <c:v>0.625</c:v>
                </c:pt>
                <c:pt idx="16">
                  <c:v>0.66700000000000004</c:v>
                </c:pt>
                <c:pt idx="17">
                  <c:v>0.73899999999999999</c:v>
                </c:pt>
                <c:pt idx="18">
                  <c:v>0.79700000000000004</c:v>
                </c:pt>
                <c:pt idx="19">
                  <c:v>0.89300000000000002</c:v>
                </c:pt>
                <c:pt idx="20">
                  <c:v>0.432</c:v>
                </c:pt>
                <c:pt idx="21">
                  <c:v>0.628</c:v>
                </c:pt>
                <c:pt idx="22">
                  <c:v>0.70899999999999996</c:v>
                </c:pt>
                <c:pt idx="23">
                  <c:v>0.71499999999999997</c:v>
                </c:pt>
                <c:pt idx="24">
                  <c:v>0.73699999999999999</c:v>
                </c:pt>
                <c:pt idx="25">
                  <c:v>0.77800000000000002</c:v>
                </c:pt>
                <c:pt idx="26">
                  <c:v>0.38400000000000001</c:v>
                </c:pt>
                <c:pt idx="27">
                  <c:v>0.47699999999999998</c:v>
                </c:pt>
                <c:pt idx="28">
                  <c:v>0.498</c:v>
                </c:pt>
                <c:pt idx="29">
                  <c:v>0.53</c:v>
                </c:pt>
                <c:pt idx="30">
                  <c:v>0.82899999999999996</c:v>
                </c:pt>
                <c:pt idx="31">
                  <c:v>0.59499999999999997</c:v>
                </c:pt>
                <c:pt idx="32">
                  <c:v>0.63900000000000001</c:v>
                </c:pt>
                <c:pt idx="33">
                  <c:v>0.68300000000000005</c:v>
                </c:pt>
                <c:pt idx="34">
                  <c:v>0.71</c:v>
                </c:pt>
                <c:pt idx="35">
                  <c:v>0.72699999999999998</c:v>
                </c:pt>
                <c:pt idx="36">
                  <c:v>0.76200000000000001</c:v>
                </c:pt>
                <c:pt idx="37">
                  <c:v>0.79200000000000004</c:v>
                </c:pt>
                <c:pt idx="38">
                  <c:v>0.33300000000000002</c:v>
                </c:pt>
                <c:pt idx="39">
                  <c:v>0.47499999999999998</c:v>
                </c:pt>
                <c:pt idx="40">
                  <c:v>0.55600000000000005</c:v>
                </c:pt>
                <c:pt idx="41">
                  <c:v>0.57299999999999995</c:v>
                </c:pt>
                <c:pt idx="42">
                  <c:v>0.7</c:v>
                </c:pt>
                <c:pt idx="43">
                  <c:v>0.70099999999999996</c:v>
                </c:pt>
                <c:pt idx="44">
                  <c:v>0.70399999999999996</c:v>
                </c:pt>
              </c:numCache>
            </c:numRef>
          </c:val>
          <c:extLst>
            <c:ext xmlns:c16="http://schemas.microsoft.com/office/drawing/2014/chart" uri="{C3380CC4-5D6E-409C-BE32-E72D297353CC}">
              <c16:uniqueId val="{00000034-6FDD-4C38-AEAC-C99317FA9DEE}"/>
            </c:ext>
          </c:extLst>
        </c:ser>
        <c:dLbls>
          <c:showLegendKey val="0"/>
          <c:showVal val="0"/>
          <c:showCatName val="0"/>
          <c:showSerName val="0"/>
          <c:showPercent val="0"/>
          <c:showBubbleSize val="0"/>
        </c:dLbls>
        <c:gapWidth val="50"/>
        <c:overlap val="-27"/>
        <c:axId val="821464400"/>
        <c:axId val="821469976"/>
      </c:barChart>
      <c:catAx>
        <c:axId val="821464400"/>
        <c:scaling>
          <c:orientation val="minMax"/>
        </c:scaling>
        <c:delete val="1"/>
        <c:axPos val="b"/>
        <c:numFmt formatCode="General" sourceLinked="1"/>
        <c:majorTickMark val="none"/>
        <c:minorTickMark val="none"/>
        <c:tickLblPos val="nextTo"/>
        <c:crossAx val="821469976"/>
        <c:crosses val="autoZero"/>
        <c:auto val="1"/>
        <c:lblAlgn val="ctr"/>
        <c:lblOffset val="100"/>
        <c:noMultiLvlLbl val="0"/>
      </c:catAx>
      <c:valAx>
        <c:axId val="821469976"/>
        <c:scaling>
          <c:orientation val="minMax"/>
        </c:scaling>
        <c:delete val="1"/>
        <c:axPos val="l"/>
        <c:numFmt formatCode="0%" sourceLinked="1"/>
        <c:majorTickMark val="none"/>
        <c:minorTickMark val="none"/>
        <c:tickLblPos val="nextTo"/>
        <c:crossAx val="821464400"/>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dLbl>
              <c:idx val="1"/>
              <c:layout>
                <c:manualLayout>
                  <c:x val="4.2437781360066642E-17"/>
                  <c:y val="-4.69814423302795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71-459D-900B-61D1DF3FD22F}"/>
                </c:ext>
              </c:extLst>
            </c:dLbl>
            <c:spPr>
              <a:noFill/>
              <a:ln>
                <a:noFill/>
              </a:ln>
              <a:effectLst/>
            </c:spPr>
            <c:txPr>
              <a:bodyPr rot="0" spcFirstLastPara="1" vertOverflow="ellipsis" vert="horz" wrap="square" anchor="ctr" anchorCtr="1"/>
              <a:lstStyle/>
              <a:p>
                <a:pPr>
                  <a:defRPr sz="1400" b="0"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'Sponsor PMs'!$H$4:$H$8</c:f>
              <c:strCache>
                <c:ptCount val="5"/>
                <c:pt idx="0">
                  <c:v>Sponsor 1</c:v>
                </c:pt>
                <c:pt idx="1">
                  <c:v>Sponsor 5</c:v>
                </c:pt>
                <c:pt idx="2">
                  <c:v>Sponsor 4</c:v>
                </c:pt>
                <c:pt idx="3">
                  <c:v>Sponsor 2</c:v>
                </c:pt>
                <c:pt idx="4">
                  <c:v>Sponsor 3</c:v>
                </c:pt>
              </c:strCache>
            </c:strRef>
          </c:cat>
          <c:val>
            <c:numRef>
              <c:f>'Sponsor PMs'!$I$4:$I$8</c:f>
              <c:numCache>
                <c:formatCode>0%</c:formatCode>
                <c:ptCount val="5"/>
                <c:pt idx="0">
                  <c:v>0.26500000000000001</c:v>
                </c:pt>
                <c:pt idx="1">
                  <c:v>0.72699999999999998</c:v>
                </c:pt>
                <c:pt idx="2">
                  <c:v>0.86599999999999999</c:v>
                </c:pt>
                <c:pt idx="3">
                  <c:v>0.874</c:v>
                </c:pt>
                <c:pt idx="4">
                  <c:v>0.92500000000000004</c:v>
                </c:pt>
              </c:numCache>
            </c:numRef>
          </c:val>
          <c:extLst>
            <c:ext xmlns:c16="http://schemas.microsoft.com/office/drawing/2014/chart" uri="{C3380CC4-5D6E-409C-BE32-E72D297353CC}">
              <c16:uniqueId val="{00000000-1B71-459D-900B-61D1DF3FD22F}"/>
            </c:ext>
          </c:extLst>
        </c:ser>
        <c:dLbls>
          <c:showLegendKey val="0"/>
          <c:showVal val="0"/>
          <c:showCatName val="0"/>
          <c:showSerName val="0"/>
          <c:showPercent val="0"/>
          <c:showBubbleSize val="0"/>
        </c:dLbls>
        <c:gapWidth val="219"/>
        <c:overlap val="-27"/>
        <c:axId val="576796000"/>
        <c:axId val="576793704"/>
      </c:barChart>
      <c:catAx>
        <c:axId val="57679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2"/>
                </a:solidFill>
                <a:latin typeface="+mn-lt"/>
                <a:ea typeface="+mn-ea"/>
                <a:cs typeface="+mn-cs"/>
              </a:defRPr>
            </a:pPr>
            <a:endParaRPr lang="en-US"/>
          </a:p>
        </c:txPr>
        <c:crossAx val="576793704"/>
        <c:crosses val="autoZero"/>
        <c:auto val="1"/>
        <c:lblAlgn val="ctr"/>
        <c:lblOffset val="100"/>
        <c:noMultiLvlLbl val="0"/>
      </c:catAx>
      <c:valAx>
        <c:axId val="576793704"/>
        <c:scaling>
          <c:orientation val="minMax"/>
        </c:scaling>
        <c:delete val="1"/>
        <c:axPos val="l"/>
        <c:numFmt formatCode="0%" sourceLinked="1"/>
        <c:majorTickMark val="out"/>
        <c:minorTickMark val="none"/>
        <c:tickLblPos val="nextTo"/>
        <c:crossAx val="576796000"/>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accent2"/>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FA8-4878-BB6C-A7CA1A51C663}"/>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FA8-4878-BB6C-A7CA1A51C663}"/>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FA8-4878-BB6C-A7CA1A51C663}"/>
            </c:ext>
          </c:extLst>
        </c:ser>
        <c:dLbls>
          <c:showLegendKey val="0"/>
          <c:showVal val="0"/>
          <c:showCatName val="0"/>
          <c:showSerName val="0"/>
          <c:showPercent val="0"/>
          <c:showBubbleSize val="0"/>
        </c:dLbls>
        <c:gapWidth val="182"/>
        <c:axId val="604677112"/>
        <c:axId val="604677440"/>
      </c:barChart>
      <c:catAx>
        <c:axId val="604677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4677440"/>
        <c:crosses val="autoZero"/>
        <c:auto val="1"/>
        <c:lblAlgn val="ctr"/>
        <c:lblOffset val="100"/>
        <c:noMultiLvlLbl val="0"/>
      </c:catAx>
      <c:valAx>
        <c:axId val="604677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467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20"/>
            <c:invertIfNegative val="0"/>
            <c:bubble3D val="0"/>
            <c:spPr>
              <a:solidFill>
                <a:schemeClr val="accent5"/>
              </a:solidFill>
              <a:ln>
                <a:noFill/>
              </a:ln>
              <a:effectLst/>
            </c:spPr>
            <c:extLst>
              <c:ext xmlns:c16="http://schemas.microsoft.com/office/drawing/2014/chart" uri="{C3380CC4-5D6E-409C-BE32-E72D297353CC}">
                <c16:uniqueId val="{00000001-AC9C-441A-8218-96D4D8C29B89}"/>
              </c:ext>
            </c:extLst>
          </c:dPt>
          <c:dPt>
            <c:idx val="21"/>
            <c:invertIfNegative val="0"/>
            <c:bubble3D val="0"/>
            <c:spPr>
              <a:solidFill>
                <a:schemeClr val="accent5"/>
              </a:solidFill>
              <a:ln>
                <a:noFill/>
              </a:ln>
              <a:effectLst/>
            </c:spPr>
            <c:extLst>
              <c:ext xmlns:c16="http://schemas.microsoft.com/office/drawing/2014/chart" uri="{C3380CC4-5D6E-409C-BE32-E72D297353CC}">
                <c16:uniqueId val="{00000003-AC9C-441A-8218-96D4D8C29B89}"/>
              </c:ext>
            </c:extLst>
          </c:dPt>
          <c:dPt>
            <c:idx val="22"/>
            <c:invertIfNegative val="0"/>
            <c:bubble3D val="0"/>
            <c:spPr>
              <a:solidFill>
                <a:schemeClr val="accent5"/>
              </a:solidFill>
              <a:ln>
                <a:noFill/>
              </a:ln>
              <a:effectLst/>
            </c:spPr>
            <c:extLst>
              <c:ext xmlns:c16="http://schemas.microsoft.com/office/drawing/2014/chart" uri="{C3380CC4-5D6E-409C-BE32-E72D297353CC}">
                <c16:uniqueId val="{00000005-AC9C-441A-8218-96D4D8C29B89}"/>
              </c:ext>
            </c:extLst>
          </c:dPt>
          <c:dPt>
            <c:idx val="23"/>
            <c:invertIfNegative val="0"/>
            <c:bubble3D val="0"/>
            <c:spPr>
              <a:solidFill>
                <a:schemeClr val="accent5"/>
              </a:solidFill>
              <a:ln>
                <a:noFill/>
              </a:ln>
              <a:effectLst/>
            </c:spPr>
            <c:extLst>
              <c:ext xmlns:c16="http://schemas.microsoft.com/office/drawing/2014/chart" uri="{C3380CC4-5D6E-409C-BE32-E72D297353CC}">
                <c16:uniqueId val="{00000007-AC9C-441A-8218-96D4D8C29B89}"/>
              </c:ext>
            </c:extLst>
          </c:dPt>
          <c:dPt>
            <c:idx val="24"/>
            <c:invertIfNegative val="0"/>
            <c:bubble3D val="0"/>
            <c:spPr>
              <a:solidFill>
                <a:schemeClr val="accent5"/>
              </a:solidFill>
              <a:ln>
                <a:noFill/>
              </a:ln>
              <a:effectLst/>
            </c:spPr>
            <c:extLst>
              <c:ext xmlns:c16="http://schemas.microsoft.com/office/drawing/2014/chart" uri="{C3380CC4-5D6E-409C-BE32-E72D297353CC}">
                <c16:uniqueId val="{00000009-AC9C-441A-8218-96D4D8C29B89}"/>
              </c:ext>
            </c:extLst>
          </c:dPt>
          <c:dPt>
            <c:idx val="25"/>
            <c:invertIfNegative val="0"/>
            <c:bubble3D val="0"/>
            <c:spPr>
              <a:solidFill>
                <a:schemeClr val="accent5"/>
              </a:solidFill>
              <a:ln>
                <a:noFill/>
              </a:ln>
              <a:effectLst/>
            </c:spPr>
            <c:extLst>
              <c:ext xmlns:c16="http://schemas.microsoft.com/office/drawing/2014/chart" uri="{C3380CC4-5D6E-409C-BE32-E72D297353CC}">
                <c16:uniqueId val="{0000000B-AC9C-441A-8218-96D4D8C29B89}"/>
              </c:ext>
            </c:extLst>
          </c:dPt>
          <c:dPt>
            <c:idx val="31"/>
            <c:invertIfNegative val="0"/>
            <c:bubble3D val="0"/>
            <c:spPr>
              <a:solidFill>
                <a:schemeClr val="accent5"/>
              </a:solidFill>
              <a:ln>
                <a:noFill/>
              </a:ln>
              <a:effectLst/>
            </c:spPr>
            <c:extLst>
              <c:ext xmlns:c16="http://schemas.microsoft.com/office/drawing/2014/chart" uri="{C3380CC4-5D6E-409C-BE32-E72D297353CC}">
                <c16:uniqueId val="{0000000D-AC9C-441A-8218-96D4D8C29B89}"/>
              </c:ext>
            </c:extLst>
          </c:dPt>
          <c:dPt>
            <c:idx val="32"/>
            <c:invertIfNegative val="0"/>
            <c:bubble3D val="0"/>
            <c:spPr>
              <a:solidFill>
                <a:schemeClr val="accent5"/>
              </a:solidFill>
              <a:ln>
                <a:noFill/>
              </a:ln>
              <a:effectLst/>
            </c:spPr>
            <c:extLst>
              <c:ext xmlns:c16="http://schemas.microsoft.com/office/drawing/2014/chart" uri="{C3380CC4-5D6E-409C-BE32-E72D297353CC}">
                <c16:uniqueId val="{0000000F-AC9C-441A-8218-96D4D8C29B89}"/>
              </c:ext>
            </c:extLst>
          </c:dPt>
          <c:dPt>
            <c:idx val="33"/>
            <c:invertIfNegative val="0"/>
            <c:bubble3D val="0"/>
            <c:spPr>
              <a:solidFill>
                <a:schemeClr val="accent5"/>
              </a:solidFill>
              <a:ln>
                <a:noFill/>
              </a:ln>
              <a:effectLst/>
            </c:spPr>
            <c:extLst>
              <c:ext xmlns:c16="http://schemas.microsoft.com/office/drawing/2014/chart" uri="{C3380CC4-5D6E-409C-BE32-E72D297353CC}">
                <c16:uniqueId val="{00000011-AC9C-441A-8218-96D4D8C29B89}"/>
              </c:ext>
            </c:extLst>
          </c:dPt>
          <c:dPt>
            <c:idx val="34"/>
            <c:invertIfNegative val="0"/>
            <c:bubble3D val="0"/>
            <c:spPr>
              <a:solidFill>
                <a:schemeClr val="accent5"/>
              </a:solidFill>
              <a:ln>
                <a:noFill/>
              </a:ln>
              <a:effectLst/>
            </c:spPr>
            <c:extLst>
              <c:ext xmlns:c16="http://schemas.microsoft.com/office/drawing/2014/chart" uri="{C3380CC4-5D6E-409C-BE32-E72D297353CC}">
                <c16:uniqueId val="{00000013-AC9C-441A-8218-96D4D8C29B89}"/>
              </c:ext>
            </c:extLst>
          </c:dPt>
          <c:dPt>
            <c:idx val="35"/>
            <c:invertIfNegative val="0"/>
            <c:bubble3D val="0"/>
            <c:spPr>
              <a:solidFill>
                <a:schemeClr val="accent5"/>
              </a:solidFill>
              <a:ln>
                <a:noFill/>
              </a:ln>
              <a:effectLst/>
            </c:spPr>
            <c:extLst>
              <c:ext xmlns:c16="http://schemas.microsoft.com/office/drawing/2014/chart" uri="{C3380CC4-5D6E-409C-BE32-E72D297353CC}">
                <c16:uniqueId val="{00000015-AC9C-441A-8218-96D4D8C29B89}"/>
              </c:ext>
            </c:extLst>
          </c:dPt>
          <c:dPt>
            <c:idx val="36"/>
            <c:invertIfNegative val="0"/>
            <c:bubble3D val="0"/>
            <c:spPr>
              <a:solidFill>
                <a:schemeClr val="accent5"/>
              </a:solidFill>
              <a:ln>
                <a:noFill/>
              </a:ln>
              <a:effectLst/>
            </c:spPr>
            <c:extLst>
              <c:ext xmlns:c16="http://schemas.microsoft.com/office/drawing/2014/chart" uri="{C3380CC4-5D6E-409C-BE32-E72D297353CC}">
                <c16:uniqueId val="{00000017-AC9C-441A-8218-96D4D8C29B89}"/>
              </c:ext>
            </c:extLst>
          </c:dPt>
          <c:dPt>
            <c:idx val="37"/>
            <c:invertIfNegative val="0"/>
            <c:bubble3D val="0"/>
            <c:spPr>
              <a:solidFill>
                <a:schemeClr val="accent5"/>
              </a:solidFill>
              <a:ln>
                <a:noFill/>
              </a:ln>
              <a:effectLst/>
            </c:spPr>
            <c:extLst>
              <c:ext xmlns:c16="http://schemas.microsoft.com/office/drawing/2014/chart" uri="{C3380CC4-5D6E-409C-BE32-E72D297353CC}">
                <c16:uniqueId val="{00000019-AC9C-441A-8218-96D4D8C29B89}"/>
              </c:ext>
            </c:extLst>
          </c:dPt>
          <c:dLbls>
            <c:dLbl>
              <c:idx val="1"/>
              <c:delete val="1"/>
              <c:extLst>
                <c:ext xmlns:c15="http://schemas.microsoft.com/office/drawing/2012/chart" uri="{CE6537A1-D6FC-4f65-9D91-7224C49458BB}"/>
                <c:ext xmlns:c16="http://schemas.microsoft.com/office/drawing/2014/chart" uri="{C3380CC4-5D6E-409C-BE32-E72D297353CC}">
                  <c16:uniqueId val="{0000001A-AC9C-441A-8218-96D4D8C29B89}"/>
                </c:ext>
              </c:extLst>
            </c:dLbl>
            <c:dLbl>
              <c:idx val="2"/>
              <c:delete val="1"/>
              <c:extLst>
                <c:ext xmlns:c15="http://schemas.microsoft.com/office/drawing/2012/chart" uri="{CE6537A1-D6FC-4f65-9D91-7224C49458BB}"/>
                <c:ext xmlns:c16="http://schemas.microsoft.com/office/drawing/2014/chart" uri="{C3380CC4-5D6E-409C-BE32-E72D297353CC}">
                  <c16:uniqueId val="{0000001B-AC9C-441A-8218-96D4D8C29B89}"/>
                </c:ext>
              </c:extLst>
            </c:dLbl>
            <c:dLbl>
              <c:idx val="3"/>
              <c:delete val="1"/>
              <c:extLst>
                <c:ext xmlns:c15="http://schemas.microsoft.com/office/drawing/2012/chart" uri="{CE6537A1-D6FC-4f65-9D91-7224C49458BB}"/>
                <c:ext xmlns:c16="http://schemas.microsoft.com/office/drawing/2014/chart" uri="{C3380CC4-5D6E-409C-BE32-E72D297353CC}">
                  <c16:uniqueId val="{0000001C-AC9C-441A-8218-96D4D8C29B89}"/>
                </c:ext>
              </c:extLst>
            </c:dLbl>
            <c:dLbl>
              <c:idx val="4"/>
              <c:delete val="1"/>
              <c:extLst>
                <c:ext xmlns:c15="http://schemas.microsoft.com/office/drawing/2012/chart" uri="{CE6537A1-D6FC-4f65-9D91-7224C49458BB}"/>
                <c:ext xmlns:c16="http://schemas.microsoft.com/office/drawing/2014/chart" uri="{C3380CC4-5D6E-409C-BE32-E72D297353CC}">
                  <c16:uniqueId val="{0000001D-AC9C-441A-8218-96D4D8C29B89}"/>
                </c:ext>
              </c:extLst>
            </c:dLbl>
            <c:dLbl>
              <c:idx val="5"/>
              <c:delete val="1"/>
              <c:extLst>
                <c:ext xmlns:c15="http://schemas.microsoft.com/office/drawing/2012/chart" uri="{CE6537A1-D6FC-4f65-9D91-7224C49458BB}"/>
                <c:ext xmlns:c16="http://schemas.microsoft.com/office/drawing/2014/chart" uri="{C3380CC4-5D6E-409C-BE32-E72D297353CC}">
                  <c16:uniqueId val="{0000001E-AC9C-441A-8218-96D4D8C29B89}"/>
                </c:ext>
              </c:extLst>
            </c:dLbl>
            <c:dLbl>
              <c:idx val="6"/>
              <c:delete val="1"/>
              <c:extLst>
                <c:ext xmlns:c15="http://schemas.microsoft.com/office/drawing/2012/chart" uri="{CE6537A1-D6FC-4f65-9D91-7224C49458BB}"/>
                <c:ext xmlns:c16="http://schemas.microsoft.com/office/drawing/2014/chart" uri="{C3380CC4-5D6E-409C-BE32-E72D297353CC}">
                  <c16:uniqueId val="{0000001F-AC9C-441A-8218-96D4D8C29B89}"/>
                </c:ext>
              </c:extLst>
            </c:dLbl>
            <c:dLbl>
              <c:idx val="7"/>
              <c:delete val="1"/>
              <c:extLst>
                <c:ext xmlns:c15="http://schemas.microsoft.com/office/drawing/2012/chart" uri="{CE6537A1-D6FC-4f65-9D91-7224C49458BB}"/>
                <c:ext xmlns:c16="http://schemas.microsoft.com/office/drawing/2014/chart" uri="{C3380CC4-5D6E-409C-BE32-E72D297353CC}">
                  <c16:uniqueId val="{00000020-AC9C-441A-8218-96D4D8C29B89}"/>
                </c:ext>
              </c:extLst>
            </c:dLbl>
            <c:dLbl>
              <c:idx val="8"/>
              <c:delete val="1"/>
              <c:extLst>
                <c:ext xmlns:c15="http://schemas.microsoft.com/office/drawing/2012/chart" uri="{CE6537A1-D6FC-4f65-9D91-7224C49458BB}"/>
                <c:ext xmlns:c16="http://schemas.microsoft.com/office/drawing/2014/chart" uri="{C3380CC4-5D6E-409C-BE32-E72D297353CC}">
                  <c16:uniqueId val="{00000021-AC9C-441A-8218-96D4D8C29B89}"/>
                </c:ext>
              </c:extLst>
            </c:dLbl>
            <c:dLbl>
              <c:idx val="9"/>
              <c:delete val="1"/>
              <c:extLst>
                <c:ext xmlns:c15="http://schemas.microsoft.com/office/drawing/2012/chart" uri="{CE6537A1-D6FC-4f65-9D91-7224C49458BB}"/>
                <c:ext xmlns:c16="http://schemas.microsoft.com/office/drawing/2014/chart" uri="{C3380CC4-5D6E-409C-BE32-E72D297353CC}">
                  <c16:uniqueId val="{00000022-AC9C-441A-8218-96D4D8C29B89}"/>
                </c:ext>
              </c:extLst>
            </c:dLbl>
            <c:dLbl>
              <c:idx val="10"/>
              <c:delete val="1"/>
              <c:extLst>
                <c:ext xmlns:c15="http://schemas.microsoft.com/office/drawing/2012/chart" uri="{CE6537A1-D6FC-4f65-9D91-7224C49458BB}"/>
                <c:ext xmlns:c16="http://schemas.microsoft.com/office/drawing/2014/chart" uri="{C3380CC4-5D6E-409C-BE32-E72D297353CC}">
                  <c16:uniqueId val="{00000023-AC9C-441A-8218-96D4D8C29B89}"/>
                </c:ext>
              </c:extLst>
            </c:dLbl>
            <c:dLbl>
              <c:idx val="11"/>
              <c:delete val="1"/>
              <c:extLst>
                <c:ext xmlns:c15="http://schemas.microsoft.com/office/drawing/2012/chart" uri="{CE6537A1-D6FC-4f65-9D91-7224C49458BB}"/>
                <c:ext xmlns:c16="http://schemas.microsoft.com/office/drawing/2014/chart" uri="{C3380CC4-5D6E-409C-BE32-E72D297353CC}">
                  <c16:uniqueId val="{00000024-AC9C-441A-8218-96D4D8C29B89}"/>
                </c:ext>
              </c:extLst>
            </c:dLbl>
            <c:dLbl>
              <c:idx val="12"/>
              <c:delete val="1"/>
              <c:extLst>
                <c:ext xmlns:c15="http://schemas.microsoft.com/office/drawing/2012/chart" uri="{CE6537A1-D6FC-4f65-9D91-7224C49458BB}"/>
                <c:ext xmlns:c16="http://schemas.microsoft.com/office/drawing/2014/chart" uri="{C3380CC4-5D6E-409C-BE32-E72D297353CC}">
                  <c16:uniqueId val="{00000025-AC9C-441A-8218-96D4D8C29B89}"/>
                </c:ext>
              </c:extLst>
            </c:dLbl>
            <c:dLbl>
              <c:idx val="13"/>
              <c:delete val="1"/>
              <c:extLst>
                <c:ext xmlns:c15="http://schemas.microsoft.com/office/drawing/2012/chart" uri="{CE6537A1-D6FC-4f65-9D91-7224C49458BB}"/>
                <c:ext xmlns:c16="http://schemas.microsoft.com/office/drawing/2014/chart" uri="{C3380CC4-5D6E-409C-BE32-E72D297353CC}">
                  <c16:uniqueId val="{00000026-AC9C-441A-8218-96D4D8C29B89}"/>
                </c:ext>
              </c:extLst>
            </c:dLbl>
            <c:dLbl>
              <c:idx val="14"/>
              <c:delete val="1"/>
              <c:extLst>
                <c:ext xmlns:c15="http://schemas.microsoft.com/office/drawing/2012/chart" uri="{CE6537A1-D6FC-4f65-9D91-7224C49458BB}"/>
                <c:ext xmlns:c16="http://schemas.microsoft.com/office/drawing/2014/chart" uri="{C3380CC4-5D6E-409C-BE32-E72D297353CC}">
                  <c16:uniqueId val="{00000027-AC9C-441A-8218-96D4D8C29B89}"/>
                </c:ext>
              </c:extLst>
            </c:dLbl>
            <c:dLbl>
              <c:idx val="15"/>
              <c:delete val="1"/>
              <c:extLst>
                <c:ext xmlns:c15="http://schemas.microsoft.com/office/drawing/2012/chart" uri="{CE6537A1-D6FC-4f65-9D91-7224C49458BB}"/>
                <c:ext xmlns:c16="http://schemas.microsoft.com/office/drawing/2014/chart" uri="{C3380CC4-5D6E-409C-BE32-E72D297353CC}">
                  <c16:uniqueId val="{00000028-AC9C-441A-8218-96D4D8C29B89}"/>
                </c:ext>
              </c:extLst>
            </c:dLbl>
            <c:dLbl>
              <c:idx val="16"/>
              <c:delete val="1"/>
              <c:extLst>
                <c:ext xmlns:c15="http://schemas.microsoft.com/office/drawing/2012/chart" uri="{CE6537A1-D6FC-4f65-9D91-7224C49458BB}"/>
                <c:ext xmlns:c16="http://schemas.microsoft.com/office/drawing/2014/chart" uri="{C3380CC4-5D6E-409C-BE32-E72D297353CC}">
                  <c16:uniqueId val="{00000029-AC9C-441A-8218-96D4D8C29B89}"/>
                </c:ext>
              </c:extLst>
            </c:dLbl>
            <c:dLbl>
              <c:idx val="17"/>
              <c:delete val="1"/>
              <c:extLst>
                <c:ext xmlns:c15="http://schemas.microsoft.com/office/drawing/2012/chart" uri="{CE6537A1-D6FC-4f65-9D91-7224C49458BB}"/>
                <c:ext xmlns:c16="http://schemas.microsoft.com/office/drawing/2014/chart" uri="{C3380CC4-5D6E-409C-BE32-E72D297353CC}">
                  <c16:uniqueId val="{0000002A-AC9C-441A-8218-96D4D8C29B89}"/>
                </c:ext>
              </c:extLst>
            </c:dLbl>
            <c:dLbl>
              <c:idx val="18"/>
              <c:delete val="1"/>
              <c:extLst>
                <c:ext xmlns:c15="http://schemas.microsoft.com/office/drawing/2012/chart" uri="{CE6537A1-D6FC-4f65-9D91-7224C49458BB}"/>
                <c:ext xmlns:c16="http://schemas.microsoft.com/office/drawing/2014/chart" uri="{C3380CC4-5D6E-409C-BE32-E72D297353CC}">
                  <c16:uniqueId val="{0000002B-AC9C-441A-8218-96D4D8C29B89}"/>
                </c:ext>
              </c:extLst>
            </c:dLbl>
            <c:dLbl>
              <c:idx val="21"/>
              <c:delete val="1"/>
              <c:extLst>
                <c:ext xmlns:c15="http://schemas.microsoft.com/office/drawing/2012/chart" uri="{CE6537A1-D6FC-4f65-9D91-7224C49458BB}"/>
                <c:ext xmlns:c16="http://schemas.microsoft.com/office/drawing/2014/chart" uri="{C3380CC4-5D6E-409C-BE32-E72D297353CC}">
                  <c16:uniqueId val="{00000003-AC9C-441A-8218-96D4D8C29B89}"/>
                </c:ext>
              </c:extLst>
            </c:dLbl>
            <c:dLbl>
              <c:idx val="22"/>
              <c:delete val="1"/>
              <c:extLst>
                <c:ext xmlns:c15="http://schemas.microsoft.com/office/drawing/2012/chart" uri="{CE6537A1-D6FC-4f65-9D91-7224C49458BB}"/>
                <c:ext xmlns:c16="http://schemas.microsoft.com/office/drawing/2014/chart" uri="{C3380CC4-5D6E-409C-BE32-E72D297353CC}">
                  <c16:uniqueId val="{00000005-AC9C-441A-8218-96D4D8C29B89}"/>
                </c:ext>
              </c:extLst>
            </c:dLbl>
            <c:dLbl>
              <c:idx val="23"/>
              <c:delete val="1"/>
              <c:extLst>
                <c:ext xmlns:c15="http://schemas.microsoft.com/office/drawing/2012/chart" uri="{CE6537A1-D6FC-4f65-9D91-7224C49458BB}"/>
                <c:ext xmlns:c16="http://schemas.microsoft.com/office/drawing/2014/chart" uri="{C3380CC4-5D6E-409C-BE32-E72D297353CC}">
                  <c16:uniqueId val="{00000007-AC9C-441A-8218-96D4D8C29B89}"/>
                </c:ext>
              </c:extLst>
            </c:dLbl>
            <c:dLbl>
              <c:idx val="24"/>
              <c:delete val="1"/>
              <c:extLst>
                <c:ext xmlns:c15="http://schemas.microsoft.com/office/drawing/2012/chart" uri="{CE6537A1-D6FC-4f65-9D91-7224C49458BB}"/>
                <c:ext xmlns:c16="http://schemas.microsoft.com/office/drawing/2014/chart" uri="{C3380CC4-5D6E-409C-BE32-E72D297353CC}">
                  <c16:uniqueId val="{00000009-AC9C-441A-8218-96D4D8C29B89}"/>
                </c:ext>
              </c:extLst>
            </c:dLbl>
            <c:dLbl>
              <c:idx val="27"/>
              <c:delete val="1"/>
              <c:extLst>
                <c:ext xmlns:c15="http://schemas.microsoft.com/office/drawing/2012/chart" uri="{CE6537A1-D6FC-4f65-9D91-7224C49458BB}"/>
                <c:ext xmlns:c16="http://schemas.microsoft.com/office/drawing/2014/chart" uri="{C3380CC4-5D6E-409C-BE32-E72D297353CC}">
                  <c16:uniqueId val="{0000002C-AC9C-441A-8218-96D4D8C29B89}"/>
                </c:ext>
              </c:extLst>
            </c:dLbl>
            <c:dLbl>
              <c:idx val="28"/>
              <c:delete val="1"/>
              <c:extLst>
                <c:ext xmlns:c15="http://schemas.microsoft.com/office/drawing/2012/chart" uri="{CE6537A1-D6FC-4f65-9D91-7224C49458BB}"/>
                <c:ext xmlns:c16="http://schemas.microsoft.com/office/drawing/2014/chart" uri="{C3380CC4-5D6E-409C-BE32-E72D297353CC}">
                  <c16:uniqueId val="{0000002D-AC9C-441A-8218-96D4D8C29B89}"/>
                </c:ext>
              </c:extLst>
            </c:dLbl>
            <c:dLbl>
              <c:idx val="29"/>
              <c:delete val="1"/>
              <c:extLst>
                <c:ext xmlns:c15="http://schemas.microsoft.com/office/drawing/2012/chart" uri="{CE6537A1-D6FC-4f65-9D91-7224C49458BB}"/>
                <c:ext xmlns:c16="http://schemas.microsoft.com/office/drawing/2014/chart" uri="{C3380CC4-5D6E-409C-BE32-E72D297353CC}">
                  <c16:uniqueId val="{0000002E-AC9C-441A-8218-96D4D8C29B89}"/>
                </c:ext>
              </c:extLst>
            </c:dLbl>
            <c:dLbl>
              <c:idx val="32"/>
              <c:delete val="1"/>
              <c:extLst>
                <c:ext xmlns:c15="http://schemas.microsoft.com/office/drawing/2012/chart" uri="{CE6537A1-D6FC-4f65-9D91-7224C49458BB}"/>
                <c:ext xmlns:c16="http://schemas.microsoft.com/office/drawing/2014/chart" uri="{C3380CC4-5D6E-409C-BE32-E72D297353CC}">
                  <c16:uniqueId val="{0000000F-AC9C-441A-8218-96D4D8C29B89}"/>
                </c:ext>
              </c:extLst>
            </c:dLbl>
            <c:dLbl>
              <c:idx val="33"/>
              <c:delete val="1"/>
              <c:extLst>
                <c:ext xmlns:c15="http://schemas.microsoft.com/office/drawing/2012/chart" uri="{CE6537A1-D6FC-4f65-9D91-7224C49458BB}"/>
                <c:ext xmlns:c16="http://schemas.microsoft.com/office/drawing/2014/chart" uri="{C3380CC4-5D6E-409C-BE32-E72D297353CC}">
                  <c16:uniqueId val="{00000011-AC9C-441A-8218-96D4D8C29B89}"/>
                </c:ext>
              </c:extLst>
            </c:dLbl>
            <c:dLbl>
              <c:idx val="34"/>
              <c:delete val="1"/>
              <c:extLst>
                <c:ext xmlns:c15="http://schemas.microsoft.com/office/drawing/2012/chart" uri="{CE6537A1-D6FC-4f65-9D91-7224C49458BB}"/>
                <c:ext xmlns:c16="http://schemas.microsoft.com/office/drawing/2014/chart" uri="{C3380CC4-5D6E-409C-BE32-E72D297353CC}">
                  <c16:uniqueId val="{00000013-AC9C-441A-8218-96D4D8C29B89}"/>
                </c:ext>
              </c:extLst>
            </c:dLbl>
            <c:dLbl>
              <c:idx val="35"/>
              <c:delete val="1"/>
              <c:extLst>
                <c:ext xmlns:c15="http://schemas.microsoft.com/office/drawing/2012/chart" uri="{CE6537A1-D6FC-4f65-9D91-7224C49458BB}"/>
                <c:ext xmlns:c16="http://schemas.microsoft.com/office/drawing/2014/chart" uri="{C3380CC4-5D6E-409C-BE32-E72D297353CC}">
                  <c16:uniqueId val="{00000015-AC9C-441A-8218-96D4D8C29B89}"/>
                </c:ext>
              </c:extLst>
            </c:dLbl>
            <c:dLbl>
              <c:idx val="36"/>
              <c:delete val="1"/>
              <c:extLst>
                <c:ext xmlns:c15="http://schemas.microsoft.com/office/drawing/2012/chart" uri="{CE6537A1-D6FC-4f65-9D91-7224C49458BB}"/>
                <c:ext xmlns:c16="http://schemas.microsoft.com/office/drawing/2014/chart" uri="{C3380CC4-5D6E-409C-BE32-E72D297353CC}">
                  <c16:uniqueId val="{00000017-AC9C-441A-8218-96D4D8C29B89}"/>
                </c:ext>
              </c:extLst>
            </c:dLbl>
            <c:dLbl>
              <c:idx val="39"/>
              <c:delete val="1"/>
              <c:extLst>
                <c:ext xmlns:c15="http://schemas.microsoft.com/office/drawing/2012/chart" uri="{CE6537A1-D6FC-4f65-9D91-7224C49458BB}"/>
                <c:ext xmlns:c16="http://schemas.microsoft.com/office/drawing/2014/chart" uri="{C3380CC4-5D6E-409C-BE32-E72D297353CC}">
                  <c16:uniqueId val="{0000002F-AC9C-441A-8218-96D4D8C29B89}"/>
                </c:ext>
              </c:extLst>
            </c:dLbl>
            <c:dLbl>
              <c:idx val="40"/>
              <c:delete val="1"/>
              <c:extLst>
                <c:ext xmlns:c15="http://schemas.microsoft.com/office/drawing/2012/chart" uri="{CE6537A1-D6FC-4f65-9D91-7224C49458BB}"/>
                <c:ext xmlns:c16="http://schemas.microsoft.com/office/drawing/2014/chart" uri="{C3380CC4-5D6E-409C-BE32-E72D297353CC}">
                  <c16:uniqueId val="{00000030-AC9C-441A-8218-96D4D8C29B89}"/>
                </c:ext>
              </c:extLst>
            </c:dLbl>
            <c:dLbl>
              <c:idx val="41"/>
              <c:delete val="1"/>
              <c:extLst>
                <c:ext xmlns:c15="http://schemas.microsoft.com/office/drawing/2012/chart" uri="{CE6537A1-D6FC-4f65-9D91-7224C49458BB}"/>
                <c:ext xmlns:c16="http://schemas.microsoft.com/office/drawing/2014/chart" uri="{C3380CC4-5D6E-409C-BE32-E72D297353CC}">
                  <c16:uniqueId val="{00000031-AC9C-441A-8218-96D4D8C29B89}"/>
                </c:ext>
              </c:extLst>
            </c:dLbl>
            <c:dLbl>
              <c:idx val="42"/>
              <c:delete val="1"/>
              <c:extLst>
                <c:ext xmlns:c15="http://schemas.microsoft.com/office/drawing/2012/chart" uri="{CE6537A1-D6FC-4f65-9D91-7224C49458BB}"/>
                <c:ext xmlns:c16="http://schemas.microsoft.com/office/drawing/2014/chart" uri="{C3380CC4-5D6E-409C-BE32-E72D297353CC}">
                  <c16:uniqueId val="{00000032-AC9C-441A-8218-96D4D8C29B89}"/>
                </c:ext>
              </c:extLst>
            </c:dLbl>
            <c:dLbl>
              <c:idx val="43"/>
              <c:delete val="1"/>
              <c:extLst>
                <c:ext xmlns:c15="http://schemas.microsoft.com/office/drawing/2012/chart" uri="{CE6537A1-D6FC-4f65-9D91-7224C49458BB}"/>
                <c:ext xmlns:c16="http://schemas.microsoft.com/office/drawing/2014/chart" uri="{C3380CC4-5D6E-409C-BE32-E72D297353CC}">
                  <c16:uniqueId val="{00000033-AC9C-441A-8218-96D4D8C29B89}"/>
                </c:ext>
              </c:extLst>
            </c:dLbl>
            <c:dLbl>
              <c:idx val="44"/>
              <c:delete val="1"/>
              <c:extLst>
                <c:ext xmlns:c15="http://schemas.microsoft.com/office/drawing/2012/chart" uri="{CE6537A1-D6FC-4f65-9D91-7224C49458BB}"/>
                <c:ext xmlns:c16="http://schemas.microsoft.com/office/drawing/2014/chart" uri="{C3380CC4-5D6E-409C-BE32-E72D297353CC}">
                  <c16:uniqueId val="{00000034-AC9C-441A-8218-96D4D8C29B89}"/>
                </c:ext>
              </c:extLst>
            </c:dLbl>
            <c:dLbl>
              <c:idx val="45"/>
              <c:delete val="1"/>
              <c:extLst>
                <c:ext xmlns:c15="http://schemas.microsoft.com/office/drawing/2012/chart" uri="{CE6537A1-D6FC-4f65-9D91-7224C49458BB}"/>
                <c:ext xmlns:c16="http://schemas.microsoft.com/office/drawing/2014/chart" uri="{C3380CC4-5D6E-409C-BE32-E72D297353CC}">
                  <c16:uniqueId val="{00000035-AC9C-441A-8218-96D4D8C29B89}"/>
                </c:ext>
              </c:extLst>
            </c:dLbl>
            <c:dLbl>
              <c:idx val="46"/>
              <c:delete val="1"/>
              <c:extLst>
                <c:ext xmlns:c15="http://schemas.microsoft.com/office/drawing/2012/chart" uri="{CE6537A1-D6FC-4f65-9D91-7224C49458BB}"/>
                <c:ext xmlns:c16="http://schemas.microsoft.com/office/drawing/2014/chart" uri="{C3380CC4-5D6E-409C-BE32-E72D297353CC}">
                  <c16:uniqueId val="{00000036-AC9C-441A-8218-96D4D8C29B89}"/>
                </c:ext>
              </c:extLst>
            </c:dLbl>
            <c:dLbl>
              <c:idx val="47"/>
              <c:delete val="1"/>
              <c:extLst>
                <c:ext xmlns:c15="http://schemas.microsoft.com/office/drawing/2012/chart" uri="{CE6537A1-D6FC-4f65-9D91-7224C49458BB}"/>
                <c:ext xmlns:c16="http://schemas.microsoft.com/office/drawing/2014/chart" uri="{C3380CC4-5D6E-409C-BE32-E72D297353CC}">
                  <c16:uniqueId val="{00000037-AC9C-441A-8218-96D4D8C29B89}"/>
                </c:ext>
              </c:extLst>
            </c:dLbl>
            <c:spPr>
              <a:noFill/>
              <a:ln>
                <a:noFill/>
              </a:ln>
              <a:effectLst/>
            </c:spPr>
            <c:txPr>
              <a:bodyPr rot="0" spcFirstLastPara="1" vertOverflow="ellipsis" vert="horz" wrap="square" anchor="ctr" anchorCtr="1"/>
              <a:lstStyle/>
              <a:p>
                <a:pPr>
                  <a:defRPr sz="1100" b="0"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'Site PMs'!$L$59:$L$107</c:f>
              <c:numCache>
                <c:formatCode>0%</c:formatCode>
                <c:ptCount val="49"/>
                <c:pt idx="0">
                  <c:v>0.46200000000000002</c:v>
                </c:pt>
                <c:pt idx="1">
                  <c:v>0.51500000000000001</c:v>
                </c:pt>
                <c:pt idx="2">
                  <c:v>0.51900000000000002</c:v>
                </c:pt>
                <c:pt idx="3">
                  <c:v>0.53300000000000003</c:v>
                </c:pt>
                <c:pt idx="4">
                  <c:v>0.53600000000000003</c:v>
                </c:pt>
                <c:pt idx="5">
                  <c:v>0.54500000000000004</c:v>
                </c:pt>
                <c:pt idx="6">
                  <c:v>0.58299999999999996</c:v>
                </c:pt>
                <c:pt idx="7">
                  <c:v>0.6</c:v>
                </c:pt>
                <c:pt idx="8">
                  <c:v>0.64200000000000002</c:v>
                </c:pt>
                <c:pt idx="9">
                  <c:v>0.66400000000000003</c:v>
                </c:pt>
                <c:pt idx="10">
                  <c:v>0.70699999999999996</c:v>
                </c:pt>
                <c:pt idx="11">
                  <c:v>0.76500000000000001</c:v>
                </c:pt>
                <c:pt idx="12">
                  <c:v>0.78300000000000003</c:v>
                </c:pt>
                <c:pt idx="13">
                  <c:v>0.79200000000000004</c:v>
                </c:pt>
                <c:pt idx="14">
                  <c:v>0.8</c:v>
                </c:pt>
                <c:pt idx="15">
                  <c:v>0.81100000000000005</c:v>
                </c:pt>
                <c:pt idx="16">
                  <c:v>0.81799999999999995</c:v>
                </c:pt>
                <c:pt idx="17">
                  <c:v>0.84199999999999997</c:v>
                </c:pt>
                <c:pt idx="18">
                  <c:v>0.92600000000000005</c:v>
                </c:pt>
                <c:pt idx="19">
                  <c:v>0.93200000000000005</c:v>
                </c:pt>
                <c:pt idx="20">
                  <c:v>0.75600000000000001</c:v>
                </c:pt>
                <c:pt idx="21">
                  <c:v>0.78600000000000003</c:v>
                </c:pt>
                <c:pt idx="22">
                  <c:v>0.80700000000000005</c:v>
                </c:pt>
                <c:pt idx="23">
                  <c:v>0.83899999999999997</c:v>
                </c:pt>
                <c:pt idx="24">
                  <c:v>0.86</c:v>
                </c:pt>
                <c:pt idx="25">
                  <c:v>0.88400000000000001</c:v>
                </c:pt>
                <c:pt idx="26">
                  <c:v>0.20100000000000001</c:v>
                </c:pt>
                <c:pt idx="27">
                  <c:v>0.214</c:v>
                </c:pt>
                <c:pt idx="28">
                  <c:v>0.29599999999999999</c:v>
                </c:pt>
                <c:pt idx="29">
                  <c:v>0.309</c:v>
                </c:pt>
                <c:pt idx="30">
                  <c:v>0.33800000000000002</c:v>
                </c:pt>
                <c:pt idx="31">
                  <c:v>0.64300000000000002</c:v>
                </c:pt>
                <c:pt idx="32">
                  <c:v>0.64300000000000002</c:v>
                </c:pt>
                <c:pt idx="33">
                  <c:v>0.65100000000000002</c:v>
                </c:pt>
                <c:pt idx="34">
                  <c:v>0.73199999999999998</c:v>
                </c:pt>
                <c:pt idx="35">
                  <c:v>0.78600000000000003</c:v>
                </c:pt>
                <c:pt idx="36">
                  <c:v>0.81200000000000006</c:v>
                </c:pt>
                <c:pt idx="37">
                  <c:v>0.82299999999999995</c:v>
                </c:pt>
                <c:pt idx="38">
                  <c:v>0.77800000000000002</c:v>
                </c:pt>
                <c:pt idx="39">
                  <c:v>0.82599999999999996</c:v>
                </c:pt>
                <c:pt idx="40">
                  <c:v>0.88500000000000001</c:v>
                </c:pt>
                <c:pt idx="41">
                  <c:v>0.88600000000000001</c:v>
                </c:pt>
                <c:pt idx="42">
                  <c:v>0.88900000000000001</c:v>
                </c:pt>
                <c:pt idx="43">
                  <c:v>0.90800000000000003</c:v>
                </c:pt>
                <c:pt idx="44">
                  <c:v>0.93500000000000005</c:v>
                </c:pt>
                <c:pt idx="45">
                  <c:v>0.95099999999999996</c:v>
                </c:pt>
                <c:pt idx="46">
                  <c:v>0.95199999999999996</c:v>
                </c:pt>
                <c:pt idx="47">
                  <c:v>0.97399999999999998</c:v>
                </c:pt>
                <c:pt idx="48">
                  <c:v>1</c:v>
                </c:pt>
              </c:numCache>
            </c:numRef>
          </c:val>
          <c:extLst>
            <c:ext xmlns:c16="http://schemas.microsoft.com/office/drawing/2014/chart" uri="{C3380CC4-5D6E-409C-BE32-E72D297353CC}">
              <c16:uniqueId val="{00000038-AC9C-441A-8218-96D4D8C29B89}"/>
            </c:ext>
          </c:extLst>
        </c:ser>
        <c:dLbls>
          <c:showLegendKey val="0"/>
          <c:showVal val="0"/>
          <c:showCatName val="0"/>
          <c:showSerName val="0"/>
          <c:showPercent val="0"/>
          <c:showBubbleSize val="0"/>
        </c:dLbls>
        <c:gapWidth val="50"/>
        <c:overlap val="-27"/>
        <c:axId val="433896968"/>
        <c:axId val="433897952"/>
      </c:barChart>
      <c:catAx>
        <c:axId val="433896968"/>
        <c:scaling>
          <c:orientation val="minMax"/>
        </c:scaling>
        <c:delete val="1"/>
        <c:axPos val="b"/>
        <c:numFmt formatCode="General" sourceLinked="1"/>
        <c:majorTickMark val="none"/>
        <c:minorTickMark val="none"/>
        <c:tickLblPos val="nextTo"/>
        <c:crossAx val="433897952"/>
        <c:crosses val="autoZero"/>
        <c:auto val="1"/>
        <c:lblAlgn val="ctr"/>
        <c:lblOffset val="100"/>
        <c:noMultiLvlLbl val="0"/>
      </c:catAx>
      <c:valAx>
        <c:axId val="433897952"/>
        <c:scaling>
          <c:orientation val="minMax"/>
        </c:scaling>
        <c:delete val="1"/>
        <c:axPos val="l"/>
        <c:numFmt formatCode="0%" sourceLinked="1"/>
        <c:majorTickMark val="out"/>
        <c:minorTickMark val="none"/>
        <c:tickLblPos val="nextTo"/>
        <c:crossAx val="433896968"/>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accent2"/>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'Sponsor PMs'!$H$38:$H$42</c:f>
              <c:strCache>
                <c:ptCount val="5"/>
                <c:pt idx="0">
                  <c:v>Sponsor 1</c:v>
                </c:pt>
                <c:pt idx="1">
                  <c:v>Sponsor 5</c:v>
                </c:pt>
                <c:pt idx="2">
                  <c:v>Sponsor 2</c:v>
                </c:pt>
                <c:pt idx="3">
                  <c:v>Sponsor 3</c:v>
                </c:pt>
                <c:pt idx="4">
                  <c:v>Sponsor 4</c:v>
                </c:pt>
              </c:strCache>
            </c:strRef>
          </c:cat>
          <c:val>
            <c:numRef>
              <c:f>'Sponsor PMs'!$I$38:$I$42</c:f>
              <c:numCache>
                <c:formatCode>0%</c:formatCode>
                <c:ptCount val="5"/>
                <c:pt idx="0">
                  <c:v>0.38600000000000001</c:v>
                </c:pt>
                <c:pt idx="1">
                  <c:v>0.57999999999999996</c:v>
                </c:pt>
                <c:pt idx="2">
                  <c:v>0.76700000000000002</c:v>
                </c:pt>
                <c:pt idx="3">
                  <c:v>0.82</c:v>
                </c:pt>
                <c:pt idx="4">
                  <c:v>0.82499999999999996</c:v>
                </c:pt>
              </c:numCache>
            </c:numRef>
          </c:val>
          <c:extLst>
            <c:ext xmlns:c16="http://schemas.microsoft.com/office/drawing/2014/chart" uri="{C3380CC4-5D6E-409C-BE32-E72D297353CC}">
              <c16:uniqueId val="{00000000-F471-4379-A5D5-BDC2713953F2}"/>
            </c:ext>
          </c:extLst>
        </c:ser>
        <c:dLbls>
          <c:showLegendKey val="0"/>
          <c:showVal val="0"/>
          <c:showCatName val="0"/>
          <c:showSerName val="0"/>
          <c:showPercent val="0"/>
          <c:showBubbleSize val="0"/>
        </c:dLbls>
        <c:gapWidth val="219"/>
        <c:overlap val="-27"/>
        <c:axId val="422014592"/>
        <c:axId val="422012296"/>
      </c:barChart>
      <c:catAx>
        <c:axId val="422014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2"/>
                </a:solidFill>
                <a:latin typeface="+mn-lt"/>
                <a:ea typeface="+mn-ea"/>
                <a:cs typeface="+mn-cs"/>
              </a:defRPr>
            </a:pPr>
            <a:endParaRPr lang="en-US"/>
          </a:p>
        </c:txPr>
        <c:crossAx val="422012296"/>
        <c:crosses val="autoZero"/>
        <c:auto val="1"/>
        <c:lblAlgn val="ctr"/>
        <c:lblOffset val="100"/>
        <c:noMultiLvlLbl val="0"/>
      </c:catAx>
      <c:valAx>
        <c:axId val="422012296"/>
        <c:scaling>
          <c:orientation val="minMax"/>
        </c:scaling>
        <c:delete val="1"/>
        <c:axPos val="l"/>
        <c:numFmt formatCode="0%" sourceLinked="1"/>
        <c:majorTickMark val="out"/>
        <c:minorTickMark val="none"/>
        <c:tickLblPos val="nextTo"/>
        <c:crossAx val="422014592"/>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accent2"/>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8"/>
            <c:invertIfNegative val="0"/>
            <c:bubble3D val="0"/>
            <c:spPr>
              <a:solidFill>
                <a:schemeClr val="accent5"/>
              </a:solidFill>
              <a:ln>
                <a:noFill/>
              </a:ln>
              <a:effectLst/>
            </c:spPr>
            <c:extLst>
              <c:ext xmlns:c16="http://schemas.microsoft.com/office/drawing/2014/chart" uri="{C3380CC4-5D6E-409C-BE32-E72D297353CC}">
                <c16:uniqueId val="{00000001-83E1-420F-B925-C119D9D113ED}"/>
              </c:ext>
            </c:extLst>
          </c:dPt>
          <c:dPt>
            <c:idx val="19"/>
            <c:invertIfNegative val="0"/>
            <c:bubble3D val="0"/>
            <c:spPr>
              <a:solidFill>
                <a:schemeClr val="accent5"/>
              </a:solidFill>
              <a:ln>
                <a:noFill/>
              </a:ln>
              <a:effectLst/>
            </c:spPr>
            <c:extLst>
              <c:ext xmlns:c16="http://schemas.microsoft.com/office/drawing/2014/chart" uri="{C3380CC4-5D6E-409C-BE32-E72D297353CC}">
                <c16:uniqueId val="{00000003-83E1-420F-B925-C119D9D113ED}"/>
              </c:ext>
            </c:extLst>
          </c:dPt>
          <c:dPt>
            <c:idx val="20"/>
            <c:invertIfNegative val="0"/>
            <c:bubble3D val="0"/>
            <c:spPr>
              <a:solidFill>
                <a:schemeClr val="accent5"/>
              </a:solidFill>
              <a:ln>
                <a:noFill/>
              </a:ln>
              <a:effectLst/>
            </c:spPr>
            <c:extLst>
              <c:ext xmlns:c16="http://schemas.microsoft.com/office/drawing/2014/chart" uri="{C3380CC4-5D6E-409C-BE32-E72D297353CC}">
                <c16:uniqueId val="{00000005-83E1-420F-B925-C119D9D113ED}"/>
              </c:ext>
            </c:extLst>
          </c:dPt>
          <c:dPt>
            <c:idx val="21"/>
            <c:invertIfNegative val="0"/>
            <c:bubble3D val="0"/>
            <c:spPr>
              <a:solidFill>
                <a:schemeClr val="accent5"/>
              </a:solidFill>
              <a:ln>
                <a:noFill/>
              </a:ln>
              <a:effectLst/>
            </c:spPr>
            <c:extLst>
              <c:ext xmlns:c16="http://schemas.microsoft.com/office/drawing/2014/chart" uri="{C3380CC4-5D6E-409C-BE32-E72D297353CC}">
                <c16:uniqueId val="{00000007-83E1-420F-B925-C119D9D113ED}"/>
              </c:ext>
            </c:extLst>
          </c:dPt>
          <c:dPt>
            <c:idx val="22"/>
            <c:invertIfNegative val="0"/>
            <c:bubble3D val="0"/>
            <c:spPr>
              <a:solidFill>
                <a:schemeClr val="accent5"/>
              </a:solidFill>
              <a:ln>
                <a:noFill/>
              </a:ln>
              <a:effectLst/>
            </c:spPr>
            <c:extLst>
              <c:ext xmlns:c16="http://schemas.microsoft.com/office/drawing/2014/chart" uri="{C3380CC4-5D6E-409C-BE32-E72D297353CC}">
                <c16:uniqueId val="{00000009-83E1-420F-B925-C119D9D113ED}"/>
              </c:ext>
            </c:extLst>
          </c:dPt>
          <c:dPt>
            <c:idx val="23"/>
            <c:invertIfNegative val="0"/>
            <c:bubble3D val="0"/>
            <c:spPr>
              <a:solidFill>
                <a:schemeClr val="accent5"/>
              </a:solidFill>
              <a:ln>
                <a:noFill/>
              </a:ln>
              <a:effectLst/>
            </c:spPr>
            <c:extLst>
              <c:ext xmlns:c16="http://schemas.microsoft.com/office/drawing/2014/chart" uri="{C3380CC4-5D6E-409C-BE32-E72D297353CC}">
                <c16:uniqueId val="{0000000B-83E1-420F-B925-C119D9D113ED}"/>
              </c:ext>
            </c:extLst>
          </c:dPt>
          <c:dPt>
            <c:idx val="29"/>
            <c:invertIfNegative val="0"/>
            <c:bubble3D val="0"/>
            <c:spPr>
              <a:solidFill>
                <a:schemeClr val="accent5"/>
              </a:solidFill>
              <a:ln>
                <a:noFill/>
              </a:ln>
              <a:effectLst/>
            </c:spPr>
            <c:extLst>
              <c:ext xmlns:c16="http://schemas.microsoft.com/office/drawing/2014/chart" uri="{C3380CC4-5D6E-409C-BE32-E72D297353CC}">
                <c16:uniqueId val="{0000000D-83E1-420F-B925-C119D9D113ED}"/>
              </c:ext>
            </c:extLst>
          </c:dPt>
          <c:dPt>
            <c:idx val="30"/>
            <c:invertIfNegative val="0"/>
            <c:bubble3D val="0"/>
            <c:spPr>
              <a:solidFill>
                <a:schemeClr val="accent5"/>
              </a:solidFill>
              <a:ln>
                <a:noFill/>
              </a:ln>
              <a:effectLst/>
            </c:spPr>
            <c:extLst>
              <c:ext xmlns:c16="http://schemas.microsoft.com/office/drawing/2014/chart" uri="{C3380CC4-5D6E-409C-BE32-E72D297353CC}">
                <c16:uniqueId val="{0000000F-83E1-420F-B925-C119D9D113ED}"/>
              </c:ext>
            </c:extLst>
          </c:dPt>
          <c:dPt>
            <c:idx val="31"/>
            <c:invertIfNegative val="0"/>
            <c:bubble3D val="0"/>
            <c:spPr>
              <a:solidFill>
                <a:schemeClr val="accent5"/>
              </a:solidFill>
              <a:ln>
                <a:noFill/>
              </a:ln>
              <a:effectLst/>
            </c:spPr>
            <c:extLst>
              <c:ext xmlns:c16="http://schemas.microsoft.com/office/drawing/2014/chart" uri="{C3380CC4-5D6E-409C-BE32-E72D297353CC}">
                <c16:uniqueId val="{00000011-83E1-420F-B925-C119D9D113ED}"/>
              </c:ext>
            </c:extLst>
          </c:dPt>
          <c:dPt>
            <c:idx val="32"/>
            <c:invertIfNegative val="0"/>
            <c:bubble3D val="0"/>
            <c:spPr>
              <a:solidFill>
                <a:schemeClr val="accent5"/>
              </a:solidFill>
              <a:ln>
                <a:noFill/>
              </a:ln>
              <a:effectLst/>
            </c:spPr>
            <c:extLst>
              <c:ext xmlns:c16="http://schemas.microsoft.com/office/drawing/2014/chart" uri="{C3380CC4-5D6E-409C-BE32-E72D297353CC}">
                <c16:uniqueId val="{00000013-83E1-420F-B925-C119D9D113ED}"/>
              </c:ext>
            </c:extLst>
          </c:dPt>
          <c:dPt>
            <c:idx val="33"/>
            <c:invertIfNegative val="0"/>
            <c:bubble3D val="0"/>
            <c:spPr>
              <a:solidFill>
                <a:schemeClr val="accent5"/>
              </a:solidFill>
              <a:ln>
                <a:noFill/>
              </a:ln>
              <a:effectLst/>
            </c:spPr>
            <c:extLst>
              <c:ext xmlns:c16="http://schemas.microsoft.com/office/drawing/2014/chart" uri="{C3380CC4-5D6E-409C-BE32-E72D297353CC}">
                <c16:uniqueId val="{00000015-83E1-420F-B925-C119D9D113ED}"/>
              </c:ext>
            </c:extLst>
          </c:dPt>
          <c:dPt>
            <c:idx val="34"/>
            <c:invertIfNegative val="0"/>
            <c:bubble3D val="0"/>
            <c:spPr>
              <a:solidFill>
                <a:schemeClr val="accent5"/>
              </a:solidFill>
              <a:ln>
                <a:noFill/>
              </a:ln>
              <a:effectLst/>
            </c:spPr>
            <c:extLst>
              <c:ext xmlns:c16="http://schemas.microsoft.com/office/drawing/2014/chart" uri="{C3380CC4-5D6E-409C-BE32-E72D297353CC}">
                <c16:uniqueId val="{00000017-83E1-420F-B925-C119D9D113ED}"/>
              </c:ext>
            </c:extLst>
          </c:dPt>
          <c:dPt>
            <c:idx val="35"/>
            <c:invertIfNegative val="0"/>
            <c:bubble3D val="0"/>
            <c:spPr>
              <a:solidFill>
                <a:schemeClr val="accent5"/>
              </a:solidFill>
              <a:ln>
                <a:noFill/>
              </a:ln>
              <a:effectLst/>
            </c:spPr>
            <c:extLst>
              <c:ext xmlns:c16="http://schemas.microsoft.com/office/drawing/2014/chart" uri="{C3380CC4-5D6E-409C-BE32-E72D297353CC}">
                <c16:uniqueId val="{00000019-83E1-420F-B925-C119D9D113ED}"/>
              </c:ext>
            </c:extLst>
          </c:dPt>
          <c:dLbls>
            <c:dLbl>
              <c:idx val="1"/>
              <c:delete val="1"/>
              <c:extLst>
                <c:ext xmlns:c15="http://schemas.microsoft.com/office/drawing/2012/chart" uri="{CE6537A1-D6FC-4f65-9D91-7224C49458BB}"/>
                <c:ext xmlns:c16="http://schemas.microsoft.com/office/drawing/2014/chart" uri="{C3380CC4-5D6E-409C-BE32-E72D297353CC}">
                  <c16:uniqueId val="{0000001A-83E1-420F-B925-C119D9D113ED}"/>
                </c:ext>
              </c:extLst>
            </c:dLbl>
            <c:dLbl>
              <c:idx val="2"/>
              <c:delete val="1"/>
              <c:extLst>
                <c:ext xmlns:c15="http://schemas.microsoft.com/office/drawing/2012/chart" uri="{CE6537A1-D6FC-4f65-9D91-7224C49458BB}"/>
                <c:ext xmlns:c16="http://schemas.microsoft.com/office/drawing/2014/chart" uri="{C3380CC4-5D6E-409C-BE32-E72D297353CC}">
                  <c16:uniqueId val="{0000001B-83E1-420F-B925-C119D9D113ED}"/>
                </c:ext>
              </c:extLst>
            </c:dLbl>
            <c:dLbl>
              <c:idx val="3"/>
              <c:delete val="1"/>
              <c:extLst>
                <c:ext xmlns:c15="http://schemas.microsoft.com/office/drawing/2012/chart" uri="{CE6537A1-D6FC-4f65-9D91-7224C49458BB}"/>
                <c:ext xmlns:c16="http://schemas.microsoft.com/office/drawing/2014/chart" uri="{C3380CC4-5D6E-409C-BE32-E72D297353CC}">
                  <c16:uniqueId val="{0000001C-83E1-420F-B925-C119D9D113ED}"/>
                </c:ext>
              </c:extLst>
            </c:dLbl>
            <c:dLbl>
              <c:idx val="4"/>
              <c:delete val="1"/>
              <c:extLst>
                <c:ext xmlns:c15="http://schemas.microsoft.com/office/drawing/2012/chart" uri="{CE6537A1-D6FC-4f65-9D91-7224C49458BB}"/>
                <c:ext xmlns:c16="http://schemas.microsoft.com/office/drawing/2014/chart" uri="{C3380CC4-5D6E-409C-BE32-E72D297353CC}">
                  <c16:uniqueId val="{0000001D-83E1-420F-B925-C119D9D113ED}"/>
                </c:ext>
              </c:extLst>
            </c:dLbl>
            <c:dLbl>
              <c:idx val="5"/>
              <c:delete val="1"/>
              <c:extLst>
                <c:ext xmlns:c15="http://schemas.microsoft.com/office/drawing/2012/chart" uri="{CE6537A1-D6FC-4f65-9D91-7224C49458BB}"/>
                <c:ext xmlns:c16="http://schemas.microsoft.com/office/drawing/2014/chart" uri="{C3380CC4-5D6E-409C-BE32-E72D297353CC}">
                  <c16:uniqueId val="{0000001E-83E1-420F-B925-C119D9D113ED}"/>
                </c:ext>
              </c:extLst>
            </c:dLbl>
            <c:dLbl>
              <c:idx val="6"/>
              <c:delete val="1"/>
              <c:extLst>
                <c:ext xmlns:c15="http://schemas.microsoft.com/office/drawing/2012/chart" uri="{CE6537A1-D6FC-4f65-9D91-7224C49458BB}"/>
                <c:ext xmlns:c16="http://schemas.microsoft.com/office/drawing/2014/chart" uri="{C3380CC4-5D6E-409C-BE32-E72D297353CC}">
                  <c16:uniqueId val="{0000001F-83E1-420F-B925-C119D9D113ED}"/>
                </c:ext>
              </c:extLst>
            </c:dLbl>
            <c:dLbl>
              <c:idx val="7"/>
              <c:delete val="1"/>
              <c:extLst>
                <c:ext xmlns:c15="http://schemas.microsoft.com/office/drawing/2012/chart" uri="{CE6537A1-D6FC-4f65-9D91-7224C49458BB}"/>
                <c:ext xmlns:c16="http://schemas.microsoft.com/office/drawing/2014/chart" uri="{C3380CC4-5D6E-409C-BE32-E72D297353CC}">
                  <c16:uniqueId val="{00000020-83E1-420F-B925-C119D9D113ED}"/>
                </c:ext>
              </c:extLst>
            </c:dLbl>
            <c:dLbl>
              <c:idx val="8"/>
              <c:delete val="1"/>
              <c:extLst>
                <c:ext xmlns:c15="http://schemas.microsoft.com/office/drawing/2012/chart" uri="{CE6537A1-D6FC-4f65-9D91-7224C49458BB}"/>
                <c:ext xmlns:c16="http://schemas.microsoft.com/office/drawing/2014/chart" uri="{C3380CC4-5D6E-409C-BE32-E72D297353CC}">
                  <c16:uniqueId val="{00000021-83E1-420F-B925-C119D9D113ED}"/>
                </c:ext>
              </c:extLst>
            </c:dLbl>
            <c:dLbl>
              <c:idx val="9"/>
              <c:delete val="1"/>
              <c:extLst>
                <c:ext xmlns:c15="http://schemas.microsoft.com/office/drawing/2012/chart" uri="{CE6537A1-D6FC-4f65-9D91-7224C49458BB}"/>
                <c:ext xmlns:c16="http://schemas.microsoft.com/office/drawing/2014/chart" uri="{C3380CC4-5D6E-409C-BE32-E72D297353CC}">
                  <c16:uniqueId val="{00000022-83E1-420F-B925-C119D9D113ED}"/>
                </c:ext>
              </c:extLst>
            </c:dLbl>
            <c:dLbl>
              <c:idx val="10"/>
              <c:delete val="1"/>
              <c:extLst>
                <c:ext xmlns:c15="http://schemas.microsoft.com/office/drawing/2012/chart" uri="{CE6537A1-D6FC-4f65-9D91-7224C49458BB}"/>
                <c:ext xmlns:c16="http://schemas.microsoft.com/office/drawing/2014/chart" uri="{C3380CC4-5D6E-409C-BE32-E72D297353CC}">
                  <c16:uniqueId val="{00000023-83E1-420F-B925-C119D9D113ED}"/>
                </c:ext>
              </c:extLst>
            </c:dLbl>
            <c:dLbl>
              <c:idx val="11"/>
              <c:delete val="1"/>
              <c:extLst>
                <c:ext xmlns:c15="http://schemas.microsoft.com/office/drawing/2012/chart" uri="{CE6537A1-D6FC-4f65-9D91-7224C49458BB}"/>
                <c:ext xmlns:c16="http://schemas.microsoft.com/office/drawing/2014/chart" uri="{C3380CC4-5D6E-409C-BE32-E72D297353CC}">
                  <c16:uniqueId val="{00000024-83E1-420F-B925-C119D9D113ED}"/>
                </c:ext>
              </c:extLst>
            </c:dLbl>
            <c:dLbl>
              <c:idx val="12"/>
              <c:delete val="1"/>
              <c:extLst>
                <c:ext xmlns:c15="http://schemas.microsoft.com/office/drawing/2012/chart" uri="{CE6537A1-D6FC-4f65-9D91-7224C49458BB}"/>
                <c:ext xmlns:c16="http://schemas.microsoft.com/office/drawing/2014/chart" uri="{C3380CC4-5D6E-409C-BE32-E72D297353CC}">
                  <c16:uniqueId val="{00000025-83E1-420F-B925-C119D9D113ED}"/>
                </c:ext>
              </c:extLst>
            </c:dLbl>
            <c:dLbl>
              <c:idx val="13"/>
              <c:delete val="1"/>
              <c:extLst>
                <c:ext xmlns:c15="http://schemas.microsoft.com/office/drawing/2012/chart" uri="{CE6537A1-D6FC-4f65-9D91-7224C49458BB}"/>
                <c:ext xmlns:c16="http://schemas.microsoft.com/office/drawing/2014/chart" uri="{C3380CC4-5D6E-409C-BE32-E72D297353CC}">
                  <c16:uniqueId val="{00000026-83E1-420F-B925-C119D9D113ED}"/>
                </c:ext>
              </c:extLst>
            </c:dLbl>
            <c:dLbl>
              <c:idx val="14"/>
              <c:delete val="1"/>
              <c:extLst>
                <c:ext xmlns:c15="http://schemas.microsoft.com/office/drawing/2012/chart" uri="{CE6537A1-D6FC-4f65-9D91-7224C49458BB}"/>
                <c:ext xmlns:c16="http://schemas.microsoft.com/office/drawing/2014/chart" uri="{C3380CC4-5D6E-409C-BE32-E72D297353CC}">
                  <c16:uniqueId val="{00000027-83E1-420F-B925-C119D9D113ED}"/>
                </c:ext>
              </c:extLst>
            </c:dLbl>
            <c:dLbl>
              <c:idx val="15"/>
              <c:delete val="1"/>
              <c:extLst>
                <c:ext xmlns:c15="http://schemas.microsoft.com/office/drawing/2012/chart" uri="{CE6537A1-D6FC-4f65-9D91-7224C49458BB}"/>
                <c:ext xmlns:c16="http://schemas.microsoft.com/office/drawing/2014/chart" uri="{C3380CC4-5D6E-409C-BE32-E72D297353CC}">
                  <c16:uniqueId val="{00000028-83E1-420F-B925-C119D9D113ED}"/>
                </c:ext>
              </c:extLst>
            </c:dLbl>
            <c:dLbl>
              <c:idx val="16"/>
              <c:delete val="1"/>
              <c:extLst>
                <c:ext xmlns:c15="http://schemas.microsoft.com/office/drawing/2012/chart" uri="{CE6537A1-D6FC-4f65-9D91-7224C49458BB}"/>
                <c:ext xmlns:c16="http://schemas.microsoft.com/office/drawing/2014/chart" uri="{C3380CC4-5D6E-409C-BE32-E72D297353CC}">
                  <c16:uniqueId val="{00000029-83E1-420F-B925-C119D9D113ED}"/>
                </c:ext>
              </c:extLst>
            </c:dLbl>
            <c:dLbl>
              <c:idx val="19"/>
              <c:delete val="1"/>
              <c:extLst>
                <c:ext xmlns:c15="http://schemas.microsoft.com/office/drawing/2012/chart" uri="{CE6537A1-D6FC-4f65-9D91-7224C49458BB}"/>
                <c:ext xmlns:c16="http://schemas.microsoft.com/office/drawing/2014/chart" uri="{C3380CC4-5D6E-409C-BE32-E72D297353CC}">
                  <c16:uniqueId val="{00000003-83E1-420F-B925-C119D9D113ED}"/>
                </c:ext>
              </c:extLst>
            </c:dLbl>
            <c:dLbl>
              <c:idx val="20"/>
              <c:delete val="1"/>
              <c:extLst>
                <c:ext xmlns:c15="http://schemas.microsoft.com/office/drawing/2012/chart" uri="{CE6537A1-D6FC-4f65-9D91-7224C49458BB}"/>
                <c:ext xmlns:c16="http://schemas.microsoft.com/office/drawing/2014/chart" uri="{C3380CC4-5D6E-409C-BE32-E72D297353CC}">
                  <c16:uniqueId val="{00000005-83E1-420F-B925-C119D9D113ED}"/>
                </c:ext>
              </c:extLst>
            </c:dLbl>
            <c:dLbl>
              <c:idx val="21"/>
              <c:delete val="1"/>
              <c:extLst>
                <c:ext xmlns:c15="http://schemas.microsoft.com/office/drawing/2012/chart" uri="{CE6537A1-D6FC-4f65-9D91-7224C49458BB}"/>
                <c:ext xmlns:c16="http://schemas.microsoft.com/office/drawing/2014/chart" uri="{C3380CC4-5D6E-409C-BE32-E72D297353CC}">
                  <c16:uniqueId val="{00000007-83E1-420F-B925-C119D9D113ED}"/>
                </c:ext>
              </c:extLst>
            </c:dLbl>
            <c:dLbl>
              <c:idx val="22"/>
              <c:delete val="1"/>
              <c:extLst>
                <c:ext xmlns:c15="http://schemas.microsoft.com/office/drawing/2012/chart" uri="{CE6537A1-D6FC-4f65-9D91-7224C49458BB}"/>
                <c:ext xmlns:c16="http://schemas.microsoft.com/office/drawing/2014/chart" uri="{C3380CC4-5D6E-409C-BE32-E72D297353CC}">
                  <c16:uniqueId val="{00000009-83E1-420F-B925-C119D9D113ED}"/>
                </c:ext>
              </c:extLst>
            </c:dLbl>
            <c:dLbl>
              <c:idx val="25"/>
              <c:delete val="1"/>
              <c:extLst>
                <c:ext xmlns:c15="http://schemas.microsoft.com/office/drawing/2012/chart" uri="{CE6537A1-D6FC-4f65-9D91-7224C49458BB}"/>
                <c:ext xmlns:c16="http://schemas.microsoft.com/office/drawing/2014/chart" uri="{C3380CC4-5D6E-409C-BE32-E72D297353CC}">
                  <c16:uniqueId val="{0000002A-83E1-420F-B925-C119D9D113ED}"/>
                </c:ext>
              </c:extLst>
            </c:dLbl>
            <c:dLbl>
              <c:idx val="26"/>
              <c:delete val="1"/>
              <c:extLst>
                <c:ext xmlns:c15="http://schemas.microsoft.com/office/drawing/2012/chart" uri="{CE6537A1-D6FC-4f65-9D91-7224C49458BB}"/>
                <c:ext xmlns:c16="http://schemas.microsoft.com/office/drawing/2014/chart" uri="{C3380CC4-5D6E-409C-BE32-E72D297353CC}">
                  <c16:uniqueId val="{0000002B-83E1-420F-B925-C119D9D113ED}"/>
                </c:ext>
              </c:extLst>
            </c:dLbl>
            <c:dLbl>
              <c:idx val="27"/>
              <c:delete val="1"/>
              <c:extLst>
                <c:ext xmlns:c15="http://schemas.microsoft.com/office/drawing/2012/chart" uri="{CE6537A1-D6FC-4f65-9D91-7224C49458BB}"/>
                <c:ext xmlns:c16="http://schemas.microsoft.com/office/drawing/2014/chart" uri="{C3380CC4-5D6E-409C-BE32-E72D297353CC}">
                  <c16:uniqueId val="{0000002C-83E1-420F-B925-C119D9D113ED}"/>
                </c:ext>
              </c:extLst>
            </c:dLbl>
            <c:dLbl>
              <c:idx val="30"/>
              <c:delete val="1"/>
              <c:extLst>
                <c:ext xmlns:c15="http://schemas.microsoft.com/office/drawing/2012/chart" uri="{CE6537A1-D6FC-4f65-9D91-7224C49458BB}"/>
                <c:ext xmlns:c16="http://schemas.microsoft.com/office/drawing/2014/chart" uri="{C3380CC4-5D6E-409C-BE32-E72D297353CC}">
                  <c16:uniqueId val="{0000000F-83E1-420F-B925-C119D9D113ED}"/>
                </c:ext>
              </c:extLst>
            </c:dLbl>
            <c:dLbl>
              <c:idx val="31"/>
              <c:delete val="1"/>
              <c:extLst>
                <c:ext xmlns:c15="http://schemas.microsoft.com/office/drawing/2012/chart" uri="{CE6537A1-D6FC-4f65-9D91-7224C49458BB}"/>
                <c:ext xmlns:c16="http://schemas.microsoft.com/office/drawing/2014/chart" uri="{C3380CC4-5D6E-409C-BE32-E72D297353CC}">
                  <c16:uniqueId val="{00000011-83E1-420F-B925-C119D9D113ED}"/>
                </c:ext>
              </c:extLst>
            </c:dLbl>
            <c:dLbl>
              <c:idx val="32"/>
              <c:delete val="1"/>
              <c:extLst>
                <c:ext xmlns:c15="http://schemas.microsoft.com/office/drawing/2012/chart" uri="{CE6537A1-D6FC-4f65-9D91-7224C49458BB}"/>
                <c:ext xmlns:c16="http://schemas.microsoft.com/office/drawing/2014/chart" uri="{C3380CC4-5D6E-409C-BE32-E72D297353CC}">
                  <c16:uniqueId val="{00000013-83E1-420F-B925-C119D9D113ED}"/>
                </c:ext>
              </c:extLst>
            </c:dLbl>
            <c:dLbl>
              <c:idx val="33"/>
              <c:delete val="1"/>
              <c:extLst>
                <c:ext xmlns:c15="http://schemas.microsoft.com/office/drawing/2012/chart" uri="{CE6537A1-D6FC-4f65-9D91-7224C49458BB}"/>
                <c:ext xmlns:c16="http://schemas.microsoft.com/office/drawing/2014/chart" uri="{C3380CC4-5D6E-409C-BE32-E72D297353CC}">
                  <c16:uniqueId val="{00000015-83E1-420F-B925-C119D9D113ED}"/>
                </c:ext>
              </c:extLst>
            </c:dLbl>
            <c:dLbl>
              <c:idx val="34"/>
              <c:delete val="1"/>
              <c:extLst>
                <c:ext xmlns:c15="http://schemas.microsoft.com/office/drawing/2012/chart" uri="{CE6537A1-D6FC-4f65-9D91-7224C49458BB}"/>
                <c:ext xmlns:c16="http://schemas.microsoft.com/office/drawing/2014/chart" uri="{C3380CC4-5D6E-409C-BE32-E72D297353CC}">
                  <c16:uniqueId val="{00000017-83E1-420F-B925-C119D9D113ED}"/>
                </c:ext>
              </c:extLst>
            </c:dLbl>
            <c:dLbl>
              <c:idx val="37"/>
              <c:delete val="1"/>
              <c:extLst>
                <c:ext xmlns:c15="http://schemas.microsoft.com/office/drawing/2012/chart" uri="{CE6537A1-D6FC-4f65-9D91-7224C49458BB}"/>
                <c:ext xmlns:c16="http://schemas.microsoft.com/office/drawing/2014/chart" uri="{C3380CC4-5D6E-409C-BE32-E72D297353CC}">
                  <c16:uniqueId val="{0000002D-83E1-420F-B925-C119D9D113ED}"/>
                </c:ext>
              </c:extLst>
            </c:dLbl>
            <c:dLbl>
              <c:idx val="38"/>
              <c:delete val="1"/>
              <c:extLst>
                <c:ext xmlns:c15="http://schemas.microsoft.com/office/drawing/2012/chart" uri="{CE6537A1-D6FC-4f65-9D91-7224C49458BB}"/>
                <c:ext xmlns:c16="http://schemas.microsoft.com/office/drawing/2014/chart" uri="{C3380CC4-5D6E-409C-BE32-E72D297353CC}">
                  <c16:uniqueId val="{0000002E-83E1-420F-B925-C119D9D113ED}"/>
                </c:ext>
              </c:extLst>
            </c:dLbl>
            <c:dLbl>
              <c:idx val="39"/>
              <c:delete val="1"/>
              <c:extLst>
                <c:ext xmlns:c15="http://schemas.microsoft.com/office/drawing/2012/chart" uri="{CE6537A1-D6FC-4f65-9D91-7224C49458BB}"/>
                <c:ext xmlns:c16="http://schemas.microsoft.com/office/drawing/2014/chart" uri="{C3380CC4-5D6E-409C-BE32-E72D297353CC}">
                  <c16:uniqueId val="{0000002F-83E1-420F-B925-C119D9D113ED}"/>
                </c:ext>
              </c:extLst>
            </c:dLbl>
            <c:dLbl>
              <c:idx val="40"/>
              <c:delete val="1"/>
              <c:extLst>
                <c:ext xmlns:c15="http://schemas.microsoft.com/office/drawing/2012/chart" uri="{CE6537A1-D6FC-4f65-9D91-7224C49458BB}"/>
                <c:ext xmlns:c16="http://schemas.microsoft.com/office/drawing/2014/chart" uri="{C3380CC4-5D6E-409C-BE32-E72D297353CC}">
                  <c16:uniqueId val="{00000030-83E1-420F-B925-C119D9D113ED}"/>
                </c:ext>
              </c:extLst>
            </c:dLbl>
            <c:dLbl>
              <c:idx val="41"/>
              <c:delete val="1"/>
              <c:extLst>
                <c:ext xmlns:c15="http://schemas.microsoft.com/office/drawing/2012/chart" uri="{CE6537A1-D6FC-4f65-9D91-7224C49458BB}"/>
                <c:ext xmlns:c16="http://schemas.microsoft.com/office/drawing/2014/chart" uri="{C3380CC4-5D6E-409C-BE32-E72D297353CC}">
                  <c16:uniqueId val="{00000031-83E1-420F-B925-C119D9D113ED}"/>
                </c:ext>
              </c:extLst>
            </c:dLbl>
            <c:dLbl>
              <c:idx val="42"/>
              <c:delete val="1"/>
              <c:extLst>
                <c:ext xmlns:c15="http://schemas.microsoft.com/office/drawing/2012/chart" uri="{CE6537A1-D6FC-4f65-9D91-7224C49458BB}"/>
                <c:ext xmlns:c16="http://schemas.microsoft.com/office/drawing/2014/chart" uri="{C3380CC4-5D6E-409C-BE32-E72D297353CC}">
                  <c16:uniqueId val="{00000032-83E1-420F-B925-C119D9D113ED}"/>
                </c:ext>
              </c:extLst>
            </c:dLbl>
            <c:dLbl>
              <c:idx val="43"/>
              <c:delete val="1"/>
              <c:extLst>
                <c:ext xmlns:c15="http://schemas.microsoft.com/office/drawing/2012/chart" uri="{CE6537A1-D6FC-4f65-9D91-7224C49458BB}"/>
                <c:ext xmlns:c16="http://schemas.microsoft.com/office/drawing/2014/chart" uri="{C3380CC4-5D6E-409C-BE32-E72D297353CC}">
                  <c16:uniqueId val="{00000033-83E1-420F-B925-C119D9D113E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'Site PMs'!$M$118:$M$162</c:f>
              <c:numCache>
                <c:formatCode>0%</c:formatCode>
                <c:ptCount val="45"/>
                <c:pt idx="0">
                  <c:v>0.222</c:v>
                </c:pt>
                <c:pt idx="1">
                  <c:v>0.26700000000000002</c:v>
                </c:pt>
                <c:pt idx="2">
                  <c:v>0.42899999999999999</c:v>
                </c:pt>
                <c:pt idx="3">
                  <c:v>0.44400000000000001</c:v>
                </c:pt>
                <c:pt idx="4">
                  <c:v>0.44400000000000001</c:v>
                </c:pt>
                <c:pt idx="5">
                  <c:v>0.45700000000000002</c:v>
                </c:pt>
                <c:pt idx="6">
                  <c:v>0.48699999999999999</c:v>
                </c:pt>
                <c:pt idx="7">
                  <c:v>0.5</c:v>
                </c:pt>
                <c:pt idx="8">
                  <c:v>0.5</c:v>
                </c:pt>
                <c:pt idx="9">
                  <c:v>0.5</c:v>
                </c:pt>
                <c:pt idx="10">
                  <c:v>0.5</c:v>
                </c:pt>
                <c:pt idx="11">
                  <c:v>0.5</c:v>
                </c:pt>
                <c:pt idx="12">
                  <c:v>0.52900000000000003</c:v>
                </c:pt>
                <c:pt idx="13">
                  <c:v>0.54500000000000004</c:v>
                </c:pt>
                <c:pt idx="14">
                  <c:v>0.66700000000000004</c:v>
                </c:pt>
                <c:pt idx="15">
                  <c:v>0.66700000000000004</c:v>
                </c:pt>
                <c:pt idx="16">
                  <c:v>0.71099999999999997</c:v>
                </c:pt>
                <c:pt idx="17">
                  <c:v>1</c:v>
                </c:pt>
                <c:pt idx="18">
                  <c:v>0.27300000000000002</c:v>
                </c:pt>
                <c:pt idx="19">
                  <c:v>0.45800000000000002</c:v>
                </c:pt>
                <c:pt idx="20">
                  <c:v>0.56599999999999995</c:v>
                </c:pt>
                <c:pt idx="21">
                  <c:v>0.65500000000000003</c:v>
                </c:pt>
                <c:pt idx="22">
                  <c:v>0.67100000000000004</c:v>
                </c:pt>
                <c:pt idx="23">
                  <c:v>0.84099999999999997</c:v>
                </c:pt>
                <c:pt idx="24">
                  <c:v>1.7999999999999999E-2</c:v>
                </c:pt>
                <c:pt idx="25">
                  <c:v>0.23899999999999999</c:v>
                </c:pt>
                <c:pt idx="26">
                  <c:v>0.49399999999999999</c:v>
                </c:pt>
                <c:pt idx="27">
                  <c:v>0.54800000000000004</c:v>
                </c:pt>
                <c:pt idx="28">
                  <c:v>0.56899999999999995</c:v>
                </c:pt>
                <c:pt idx="29">
                  <c:v>5.8000000000000003E-2</c:v>
                </c:pt>
                <c:pt idx="30">
                  <c:v>0.32700000000000001</c:v>
                </c:pt>
                <c:pt idx="31">
                  <c:v>0.41</c:v>
                </c:pt>
                <c:pt idx="32">
                  <c:v>0.67400000000000004</c:v>
                </c:pt>
                <c:pt idx="33">
                  <c:v>0.69199999999999995</c:v>
                </c:pt>
                <c:pt idx="34">
                  <c:v>0.70699999999999996</c:v>
                </c:pt>
                <c:pt idx="35">
                  <c:v>0.81399999999999995</c:v>
                </c:pt>
                <c:pt idx="36">
                  <c:v>0.25</c:v>
                </c:pt>
                <c:pt idx="37">
                  <c:v>0.31900000000000001</c:v>
                </c:pt>
                <c:pt idx="38">
                  <c:v>0.33300000000000002</c:v>
                </c:pt>
                <c:pt idx="39">
                  <c:v>0.75900000000000001</c:v>
                </c:pt>
                <c:pt idx="40">
                  <c:v>0.78500000000000003</c:v>
                </c:pt>
                <c:pt idx="41">
                  <c:v>0.84599999999999997</c:v>
                </c:pt>
                <c:pt idx="42">
                  <c:v>0.88400000000000001</c:v>
                </c:pt>
                <c:pt idx="43">
                  <c:v>0.94799999999999995</c:v>
                </c:pt>
                <c:pt idx="44">
                  <c:v>0.96299999999999997</c:v>
                </c:pt>
              </c:numCache>
            </c:numRef>
          </c:val>
          <c:extLst>
            <c:ext xmlns:c16="http://schemas.microsoft.com/office/drawing/2014/chart" uri="{C3380CC4-5D6E-409C-BE32-E72D297353CC}">
              <c16:uniqueId val="{00000034-83E1-420F-B925-C119D9D113ED}"/>
            </c:ext>
          </c:extLst>
        </c:ser>
        <c:dLbls>
          <c:showLegendKey val="0"/>
          <c:showVal val="0"/>
          <c:showCatName val="0"/>
          <c:showSerName val="0"/>
          <c:showPercent val="0"/>
          <c:showBubbleSize val="0"/>
        </c:dLbls>
        <c:gapWidth val="50"/>
        <c:overlap val="-27"/>
        <c:axId val="634619120"/>
        <c:axId val="634621744"/>
      </c:barChart>
      <c:catAx>
        <c:axId val="634619120"/>
        <c:scaling>
          <c:orientation val="minMax"/>
        </c:scaling>
        <c:delete val="1"/>
        <c:axPos val="b"/>
        <c:numFmt formatCode="General" sourceLinked="1"/>
        <c:majorTickMark val="none"/>
        <c:minorTickMark val="none"/>
        <c:tickLblPos val="nextTo"/>
        <c:crossAx val="634621744"/>
        <c:crosses val="autoZero"/>
        <c:auto val="1"/>
        <c:lblAlgn val="ctr"/>
        <c:lblOffset val="100"/>
        <c:noMultiLvlLbl val="0"/>
      </c:catAx>
      <c:valAx>
        <c:axId val="634621744"/>
        <c:scaling>
          <c:orientation val="minMax"/>
        </c:scaling>
        <c:delete val="1"/>
        <c:axPos val="l"/>
        <c:numFmt formatCode="0%" sourceLinked="1"/>
        <c:majorTickMark val="none"/>
        <c:minorTickMark val="none"/>
        <c:tickLblPos val="nextTo"/>
        <c:crossAx val="634619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CB-4076-AA63-EAC2C3D6AB0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9CB-4076-AA63-EAC2C3D6AB0D}"/>
              </c:ext>
            </c:extLst>
          </c:dPt>
          <c:cat>
            <c:strRef>
              <c:f>Sheet1!$A$2:$A$3</c:f>
              <c:strCache>
                <c:ptCount val="2"/>
                <c:pt idx="0">
                  <c:v>1st Qtr</c:v>
                </c:pt>
                <c:pt idx="1">
                  <c:v>2nd Qtr</c:v>
                </c:pt>
              </c:strCache>
            </c:strRef>
          </c:cat>
          <c:val>
            <c:numRef>
              <c:f>Sheet1!$B$2:$B$3</c:f>
              <c:numCache>
                <c:formatCode>General</c:formatCode>
                <c:ptCount val="2"/>
                <c:pt idx="0">
                  <c:v>1</c:v>
                </c:pt>
                <c:pt idx="1">
                  <c:v>4</c:v>
                </c:pt>
              </c:numCache>
            </c:numRef>
          </c:val>
          <c:extLst>
            <c:ext xmlns:c16="http://schemas.microsoft.com/office/drawing/2014/chart" uri="{C3380CC4-5D6E-409C-BE32-E72D297353CC}">
              <c16:uniqueId val="{00000004-A9CB-4076-AA63-EAC2C3D6AB0D}"/>
            </c:ext>
          </c:extLst>
        </c:ser>
        <c:dLbls>
          <c:showLegendKey val="0"/>
          <c:showVal val="0"/>
          <c:showCatName val="0"/>
          <c:showSerName val="0"/>
          <c:showPercent val="0"/>
          <c:showBubbleSize val="0"/>
          <c:showLeaderLines val="1"/>
        </c:dLbls>
        <c:firstSliceAng val="0"/>
        <c:holeSize val="6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CB-4076-AA63-EAC2C3D6AB0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9CB-4076-AA63-EAC2C3D6AB0D}"/>
              </c:ext>
            </c:extLst>
          </c:dPt>
          <c:cat>
            <c:strRef>
              <c:f>Sheet1!$A$2:$A$3</c:f>
              <c:strCache>
                <c:ptCount val="2"/>
                <c:pt idx="0">
                  <c:v>1st Qtr</c:v>
                </c:pt>
                <c:pt idx="1">
                  <c:v>2nd Qtr</c:v>
                </c:pt>
              </c:strCache>
            </c:strRef>
          </c:cat>
          <c:val>
            <c:numRef>
              <c:f>Sheet1!$B$2:$B$3</c:f>
              <c:numCache>
                <c:formatCode>General</c:formatCode>
                <c:ptCount val="2"/>
                <c:pt idx="0">
                  <c:v>0.32</c:v>
                </c:pt>
                <c:pt idx="1">
                  <c:v>0.68</c:v>
                </c:pt>
              </c:numCache>
            </c:numRef>
          </c:val>
          <c:extLst>
            <c:ext xmlns:c16="http://schemas.microsoft.com/office/drawing/2014/chart" uri="{C3380CC4-5D6E-409C-BE32-E72D297353CC}">
              <c16:uniqueId val="{00000004-A9CB-4076-AA63-EAC2C3D6AB0D}"/>
            </c:ext>
          </c:extLst>
        </c:ser>
        <c:dLbls>
          <c:showLegendKey val="0"/>
          <c:showVal val="0"/>
          <c:showCatName val="0"/>
          <c:showSerName val="0"/>
          <c:showPercent val="0"/>
          <c:showBubbleSize val="0"/>
          <c:showLeaderLines val="1"/>
        </c:dLbls>
        <c:firstSliceAng val="0"/>
        <c:holeSize val="6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w="19050">
              <a:solidFill>
                <a:schemeClr val="lt1"/>
              </a:solidFill>
            </a:ln>
            <a:effectLst/>
          </c:spPr>
          <c:invertIfNegative val="0"/>
          <c:dPt>
            <c:idx val="0"/>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1-3B2F-496E-8102-F1ABE07511FD}"/>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'Visit types'!$I$3:$I$4</c:f>
              <c:strCache>
                <c:ptCount val="2"/>
                <c:pt idx="0">
                  <c:v>Behavioral Health (BH)</c:v>
                </c:pt>
                <c:pt idx="1">
                  <c:v>Primary Care (PC)</c:v>
                </c:pt>
              </c:strCache>
            </c:strRef>
          </c:cat>
          <c:val>
            <c:numRef>
              <c:f>'Visit types'!$J$3:$J$4</c:f>
              <c:numCache>
                <c:formatCode>0%</c:formatCode>
                <c:ptCount val="2"/>
                <c:pt idx="0">
                  <c:v>0.36</c:v>
                </c:pt>
                <c:pt idx="1">
                  <c:v>0.61</c:v>
                </c:pt>
              </c:numCache>
            </c:numRef>
          </c:val>
          <c:extLst>
            <c:ext xmlns:c16="http://schemas.microsoft.com/office/drawing/2014/chart" uri="{C3380CC4-5D6E-409C-BE32-E72D297353CC}">
              <c16:uniqueId val="{00000002-3B2F-496E-8102-F1ABE07511FD}"/>
            </c:ext>
          </c:extLst>
        </c:ser>
        <c:dLbls>
          <c:showLegendKey val="0"/>
          <c:showVal val="0"/>
          <c:showCatName val="0"/>
          <c:showSerName val="0"/>
          <c:showPercent val="0"/>
          <c:showBubbleSize val="0"/>
        </c:dLbls>
        <c:gapWidth val="25"/>
        <c:axId val="587598160"/>
        <c:axId val="587600128"/>
      </c:barChart>
      <c:catAx>
        <c:axId val="5875981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en-US"/>
          </a:p>
        </c:txPr>
        <c:crossAx val="587600128"/>
        <c:crosses val="autoZero"/>
        <c:auto val="1"/>
        <c:lblAlgn val="ctr"/>
        <c:lblOffset val="100"/>
        <c:noMultiLvlLbl val="0"/>
      </c:catAx>
      <c:valAx>
        <c:axId val="587600128"/>
        <c:scaling>
          <c:orientation val="minMax"/>
        </c:scaling>
        <c:delete val="1"/>
        <c:axPos val="l"/>
        <c:numFmt formatCode="0%" sourceLinked="1"/>
        <c:majorTickMark val="out"/>
        <c:minorTickMark val="none"/>
        <c:tickLblPos val="nextTo"/>
        <c:crossAx val="587598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Hispanic</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dLbl>
              <c:idx val="0"/>
              <c:tx>
                <c:rich>
                  <a:bodyPr/>
                  <a:lstStyle/>
                  <a:p>
                    <a:r>
                      <a:rPr lang="en-US"/>
                      <a:t>46%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7DB-48E2-8756-CE6A451D186A}"/>
                </c:ext>
              </c:extLst>
            </c:dLbl>
            <c:dLbl>
              <c:idx val="1"/>
              <c:tx>
                <c:rich>
                  <a:bodyPr/>
                  <a:lstStyle/>
                  <a:p>
                    <a:r>
                      <a:rPr lang="en-US"/>
                      <a:t>54%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7DB-48E2-8756-CE6A451D186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Demographics!$B$27:$B$28</c:f>
              <c:strCache>
                <c:ptCount val="2"/>
                <c:pt idx="0">
                  <c:v>No</c:v>
                </c:pt>
                <c:pt idx="1">
                  <c:v>Yes</c:v>
                </c:pt>
              </c:strCache>
            </c:strRef>
          </c:cat>
          <c:val>
            <c:numRef>
              <c:f>Demographics!$D$27:$D$28</c:f>
              <c:numCache>
                <c:formatCode>0%</c:formatCode>
                <c:ptCount val="2"/>
                <c:pt idx="0">
                  <c:v>0.46700000000000003</c:v>
                </c:pt>
                <c:pt idx="1">
                  <c:v>0.53300000000000003</c:v>
                </c:pt>
              </c:numCache>
            </c:numRef>
          </c:val>
          <c:extLst>
            <c:ext xmlns:c16="http://schemas.microsoft.com/office/drawing/2014/chart" uri="{C3380CC4-5D6E-409C-BE32-E72D297353CC}">
              <c16:uniqueId val="{00000000-2C6A-4E97-BF87-DE909DBC81D1}"/>
            </c:ext>
          </c:extLst>
        </c:ser>
        <c:dLbls>
          <c:showLegendKey val="0"/>
          <c:showVal val="0"/>
          <c:showCatName val="0"/>
          <c:showSerName val="0"/>
          <c:showPercent val="0"/>
          <c:showBubbleSize val="0"/>
        </c:dLbls>
        <c:gapWidth val="182"/>
        <c:axId val="742062056"/>
        <c:axId val="742063040"/>
      </c:barChart>
      <c:catAx>
        <c:axId val="742062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2063040"/>
        <c:crosses val="autoZero"/>
        <c:auto val="1"/>
        <c:lblAlgn val="ctr"/>
        <c:lblOffset val="100"/>
        <c:noMultiLvlLbl val="0"/>
      </c:catAx>
      <c:valAx>
        <c:axId val="742063040"/>
        <c:scaling>
          <c:orientation val="minMax"/>
        </c:scaling>
        <c:delete val="1"/>
        <c:axPos val="b"/>
        <c:numFmt formatCode="0%" sourceLinked="1"/>
        <c:majorTickMark val="none"/>
        <c:minorTickMark val="none"/>
        <c:tickLblPos val="nextTo"/>
        <c:crossAx val="742062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Insurance Type by Patient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dLbl>
              <c:idx val="0"/>
              <c:tx>
                <c:rich>
                  <a:bodyPr/>
                  <a:lstStyle/>
                  <a:p>
                    <a:r>
                      <a:rPr lang="en-US"/>
                      <a:t>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B68-4F66-B043-1BAD5B9511C2}"/>
                </c:ext>
              </c:extLst>
            </c:dLbl>
            <c:dLbl>
              <c:idx val="2"/>
              <c:tx>
                <c:rich>
                  <a:bodyPr/>
                  <a:lstStyle/>
                  <a:p>
                    <a:r>
                      <a:rPr lang="en-US"/>
                      <a:t>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B68-4F66-B043-1BAD5B9511C2}"/>
                </c:ext>
              </c:extLst>
            </c:dLbl>
            <c:dLbl>
              <c:idx val="4"/>
              <c:tx>
                <c:rich>
                  <a:bodyPr/>
                  <a:lstStyle/>
                  <a:p>
                    <a:r>
                      <a:rPr lang="en-US"/>
                      <a:t>14%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B68-4F66-B043-1BAD5B9511C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'Insurance type'!$B$13:$B$19</c:f>
              <c:strCache>
                <c:ptCount val="7"/>
                <c:pt idx="0">
                  <c:v>MISSING</c:v>
                </c:pt>
                <c:pt idx="1">
                  <c:v>Other</c:v>
                </c:pt>
                <c:pt idx="2">
                  <c:v>Medicaid Fee for Service</c:v>
                </c:pt>
                <c:pt idx="3">
                  <c:v>Child Health Plus</c:v>
                </c:pt>
                <c:pt idx="4">
                  <c:v>Private</c:v>
                </c:pt>
                <c:pt idx="5">
                  <c:v>Uninsured</c:v>
                </c:pt>
                <c:pt idx="6">
                  <c:v>Medicaid Managed Care</c:v>
                </c:pt>
              </c:strCache>
            </c:strRef>
          </c:cat>
          <c:val>
            <c:numRef>
              <c:f>'Insurance type'!$D$13:$D$19</c:f>
              <c:numCache>
                <c:formatCode>0%</c:formatCode>
                <c:ptCount val="7"/>
                <c:pt idx="0">
                  <c:v>1.2E-2</c:v>
                </c:pt>
                <c:pt idx="1">
                  <c:v>3.4000000000000002E-2</c:v>
                </c:pt>
                <c:pt idx="2">
                  <c:v>7.4999999999999997E-2</c:v>
                </c:pt>
                <c:pt idx="3">
                  <c:v>0.126</c:v>
                </c:pt>
                <c:pt idx="4">
                  <c:v>0.14699999999999999</c:v>
                </c:pt>
                <c:pt idx="5">
                  <c:v>0.215</c:v>
                </c:pt>
                <c:pt idx="6">
                  <c:v>0.38700000000000001</c:v>
                </c:pt>
              </c:numCache>
            </c:numRef>
          </c:val>
          <c:extLst>
            <c:ext xmlns:c16="http://schemas.microsoft.com/office/drawing/2014/chart" uri="{C3380CC4-5D6E-409C-BE32-E72D297353CC}">
              <c16:uniqueId val="{00000003-7B68-4F66-B043-1BAD5B9511C2}"/>
            </c:ext>
          </c:extLst>
        </c:ser>
        <c:dLbls>
          <c:showLegendKey val="0"/>
          <c:showVal val="0"/>
          <c:showCatName val="0"/>
          <c:showSerName val="0"/>
          <c:showPercent val="0"/>
          <c:showBubbleSize val="0"/>
        </c:dLbls>
        <c:gapWidth val="182"/>
        <c:axId val="742053200"/>
        <c:axId val="742061072"/>
      </c:barChart>
      <c:catAx>
        <c:axId val="7420532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2061072"/>
        <c:crosses val="autoZero"/>
        <c:auto val="1"/>
        <c:lblAlgn val="ctr"/>
        <c:lblOffset val="100"/>
        <c:noMultiLvlLbl val="0"/>
      </c:catAx>
      <c:valAx>
        <c:axId val="742061072"/>
        <c:scaling>
          <c:orientation val="minMax"/>
        </c:scaling>
        <c:delete val="1"/>
        <c:axPos val="b"/>
        <c:numFmt formatCode="0%" sourceLinked="1"/>
        <c:majorTickMark val="none"/>
        <c:minorTickMark val="none"/>
        <c:tickLblPos val="nextTo"/>
        <c:crossAx val="742053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Patients by Race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5DD-4488-BC7D-EED22CC99D28}"/>
                </c:ext>
              </c:extLst>
            </c:dLbl>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5DD-4488-BC7D-EED22CC99D28}"/>
                </c:ext>
              </c:extLst>
            </c:dLbl>
            <c:dLbl>
              <c:idx val="4"/>
              <c:tx>
                <c:rich>
                  <a:bodyPr/>
                  <a:lstStyle/>
                  <a:p>
                    <a:r>
                      <a:rPr lang="en-US"/>
                      <a:t>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5DD-4488-BC7D-EED22CC99D28}"/>
                </c:ext>
              </c:extLst>
            </c:dLbl>
            <c:dLbl>
              <c:idx val="5"/>
              <c:tx>
                <c:rich>
                  <a:bodyPr/>
                  <a:lstStyle/>
                  <a:p>
                    <a:r>
                      <a:rPr lang="en-US"/>
                      <a:t>32%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5DD-4488-BC7D-EED22CC99D28}"/>
                </c:ext>
              </c:extLst>
            </c:dLbl>
            <c:dLbl>
              <c:idx val="6"/>
              <c:tx>
                <c:rich>
                  <a:bodyPr/>
                  <a:lstStyle/>
                  <a:p>
                    <a:r>
                      <a:rPr lang="en-US"/>
                      <a:t>55%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5DD-4488-BC7D-EED22CC99D2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Demographics!$B$14:$B$20</c:f>
              <c:strCache>
                <c:ptCount val="7"/>
                <c:pt idx="0">
                  <c:v>American Indian or Alaskan Native</c:v>
                </c:pt>
                <c:pt idx="1">
                  <c:v>Native Hawaiian or other Pacific Islander</c:v>
                </c:pt>
                <c:pt idx="2">
                  <c:v>Asian</c:v>
                </c:pt>
                <c:pt idx="3">
                  <c:v>Other</c:v>
                </c:pt>
                <c:pt idx="4">
                  <c:v>Black or African American</c:v>
                </c:pt>
                <c:pt idx="5">
                  <c:v>Unknown</c:v>
                </c:pt>
                <c:pt idx="6">
                  <c:v>White</c:v>
                </c:pt>
              </c:strCache>
            </c:strRef>
          </c:cat>
          <c:val>
            <c:numRef>
              <c:f>Demographics!$D$14:$D$20</c:f>
              <c:numCache>
                <c:formatCode>0%</c:formatCode>
                <c:ptCount val="7"/>
                <c:pt idx="0">
                  <c:v>3.0000000000000001E-3</c:v>
                </c:pt>
                <c:pt idx="1">
                  <c:v>3.0000000000000001E-3</c:v>
                </c:pt>
                <c:pt idx="2">
                  <c:v>1.7000000000000001E-2</c:v>
                </c:pt>
                <c:pt idx="3">
                  <c:v>2.9000000000000001E-2</c:v>
                </c:pt>
                <c:pt idx="4">
                  <c:v>7.3999999999999996E-2</c:v>
                </c:pt>
                <c:pt idx="5">
                  <c:v>0.29899999999999999</c:v>
                </c:pt>
                <c:pt idx="6">
                  <c:v>0.57499999999999996</c:v>
                </c:pt>
              </c:numCache>
            </c:numRef>
          </c:val>
          <c:extLst>
            <c:ext xmlns:c16="http://schemas.microsoft.com/office/drawing/2014/chart" uri="{C3380CC4-5D6E-409C-BE32-E72D297353CC}">
              <c16:uniqueId val="{00000005-05DD-4488-BC7D-EED22CC99D28}"/>
            </c:ext>
          </c:extLst>
        </c:ser>
        <c:dLbls>
          <c:showLegendKey val="0"/>
          <c:showVal val="0"/>
          <c:showCatName val="0"/>
          <c:showSerName val="0"/>
          <c:showPercent val="0"/>
          <c:showBubbleSize val="0"/>
        </c:dLbls>
        <c:gapWidth val="182"/>
        <c:axId val="820575616"/>
        <c:axId val="820573320"/>
      </c:barChart>
      <c:catAx>
        <c:axId val="820575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0573320"/>
        <c:crosses val="autoZero"/>
        <c:auto val="1"/>
        <c:lblAlgn val="ctr"/>
        <c:lblOffset val="100"/>
        <c:noMultiLvlLbl val="0"/>
      </c:catAx>
      <c:valAx>
        <c:axId val="820573320"/>
        <c:scaling>
          <c:orientation val="minMax"/>
        </c:scaling>
        <c:delete val="1"/>
        <c:axPos val="b"/>
        <c:numFmt formatCode="0%" sourceLinked="1"/>
        <c:majorTickMark val="none"/>
        <c:minorTickMark val="none"/>
        <c:tickLblPos val="nextTo"/>
        <c:crossAx val="820575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674879126789996E-2"/>
          <c:y val="3.1920418762991232E-2"/>
          <c:w val="0.91065024174642006"/>
          <c:h val="0.91874802496693142"/>
        </c:manualLayout>
      </c:layout>
      <c:barChart>
        <c:barDir val="col"/>
        <c:grouping val="stacked"/>
        <c:varyColors val="0"/>
        <c:ser>
          <c:idx val="0"/>
          <c:order val="0"/>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'Visit types'!$J$21</c:f>
              <c:numCache>
                <c:formatCode>0%</c:formatCode>
                <c:ptCount val="1"/>
                <c:pt idx="0">
                  <c:v>0.84</c:v>
                </c:pt>
              </c:numCache>
            </c:numRef>
          </c:val>
          <c:extLst>
            <c:ext xmlns:c16="http://schemas.microsoft.com/office/drawing/2014/chart" uri="{C3380CC4-5D6E-409C-BE32-E72D297353CC}">
              <c16:uniqueId val="{00000000-319F-42D3-A82F-D96E4AE595EC}"/>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'Visit types'!$K$21</c:f>
              <c:numCache>
                <c:formatCode>0%</c:formatCode>
                <c:ptCount val="1"/>
                <c:pt idx="0">
                  <c:v>0.1</c:v>
                </c:pt>
              </c:numCache>
            </c:numRef>
          </c:val>
          <c:extLst>
            <c:ext xmlns:c16="http://schemas.microsoft.com/office/drawing/2014/chart" uri="{C3380CC4-5D6E-409C-BE32-E72D297353CC}">
              <c16:uniqueId val="{00000001-319F-42D3-A82F-D96E4AE595EC}"/>
            </c:ext>
          </c:extLst>
        </c:ser>
        <c:ser>
          <c:idx val="2"/>
          <c:order val="2"/>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'Visit types'!$L$21</c:f>
              <c:numCache>
                <c:formatCode>0%</c:formatCode>
                <c:ptCount val="1"/>
                <c:pt idx="0">
                  <c:v>0.06</c:v>
                </c:pt>
              </c:numCache>
            </c:numRef>
          </c:val>
          <c:extLst>
            <c:ext xmlns:c16="http://schemas.microsoft.com/office/drawing/2014/chart" uri="{C3380CC4-5D6E-409C-BE32-E72D297353CC}">
              <c16:uniqueId val="{00000002-319F-42D3-A82F-D96E4AE595EC}"/>
            </c:ext>
          </c:extLst>
        </c:ser>
        <c:ser>
          <c:idx val="3"/>
          <c:order val="3"/>
          <c:spPr>
            <a:solidFill>
              <a:schemeClr val="accent4"/>
            </a:solidFill>
            <a:ln>
              <a:noFill/>
            </a:ln>
            <a:effectLst/>
          </c:spPr>
          <c:invertIfNegative val="0"/>
          <c:dLbls>
            <c:dLbl>
              <c:idx val="0"/>
              <c:layout>
                <c:manualLayout>
                  <c:x val="-7.4457271741226476E-17"/>
                  <c:y val="-1.45092812559051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D1-4679-8AC1-39E2E15B501C}"/>
                </c:ext>
              </c:extLst>
            </c:dLbl>
            <c:spPr>
              <a:noFill/>
              <a:ln>
                <a:noFill/>
              </a:ln>
              <a:effectLst/>
            </c:spPr>
            <c:txPr>
              <a:bodyPr rot="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'Visit types'!$M$21</c:f>
              <c:numCache>
                <c:formatCode>0%</c:formatCode>
                <c:ptCount val="1"/>
                <c:pt idx="0">
                  <c:v>0.01</c:v>
                </c:pt>
              </c:numCache>
            </c:numRef>
          </c:val>
          <c:extLst>
            <c:ext xmlns:c16="http://schemas.microsoft.com/office/drawing/2014/chart" uri="{C3380CC4-5D6E-409C-BE32-E72D297353CC}">
              <c16:uniqueId val="{00000003-319F-42D3-A82F-D96E4AE595EC}"/>
            </c:ext>
          </c:extLst>
        </c:ser>
        <c:dLbls>
          <c:showLegendKey val="0"/>
          <c:showVal val="0"/>
          <c:showCatName val="0"/>
          <c:showSerName val="0"/>
          <c:showPercent val="0"/>
          <c:showBubbleSize val="0"/>
        </c:dLbls>
        <c:gapWidth val="150"/>
        <c:overlap val="100"/>
        <c:axId val="822872152"/>
        <c:axId val="822871168"/>
      </c:barChart>
      <c:catAx>
        <c:axId val="822872152"/>
        <c:scaling>
          <c:orientation val="minMax"/>
        </c:scaling>
        <c:delete val="1"/>
        <c:axPos val="b"/>
        <c:majorTickMark val="none"/>
        <c:minorTickMark val="none"/>
        <c:tickLblPos val="nextTo"/>
        <c:crossAx val="822871168"/>
        <c:crosses val="autoZero"/>
        <c:auto val="1"/>
        <c:lblAlgn val="ctr"/>
        <c:lblOffset val="100"/>
        <c:noMultiLvlLbl val="0"/>
      </c:catAx>
      <c:valAx>
        <c:axId val="822871168"/>
        <c:scaling>
          <c:orientation val="minMax"/>
        </c:scaling>
        <c:delete val="1"/>
        <c:axPos val="l"/>
        <c:numFmt formatCode="0%" sourceLinked="1"/>
        <c:majorTickMark val="none"/>
        <c:minorTickMark val="none"/>
        <c:tickLblPos val="nextTo"/>
        <c:crossAx val="822872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8DC5F9-9771-424D-B811-21E9FE7A0D95}"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B331CEBE-D34F-4A50-80A9-DB714DB19028}">
      <dgm:prSet/>
      <dgm:spPr/>
      <dgm:t>
        <a:bodyPr/>
        <a:lstStyle/>
        <a:p>
          <a:r>
            <a:rPr lang="en-US"/>
            <a:t>Comprehensive Well Exam</a:t>
          </a:r>
        </a:p>
      </dgm:t>
    </dgm:pt>
    <dgm:pt modelId="{08CE0024-BDB5-4A1B-8A4F-B424E01588DE}" type="parTrans" cxnId="{8E104D4B-07DD-464F-84DD-E5116AA60882}">
      <dgm:prSet/>
      <dgm:spPr/>
      <dgm:t>
        <a:bodyPr/>
        <a:lstStyle/>
        <a:p>
          <a:endParaRPr lang="en-US"/>
        </a:p>
      </dgm:t>
    </dgm:pt>
    <dgm:pt modelId="{CD0419D3-2282-44B0-A4E0-987EBFDDED7B}" type="sibTrans" cxnId="{8E104D4B-07DD-464F-84DD-E5116AA60882}">
      <dgm:prSet/>
      <dgm:spPr/>
      <dgm:t>
        <a:bodyPr/>
        <a:lstStyle/>
        <a:p>
          <a:endParaRPr lang="en-US"/>
        </a:p>
      </dgm:t>
    </dgm:pt>
    <dgm:pt modelId="{DFDE5442-3D5F-434B-A963-E9B35D0BB08C}">
      <dgm:prSet/>
      <dgm:spPr/>
      <dgm:t>
        <a:bodyPr/>
        <a:lstStyle/>
        <a:p>
          <a:r>
            <a:rPr lang="en-US"/>
            <a:t>Annual comprehensive exam for patients aged 0 to &lt;21</a:t>
          </a:r>
        </a:p>
      </dgm:t>
    </dgm:pt>
    <dgm:pt modelId="{414D1603-0B62-41DB-84EA-678973BF53A3}" type="parTrans" cxnId="{CED0FDDE-6C0E-4D64-802D-818495F45572}">
      <dgm:prSet/>
      <dgm:spPr/>
      <dgm:t>
        <a:bodyPr/>
        <a:lstStyle/>
        <a:p>
          <a:endParaRPr lang="en-US"/>
        </a:p>
      </dgm:t>
    </dgm:pt>
    <dgm:pt modelId="{3C1B36EA-3502-48FA-B51C-35271FCC41D6}" type="sibTrans" cxnId="{CED0FDDE-6C0E-4D64-802D-818495F45572}">
      <dgm:prSet/>
      <dgm:spPr/>
      <dgm:t>
        <a:bodyPr/>
        <a:lstStyle/>
        <a:p>
          <a:endParaRPr lang="en-US"/>
        </a:p>
      </dgm:t>
    </dgm:pt>
    <dgm:pt modelId="{5A6A5542-5746-4256-A5FE-0F0014406522}">
      <dgm:prSet/>
      <dgm:spPr/>
      <dgm:t>
        <a:bodyPr/>
        <a:lstStyle/>
        <a:p>
          <a:r>
            <a:rPr lang="en-US"/>
            <a:t>Body Mass Index (BMI)</a:t>
          </a:r>
        </a:p>
      </dgm:t>
    </dgm:pt>
    <dgm:pt modelId="{163E5EC3-5C46-4075-ABBF-41ADF250B68C}" type="parTrans" cxnId="{53CF1554-B8FE-4CA6-9E9C-45286F05126F}">
      <dgm:prSet/>
      <dgm:spPr/>
      <dgm:t>
        <a:bodyPr/>
        <a:lstStyle/>
        <a:p>
          <a:endParaRPr lang="en-US"/>
        </a:p>
      </dgm:t>
    </dgm:pt>
    <dgm:pt modelId="{BF847784-6882-4C63-8F9F-D315479764A5}" type="sibTrans" cxnId="{53CF1554-B8FE-4CA6-9E9C-45286F05126F}">
      <dgm:prSet/>
      <dgm:spPr/>
      <dgm:t>
        <a:bodyPr/>
        <a:lstStyle/>
        <a:p>
          <a:endParaRPr lang="en-US"/>
        </a:p>
      </dgm:t>
    </dgm:pt>
    <dgm:pt modelId="{399DFA3A-303E-4806-A49D-BDC79EDDD4B2}">
      <dgm:prSet/>
      <dgm:spPr/>
      <dgm:t>
        <a:bodyPr/>
        <a:lstStyle/>
        <a:p>
          <a:r>
            <a:rPr lang="en-US"/>
            <a:t>BMI assessment completed for patients aged 3 to 17</a:t>
          </a:r>
        </a:p>
      </dgm:t>
    </dgm:pt>
    <dgm:pt modelId="{D201D1FB-3D4E-457E-A5C6-19A517BF3C27}" type="parTrans" cxnId="{6BDADDD0-BA23-4914-B31B-9CE7B770ABA7}">
      <dgm:prSet/>
      <dgm:spPr/>
      <dgm:t>
        <a:bodyPr/>
        <a:lstStyle/>
        <a:p>
          <a:endParaRPr lang="en-US"/>
        </a:p>
      </dgm:t>
    </dgm:pt>
    <dgm:pt modelId="{D8C0545B-BEF6-4FFF-8E52-77DC3077FC8B}" type="sibTrans" cxnId="{6BDADDD0-BA23-4914-B31B-9CE7B770ABA7}">
      <dgm:prSet/>
      <dgm:spPr/>
      <dgm:t>
        <a:bodyPr/>
        <a:lstStyle/>
        <a:p>
          <a:endParaRPr lang="en-US"/>
        </a:p>
      </dgm:t>
    </dgm:pt>
    <dgm:pt modelId="{520F1402-C17F-4C84-8A4C-0C28AD5D4030}">
      <dgm:prSet/>
      <dgm:spPr/>
      <dgm:t>
        <a:bodyPr/>
        <a:lstStyle/>
        <a:p>
          <a:r>
            <a:rPr lang="en-US"/>
            <a:t>Depression Screening</a:t>
          </a:r>
        </a:p>
      </dgm:t>
    </dgm:pt>
    <dgm:pt modelId="{51775A61-36B4-47BA-8880-587A23697ACF}" type="parTrans" cxnId="{D3A79DDF-A67A-44CE-80A7-E2AD4AB3230E}">
      <dgm:prSet/>
      <dgm:spPr/>
      <dgm:t>
        <a:bodyPr/>
        <a:lstStyle/>
        <a:p>
          <a:endParaRPr lang="en-US"/>
        </a:p>
      </dgm:t>
    </dgm:pt>
    <dgm:pt modelId="{30DD125C-CC20-4494-9774-564504F50356}" type="sibTrans" cxnId="{D3A79DDF-A67A-44CE-80A7-E2AD4AB3230E}">
      <dgm:prSet/>
      <dgm:spPr/>
      <dgm:t>
        <a:bodyPr/>
        <a:lstStyle/>
        <a:p>
          <a:endParaRPr lang="en-US"/>
        </a:p>
      </dgm:t>
    </dgm:pt>
    <dgm:pt modelId="{F3F550E9-522C-4651-A547-DCDCB48C8DFB}">
      <dgm:prSet/>
      <dgm:spPr/>
      <dgm:t>
        <a:bodyPr/>
        <a:lstStyle/>
        <a:p>
          <a:r>
            <a:rPr lang="en-US"/>
            <a:t>Depression screening for patients aged 11 to &lt;21</a:t>
          </a:r>
        </a:p>
      </dgm:t>
    </dgm:pt>
    <dgm:pt modelId="{E54A663B-A118-408A-8314-835CF7243306}" type="parTrans" cxnId="{17792238-BB9C-4182-92BA-8D350F7FADC3}">
      <dgm:prSet/>
      <dgm:spPr/>
      <dgm:t>
        <a:bodyPr/>
        <a:lstStyle/>
        <a:p>
          <a:endParaRPr lang="en-US"/>
        </a:p>
      </dgm:t>
    </dgm:pt>
    <dgm:pt modelId="{21D69E3E-ED8C-42D1-B3ED-2BD9F3AF1337}" type="sibTrans" cxnId="{17792238-BB9C-4182-92BA-8D350F7FADC3}">
      <dgm:prSet/>
      <dgm:spPr/>
      <dgm:t>
        <a:bodyPr/>
        <a:lstStyle/>
        <a:p>
          <a:endParaRPr lang="en-US"/>
        </a:p>
      </dgm:t>
    </dgm:pt>
    <dgm:pt modelId="{B203053A-D16A-4DEF-86AD-30B1170A364A}" type="pres">
      <dgm:prSet presAssocID="{558DC5F9-9771-424D-B811-21E9FE7A0D95}" presName="linear" presStyleCnt="0">
        <dgm:presLayoutVars>
          <dgm:dir/>
          <dgm:animLvl val="lvl"/>
          <dgm:resizeHandles val="exact"/>
        </dgm:presLayoutVars>
      </dgm:prSet>
      <dgm:spPr/>
    </dgm:pt>
    <dgm:pt modelId="{3657172A-9B2C-4BF3-B87D-AFFB0EA9901A}" type="pres">
      <dgm:prSet presAssocID="{B331CEBE-D34F-4A50-80A9-DB714DB19028}" presName="parentLin" presStyleCnt="0"/>
      <dgm:spPr/>
    </dgm:pt>
    <dgm:pt modelId="{C7A1D9D6-3D21-4639-87E7-69F4B52D7C36}" type="pres">
      <dgm:prSet presAssocID="{B331CEBE-D34F-4A50-80A9-DB714DB19028}" presName="parentLeftMargin" presStyleLbl="node1" presStyleIdx="0" presStyleCnt="3"/>
      <dgm:spPr/>
    </dgm:pt>
    <dgm:pt modelId="{AA2D497E-2086-4960-9E03-296D9652C0E8}" type="pres">
      <dgm:prSet presAssocID="{B331CEBE-D34F-4A50-80A9-DB714DB19028}" presName="parentText" presStyleLbl="node1" presStyleIdx="0" presStyleCnt="3">
        <dgm:presLayoutVars>
          <dgm:chMax val="0"/>
          <dgm:bulletEnabled val="1"/>
        </dgm:presLayoutVars>
      </dgm:prSet>
      <dgm:spPr/>
    </dgm:pt>
    <dgm:pt modelId="{FE9E96B2-77D6-4A2E-BC69-36A3D0FEAD92}" type="pres">
      <dgm:prSet presAssocID="{B331CEBE-D34F-4A50-80A9-DB714DB19028}" presName="negativeSpace" presStyleCnt="0"/>
      <dgm:spPr/>
    </dgm:pt>
    <dgm:pt modelId="{1DAF4973-16CF-4D83-A112-A5863CAD19B4}" type="pres">
      <dgm:prSet presAssocID="{B331CEBE-D34F-4A50-80A9-DB714DB19028}" presName="childText" presStyleLbl="conFgAcc1" presStyleIdx="0" presStyleCnt="3">
        <dgm:presLayoutVars>
          <dgm:bulletEnabled val="1"/>
        </dgm:presLayoutVars>
      </dgm:prSet>
      <dgm:spPr/>
    </dgm:pt>
    <dgm:pt modelId="{E57152D4-41F4-4645-A926-38F4B7F5B924}" type="pres">
      <dgm:prSet presAssocID="{CD0419D3-2282-44B0-A4E0-987EBFDDED7B}" presName="spaceBetweenRectangles" presStyleCnt="0"/>
      <dgm:spPr/>
    </dgm:pt>
    <dgm:pt modelId="{ADD757A2-4FA9-4B15-BCA3-D10EB544BC3F}" type="pres">
      <dgm:prSet presAssocID="{5A6A5542-5746-4256-A5FE-0F0014406522}" presName="parentLin" presStyleCnt="0"/>
      <dgm:spPr/>
    </dgm:pt>
    <dgm:pt modelId="{32695723-60DF-4B35-9C5A-2A51859BF1C8}" type="pres">
      <dgm:prSet presAssocID="{5A6A5542-5746-4256-A5FE-0F0014406522}" presName="parentLeftMargin" presStyleLbl="node1" presStyleIdx="0" presStyleCnt="3"/>
      <dgm:spPr/>
    </dgm:pt>
    <dgm:pt modelId="{1DC3435F-A167-4C9E-BA56-EEF855D692E8}" type="pres">
      <dgm:prSet presAssocID="{5A6A5542-5746-4256-A5FE-0F0014406522}" presName="parentText" presStyleLbl="node1" presStyleIdx="1" presStyleCnt="3">
        <dgm:presLayoutVars>
          <dgm:chMax val="0"/>
          <dgm:bulletEnabled val="1"/>
        </dgm:presLayoutVars>
      </dgm:prSet>
      <dgm:spPr/>
    </dgm:pt>
    <dgm:pt modelId="{D6CD65DC-BDE7-47ED-8C0B-613823680F5B}" type="pres">
      <dgm:prSet presAssocID="{5A6A5542-5746-4256-A5FE-0F0014406522}" presName="negativeSpace" presStyleCnt="0"/>
      <dgm:spPr/>
    </dgm:pt>
    <dgm:pt modelId="{B6C8D07A-C414-44FE-8079-5E4B291CF3B9}" type="pres">
      <dgm:prSet presAssocID="{5A6A5542-5746-4256-A5FE-0F0014406522}" presName="childText" presStyleLbl="conFgAcc1" presStyleIdx="1" presStyleCnt="3">
        <dgm:presLayoutVars>
          <dgm:bulletEnabled val="1"/>
        </dgm:presLayoutVars>
      </dgm:prSet>
      <dgm:spPr/>
    </dgm:pt>
    <dgm:pt modelId="{75EC0AF7-12F4-495B-B8DB-F74AA5A2CFDB}" type="pres">
      <dgm:prSet presAssocID="{BF847784-6882-4C63-8F9F-D315479764A5}" presName="spaceBetweenRectangles" presStyleCnt="0"/>
      <dgm:spPr/>
    </dgm:pt>
    <dgm:pt modelId="{2851C697-7656-4EA0-9E9A-90A412F4C0DA}" type="pres">
      <dgm:prSet presAssocID="{520F1402-C17F-4C84-8A4C-0C28AD5D4030}" presName="parentLin" presStyleCnt="0"/>
      <dgm:spPr/>
    </dgm:pt>
    <dgm:pt modelId="{F711E41B-CDEB-420C-86DD-122EB63D224F}" type="pres">
      <dgm:prSet presAssocID="{520F1402-C17F-4C84-8A4C-0C28AD5D4030}" presName="parentLeftMargin" presStyleLbl="node1" presStyleIdx="1" presStyleCnt="3"/>
      <dgm:spPr/>
    </dgm:pt>
    <dgm:pt modelId="{C8A76F45-C2CF-4BE7-B731-1491AEB8BE98}" type="pres">
      <dgm:prSet presAssocID="{520F1402-C17F-4C84-8A4C-0C28AD5D4030}" presName="parentText" presStyleLbl="node1" presStyleIdx="2" presStyleCnt="3">
        <dgm:presLayoutVars>
          <dgm:chMax val="0"/>
          <dgm:bulletEnabled val="1"/>
        </dgm:presLayoutVars>
      </dgm:prSet>
      <dgm:spPr/>
    </dgm:pt>
    <dgm:pt modelId="{ECFED3D8-B649-476E-9467-41519473C49A}" type="pres">
      <dgm:prSet presAssocID="{520F1402-C17F-4C84-8A4C-0C28AD5D4030}" presName="negativeSpace" presStyleCnt="0"/>
      <dgm:spPr/>
    </dgm:pt>
    <dgm:pt modelId="{EBBC7C1C-E4F4-4DF4-B824-E63EB566F739}" type="pres">
      <dgm:prSet presAssocID="{520F1402-C17F-4C84-8A4C-0C28AD5D4030}" presName="childText" presStyleLbl="conFgAcc1" presStyleIdx="2" presStyleCnt="3">
        <dgm:presLayoutVars>
          <dgm:bulletEnabled val="1"/>
        </dgm:presLayoutVars>
      </dgm:prSet>
      <dgm:spPr/>
    </dgm:pt>
  </dgm:ptLst>
  <dgm:cxnLst>
    <dgm:cxn modelId="{119E2216-76E0-40BE-B34A-32D8EEE922A4}" type="presOf" srcId="{520F1402-C17F-4C84-8A4C-0C28AD5D4030}" destId="{C8A76F45-C2CF-4BE7-B731-1491AEB8BE98}" srcOrd="1" destOrd="0" presId="urn:microsoft.com/office/officeart/2005/8/layout/list1"/>
    <dgm:cxn modelId="{11A14718-84EE-4A86-9530-E2F7A97BAA7A}" type="presOf" srcId="{520F1402-C17F-4C84-8A4C-0C28AD5D4030}" destId="{F711E41B-CDEB-420C-86DD-122EB63D224F}" srcOrd="0" destOrd="0" presId="urn:microsoft.com/office/officeart/2005/8/layout/list1"/>
    <dgm:cxn modelId="{3F94891D-F198-4B5D-9365-A46F544C45B4}" type="presOf" srcId="{B331CEBE-D34F-4A50-80A9-DB714DB19028}" destId="{AA2D497E-2086-4960-9E03-296D9652C0E8}" srcOrd="1" destOrd="0" presId="urn:microsoft.com/office/officeart/2005/8/layout/list1"/>
    <dgm:cxn modelId="{17792238-BB9C-4182-92BA-8D350F7FADC3}" srcId="{520F1402-C17F-4C84-8A4C-0C28AD5D4030}" destId="{F3F550E9-522C-4651-A547-DCDCB48C8DFB}" srcOrd="0" destOrd="0" parTransId="{E54A663B-A118-408A-8314-835CF7243306}" sibTransId="{21D69E3E-ED8C-42D1-B3ED-2BD9F3AF1337}"/>
    <dgm:cxn modelId="{8E104D4B-07DD-464F-84DD-E5116AA60882}" srcId="{558DC5F9-9771-424D-B811-21E9FE7A0D95}" destId="{B331CEBE-D34F-4A50-80A9-DB714DB19028}" srcOrd="0" destOrd="0" parTransId="{08CE0024-BDB5-4A1B-8A4F-B424E01588DE}" sibTransId="{CD0419D3-2282-44B0-A4E0-987EBFDDED7B}"/>
    <dgm:cxn modelId="{10B7D34C-37FF-4E96-81D4-CDB59A181D78}" type="presOf" srcId="{F3F550E9-522C-4651-A547-DCDCB48C8DFB}" destId="{EBBC7C1C-E4F4-4DF4-B824-E63EB566F739}" srcOrd="0" destOrd="0" presId="urn:microsoft.com/office/officeart/2005/8/layout/list1"/>
    <dgm:cxn modelId="{53CF1554-B8FE-4CA6-9E9C-45286F05126F}" srcId="{558DC5F9-9771-424D-B811-21E9FE7A0D95}" destId="{5A6A5542-5746-4256-A5FE-0F0014406522}" srcOrd="1" destOrd="0" parTransId="{163E5EC3-5C46-4075-ABBF-41ADF250B68C}" sibTransId="{BF847784-6882-4C63-8F9F-D315479764A5}"/>
    <dgm:cxn modelId="{08223354-663F-4E90-B87A-3987847F555F}" type="presOf" srcId="{5A6A5542-5746-4256-A5FE-0F0014406522}" destId="{32695723-60DF-4B35-9C5A-2A51859BF1C8}" srcOrd="0" destOrd="0" presId="urn:microsoft.com/office/officeart/2005/8/layout/list1"/>
    <dgm:cxn modelId="{E2CB6D79-0CCA-49B3-AEC2-4492504DE021}" type="presOf" srcId="{5A6A5542-5746-4256-A5FE-0F0014406522}" destId="{1DC3435F-A167-4C9E-BA56-EEF855D692E8}" srcOrd="1" destOrd="0" presId="urn:microsoft.com/office/officeart/2005/8/layout/list1"/>
    <dgm:cxn modelId="{BD9C1C7C-139B-43F4-BEA3-795B04C31649}" type="presOf" srcId="{558DC5F9-9771-424D-B811-21E9FE7A0D95}" destId="{B203053A-D16A-4DEF-86AD-30B1170A364A}" srcOrd="0" destOrd="0" presId="urn:microsoft.com/office/officeart/2005/8/layout/list1"/>
    <dgm:cxn modelId="{52C60B9F-9288-42CC-8EBD-99FAE5766164}" type="presOf" srcId="{DFDE5442-3D5F-434B-A963-E9B35D0BB08C}" destId="{1DAF4973-16CF-4D83-A112-A5863CAD19B4}" srcOrd="0" destOrd="0" presId="urn:microsoft.com/office/officeart/2005/8/layout/list1"/>
    <dgm:cxn modelId="{6BDADDD0-BA23-4914-B31B-9CE7B770ABA7}" srcId="{5A6A5542-5746-4256-A5FE-0F0014406522}" destId="{399DFA3A-303E-4806-A49D-BDC79EDDD4B2}" srcOrd="0" destOrd="0" parTransId="{D201D1FB-3D4E-457E-A5C6-19A517BF3C27}" sibTransId="{D8C0545B-BEF6-4FFF-8E52-77DC3077FC8B}"/>
    <dgm:cxn modelId="{EB6870DB-B6F3-4711-B91B-59222098400D}" type="presOf" srcId="{B331CEBE-D34F-4A50-80A9-DB714DB19028}" destId="{C7A1D9D6-3D21-4639-87E7-69F4B52D7C36}" srcOrd="0" destOrd="0" presId="urn:microsoft.com/office/officeart/2005/8/layout/list1"/>
    <dgm:cxn modelId="{CED0FDDE-6C0E-4D64-802D-818495F45572}" srcId="{B331CEBE-D34F-4A50-80A9-DB714DB19028}" destId="{DFDE5442-3D5F-434B-A963-E9B35D0BB08C}" srcOrd="0" destOrd="0" parTransId="{414D1603-0B62-41DB-84EA-678973BF53A3}" sibTransId="{3C1B36EA-3502-48FA-B51C-35271FCC41D6}"/>
    <dgm:cxn modelId="{D3A79DDF-A67A-44CE-80A7-E2AD4AB3230E}" srcId="{558DC5F9-9771-424D-B811-21E9FE7A0D95}" destId="{520F1402-C17F-4C84-8A4C-0C28AD5D4030}" srcOrd="2" destOrd="0" parTransId="{51775A61-36B4-47BA-8880-587A23697ACF}" sibTransId="{30DD125C-CC20-4494-9774-564504F50356}"/>
    <dgm:cxn modelId="{BB2746EB-9225-468E-9C12-1D44F1A4054C}" type="presOf" srcId="{399DFA3A-303E-4806-A49D-BDC79EDDD4B2}" destId="{B6C8D07A-C414-44FE-8079-5E4B291CF3B9}" srcOrd="0" destOrd="0" presId="urn:microsoft.com/office/officeart/2005/8/layout/list1"/>
    <dgm:cxn modelId="{3568822E-1CE8-47D4-A187-FBC91369241D}" type="presParOf" srcId="{B203053A-D16A-4DEF-86AD-30B1170A364A}" destId="{3657172A-9B2C-4BF3-B87D-AFFB0EA9901A}" srcOrd="0" destOrd="0" presId="urn:microsoft.com/office/officeart/2005/8/layout/list1"/>
    <dgm:cxn modelId="{96B1F195-C60B-4C80-841A-C5EB19960B39}" type="presParOf" srcId="{3657172A-9B2C-4BF3-B87D-AFFB0EA9901A}" destId="{C7A1D9D6-3D21-4639-87E7-69F4B52D7C36}" srcOrd="0" destOrd="0" presId="urn:microsoft.com/office/officeart/2005/8/layout/list1"/>
    <dgm:cxn modelId="{4497C54E-3025-4594-802E-252B5196DF59}" type="presParOf" srcId="{3657172A-9B2C-4BF3-B87D-AFFB0EA9901A}" destId="{AA2D497E-2086-4960-9E03-296D9652C0E8}" srcOrd="1" destOrd="0" presId="urn:microsoft.com/office/officeart/2005/8/layout/list1"/>
    <dgm:cxn modelId="{EBD1F2D2-0E5C-4DA0-862A-3E215144BC6E}" type="presParOf" srcId="{B203053A-D16A-4DEF-86AD-30B1170A364A}" destId="{FE9E96B2-77D6-4A2E-BC69-36A3D0FEAD92}" srcOrd="1" destOrd="0" presId="urn:microsoft.com/office/officeart/2005/8/layout/list1"/>
    <dgm:cxn modelId="{73DF34CB-82B0-4D2D-9A3E-055DD4CAA031}" type="presParOf" srcId="{B203053A-D16A-4DEF-86AD-30B1170A364A}" destId="{1DAF4973-16CF-4D83-A112-A5863CAD19B4}" srcOrd="2" destOrd="0" presId="urn:microsoft.com/office/officeart/2005/8/layout/list1"/>
    <dgm:cxn modelId="{6F438C2B-CDEE-441E-A6C4-24E084A79FF9}" type="presParOf" srcId="{B203053A-D16A-4DEF-86AD-30B1170A364A}" destId="{E57152D4-41F4-4645-A926-38F4B7F5B924}" srcOrd="3" destOrd="0" presId="urn:microsoft.com/office/officeart/2005/8/layout/list1"/>
    <dgm:cxn modelId="{0DC4900A-67C1-4D29-86E0-2B3A7B586FA5}" type="presParOf" srcId="{B203053A-D16A-4DEF-86AD-30B1170A364A}" destId="{ADD757A2-4FA9-4B15-BCA3-D10EB544BC3F}" srcOrd="4" destOrd="0" presId="urn:microsoft.com/office/officeart/2005/8/layout/list1"/>
    <dgm:cxn modelId="{A05B797C-AEED-45B7-8F57-5D750871DCA6}" type="presParOf" srcId="{ADD757A2-4FA9-4B15-BCA3-D10EB544BC3F}" destId="{32695723-60DF-4B35-9C5A-2A51859BF1C8}" srcOrd="0" destOrd="0" presId="urn:microsoft.com/office/officeart/2005/8/layout/list1"/>
    <dgm:cxn modelId="{46940FB6-2BF8-49BF-BB3C-DB7BD189D0F1}" type="presParOf" srcId="{ADD757A2-4FA9-4B15-BCA3-D10EB544BC3F}" destId="{1DC3435F-A167-4C9E-BA56-EEF855D692E8}" srcOrd="1" destOrd="0" presId="urn:microsoft.com/office/officeart/2005/8/layout/list1"/>
    <dgm:cxn modelId="{B6296A3F-5A32-45E3-97EB-D639FD9055C8}" type="presParOf" srcId="{B203053A-D16A-4DEF-86AD-30B1170A364A}" destId="{D6CD65DC-BDE7-47ED-8C0B-613823680F5B}" srcOrd="5" destOrd="0" presId="urn:microsoft.com/office/officeart/2005/8/layout/list1"/>
    <dgm:cxn modelId="{0CA93FFD-0EE3-4D0F-BCF2-F18577910763}" type="presParOf" srcId="{B203053A-D16A-4DEF-86AD-30B1170A364A}" destId="{B6C8D07A-C414-44FE-8079-5E4B291CF3B9}" srcOrd="6" destOrd="0" presId="urn:microsoft.com/office/officeart/2005/8/layout/list1"/>
    <dgm:cxn modelId="{D2DAD0A8-F7BE-4D4C-A631-0E572A60A252}" type="presParOf" srcId="{B203053A-D16A-4DEF-86AD-30B1170A364A}" destId="{75EC0AF7-12F4-495B-B8DB-F74AA5A2CFDB}" srcOrd="7" destOrd="0" presId="urn:microsoft.com/office/officeart/2005/8/layout/list1"/>
    <dgm:cxn modelId="{90A6BF1F-0EF4-47E3-932D-66F82D2FF0CE}" type="presParOf" srcId="{B203053A-D16A-4DEF-86AD-30B1170A364A}" destId="{2851C697-7656-4EA0-9E9A-90A412F4C0DA}" srcOrd="8" destOrd="0" presId="urn:microsoft.com/office/officeart/2005/8/layout/list1"/>
    <dgm:cxn modelId="{9321D723-477C-44AE-825F-A2181E28DD11}" type="presParOf" srcId="{2851C697-7656-4EA0-9E9A-90A412F4C0DA}" destId="{F711E41B-CDEB-420C-86DD-122EB63D224F}" srcOrd="0" destOrd="0" presId="urn:microsoft.com/office/officeart/2005/8/layout/list1"/>
    <dgm:cxn modelId="{215FFECD-A643-4CCA-B585-73C00F8FFABA}" type="presParOf" srcId="{2851C697-7656-4EA0-9E9A-90A412F4C0DA}" destId="{C8A76F45-C2CF-4BE7-B731-1491AEB8BE98}" srcOrd="1" destOrd="0" presId="urn:microsoft.com/office/officeart/2005/8/layout/list1"/>
    <dgm:cxn modelId="{E5E125D9-06C6-49EA-A4B6-6C976F41ECA2}" type="presParOf" srcId="{B203053A-D16A-4DEF-86AD-30B1170A364A}" destId="{ECFED3D8-B649-476E-9467-41519473C49A}" srcOrd="9" destOrd="0" presId="urn:microsoft.com/office/officeart/2005/8/layout/list1"/>
    <dgm:cxn modelId="{5C3C9780-8F47-4F53-A8AE-21885885FCA9}" type="presParOf" srcId="{B203053A-D16A-4DEF-86AD-30B1170A364A}" destId="{EBBC7C1C-E4F4-4DF4-B824-E63EB566F73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F4973-16CF-4D83-A112-A5863CAD19B4}">
      <dsp:nvSpPr>
        <dsp:cNvPr id="0" name=""/>
        <dsp:cNvSpPr/>
      </dsp:nvSpPr>
      <dsp:spPr>
        <a:xfrm>
          <a:off x="0" y="428672"/>
          <a:ext cx="10972800" cy="95996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1611" tIns="479044" rIns="851611"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Annual comprehensive exam for patients aged 0 to &lt;21</a:t>
          </a:r>
        </a:p>
      </dsp:txBody>
      <dsp:txXfrm>
        <a:off x="0" y="428672"/>
        <a:ext cx="10972800" cy="959962"/>
      </dsp:txXfrm>
    </dsp:sp>
    <dsp:sp modelId="{AA2D497E-2086-4960-9E03-296D9652C0E8}">
      <dsp:nvSpPr>
        <dsp:cNvPr id="0" name=""/>
        <dsp:cNvSpPr/>
      </dsp:nvSpPr>
      <dsp:spPr>
        <a:xfrm>
          <a:off x="548640" y="89192"/>
          <a:ext cx="768096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1022350">
            <a:lnSpc>
              <a:spcPct val="90000"/>
            </a:lnSpc>
            <a:spcBef>
              <a:spcPct val="0"/>
            </a:spcBef>
            <a:spcAft>
              <a:spcPct val="35000"/>
            </a:spcAft>
            <a:buNone/>
          </a:pPr>
          <a:r>
            <a:rPr lang="en-US" sz="2300" kern="1200"/>
            <a:t>Comprehensive Well Exam</a:t>
          </a:r>
        </a:p>
      </dsp:txBody>
      <dsp:txXfrm>
        <a:off x="581784" y="122336"/>
        <a:ext cx="7614672" cy="612672"/>
      </dsp:txXfrm>
    </dsp:sp>
    <dsp:sp modelId="{B6C8D07A-C414-44FE-8079-5E4B291CF3B9}">
      <dsp:nvSpPr>
        <dsp:cNvPr id="0" name=""/>
        <dsp:cNvSpPr/>
      </dsp:nvSpPr>
      <dsp:spPr>
        <a:xfrm>
          <a:off x="0" y="1852314"/>
          <a:ext cx="10972800" cy="95996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1611" tIns="479044" rIns="851611"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BMI assessment completed for patients aged 3 to 17</a:t>
          </a:r>
        </a:p>
      </dsp:txBody>
      <dsp:txXfrm>
        <a:off x="0" y="1852314"/>
        <a:ext cx="10972800" cy="959962"/>
      </dsp:txXfrm>
    </dsp:sp>
    <dsp:sp modelId="{1DC3435F-A167-4C9E-BA56-EEF855D692E8}">
      <dsp:nvSpPr>
        <dsp:cNvPr id="0" name=""/>
        <dsp:cNvSpPr/>
      </dsp:nvSpPr>
      <dsp:spPr>
        <a:xfrm>
          <a:off x="548640" y="1512834"/>
          <a:ext cx="768096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1022350">
            <a:lnSpc>
              <a:spcPct val="90000"/>
            </a:lnSpc>
            <a:spcBef>
              <a:spcPct val="0"/>
            </a:spcBef>
            <a:spcAft>
              <a:spcPct val="35000"/>
            </a:spcAft>
            <a:buNone/>
          </a:pPr>
          <a:r>
            <a:rPr lang="en-US" sz="2300" kern="1200"/>
            <a:t>Body Mass Index (BMI)</a:t>
          </a:r>
        </a:p>
      </dsp:txBody>
      <dsp:txXfrm>
        <a:off x="581784" y="1545978"/>
        <a:ext cx="7614672" cy="612672"/>
      </dsp:txXfrm>
    </dsp:sp>
    <dsp:sp modelId="{EBBC7C1C-E4F4-4DF4-B824-E63EB566F739}">
      <dsp:nvSpPr>
        <dsp:cNvPr id="0" name=""/>
        <dsp:cNvSpPr/>
      </dsp:nvSpPr>
      <dsp:spPr>
        <a:xfrm>
          <a:off x="0" y="3275957"/>
          <a:ext cx="10972800" cy="95996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1611" tIns="479044" rIns="851611"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Depression screening for patients aged 11 to &lt;21</a:t>
          </a:r>
        </a:p>
      </dsp:txBody>
      <dsp:txXfrm>
        <a:off x="0" y="3275957"/>
        <a:ext cx="10972800" cy="959962"/>
      </dsp:txXfrm>
    </dsp:sp>
    <dsp:sp modelId="{C8A76F45-C2CF-4BE7-B731-1491AEB8BE98}">
      <dsp:nvSpPr>
        <dsp:cNvPr id="0" name=""/>
        <dsp:cNvSpPr/>
      </dsp:nvSpPr>
      <dsp:spPr>
        <a:xfrm>
          <a:off x="548640" y="2936477"/>
          <a:ext cx="7680960"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marL="0" lvl="0" indent="0" algn="l" defTabSz="1022350">
            <a:lnSpc>
              <a:spcPct val="90000"/>
            </a:lnSpc>
            <a:spcBef>
              <a:spcPct val="0"/>
            </a:spcBef>
            <a:spcAft>
              <a:spcPct val="35000"/>
            </a:spcAft>
            <a:buNone/>
          </a:pPr>
          <a:r>
            <a:rPr lang="en-US" sz="2300" kern="1200"/>
            <a:t>Depression Screening</a:t>
          </a:r>
        </a:p>
      </dsp:txBody>
      <dsp:txXfrm>
        <a:off x="581784" y="2969621"/>
        <a:ext cx="7614672"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0.33183</cdr:x>
      <cdr:y>0.28331</cdr:y>
    </cdr:from>
    <cdr:to>
      <cdr:x>0.67594</cdr:x>
      <cdr:y>0.72982</cdr:y>
    </cdr:to>
    <cdr:sp macro="" textlink="">
      <cdr:nvSpPr>
        <cdr:cNvPr id="2" name="TextBox 1">
          <a:extLst xmlns:a="http://schemas.openxmlformats.org/drawingml/2006/main">
            <a:ext uri="{FF2B5EF4-FFF2-40B4-BE49-F238E27FC236}">
              <a16:creationId xmlns:a16="http://schemas.microsoft.com/office/drawing/2014/main" id="{891609DE-F244-4E89-BB6C-9618D2602057}"/>
            </a:ext>
          </a:extLst>
        </cdr:cNvPr>
        <cdr:cNvSpPr txBox="1"/>
      </cdr:nvSpPr>
      <cdr:spPr>
        <a:xfrm xmlns:a="http://schemas.openxmlformats.org/drawingml/2006/main">
          <a:off x="912506" y="647639"/>
          <a:ext cx="946297" cy="10207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800" b="1" dirty="0">
              <a:solidFill>
                <a:schemeClr val="accent2"/>
              </a:solidFill>
            </a:rPr>
            <a:t>19% </a:t>
          </a:r>
        </a:p>
        <a:p xmlns:a="http://schemas.openxmlformats.org/drawingml/2006/main">
          <a:pPr algn="ctr"/>
          <a:r>
            <a:rPr lang="en-US" sz="1600" dirty="0">
              <a:solidFill>
                <a:schemeClr val="accent2"/>
              </a:solidFill>
            </a:rPr>
            <a:t>of NY SBHCs</a:t>
          </a:r>
        </a:p>
      </cdr:txBody>
    </cdr:sp>
  </cdr:relSizeAnchor>
</c:userShapes>
</file>

<file path=ppt/drawings/drawing2.xml><?xml version="1.0" encoding="utf-8"?>
<c:userShapes xmlns:c="http://schemas.openxmlformats.org/drawingml/2006/chart">
  <cdr:relSizeAnchor xmlns:cdr="http://schemas.openxmlformats.org/drawingml/2006/chartDrawing">
    <cdr:from>
      <cdr:x>0.33183</cdr:x>
      <cdr:y>0.28331</cdr:y>
    </cdr:from>
    <cdr:to>
      <cdr:x>0.67594</cdr:x>
      <cdr:y>0.72982</cdr:y>
    </cdr:to>
    <cdr:sp macro="" textlink="">
      <cdr:nvSpPr>
        <cdr:cNvPr id="2" name="TextBox 1">
          <a:extLst xmlns:a="http://schemas.openxmlformats.org/drawingml/2006/main">
            <a:ext uri="{FF2B5EF4-FFF2-40B4-BE49-F238E27FC236}">
              <a16:creationId xmlns:a16="http://schemas.microsoft.com/office/drawing/2014/main" id="{891609DE-F244-4E89-BB6C-9618D2602057}"/>
            </a:ext>
          </a:extLst>
        </cdr:cNvPr>
        <cdr:cNvSpPr txBox="1"/>
      </cdr:nvSpPr>
      <cdr:spPr>
        <a:xfrm xmlns:a="http://schemas.openxmlformats.org/drawingml/2006/main">
          <a:off x="912506" y="647639"/>
          <a:ext cx="946297" cy="10207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800" b="1" dirty="0">
              <a:solidFill>
                <a:schemeClr val="accent2"/>
              </a:solidFill>
            </a:rPr>
            <a:t>32% </a:t>
          </a:r>
        </a:p>
        <a:p xmlns:a="http://schemas.openxmlformats.org/drawingml/2006/main">
          <a:pPr algn="ctr"/>
          <a:r>
            <a:rPr lang="en-US" sz="1600" dirty="0">
              <a:solidFill>
                <a:schemeClr val="accent2"/>
              </a:solidFill>
            </a:rPr>
            <a:t>of NY SBHCs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796EA6-6F25-4F19-87BA-7ADCC16DAEFF}" type="datetimeFigureOut">
              <a:rPr lang="en-US" smtClean="0"/>
              <a:t>11/10/21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C172E-A8B5-46F6-B05C-DFA3E2E0F207}" type="datetimeFigureOut">
              <a:rPr lang="en-US" smtClean="0"/>
              <a:t>11/10/21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dirty="0"/>
          </a:p>
        </p:txBody>
      </p:sp>
    </p:spTree>
    <p:extLst>
      <p:ext uri="{BB962C8B-B14F-4D97-AF65-F5344CB8AC3E}">
        <p14:creationId xmlns:p14="http://schemas.microsoft.com/office/powerpoint/2010/main" val="2491525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 date and cohort range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the performance measure for each? </a:t>
            </a:r>
          </a:p>
          <a:p>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14</a:t>
            </a:fld>
            <a:endParaRPr lang="en-US" dirty="0"/>
          </a:p>
        </p:txBody>
      </p:sp>
    </p:spTree>
    <p:extLst>
      <p:ext uri="{BB962C8B-B14F-4D97-AF65-F5344CB8AC3E}">
        <p14:creationId xmlns:p14="http://schemas.microsoft.com/office/powerpoint/2010/main" val="3882562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What is state PM?</a:t>
            </a:r>
          </a:p>
        </p:txBody>
      </p:sp>
      <p:sp>
        <p:nvSpPr>
          <p:cNvPr id="4" name="Slide Number Placeholder 3"/>
          <p:cNvSpPr>
            <a:spLocks noGrp="1"/>
          </p:cNvSpPr>
          <p:nvPr>
            <p:ph type="sldNum" sz="quarter" idx="5"/>
          </p:nvPr>
        </p:nvSpPr>
        <p:spPr/>
        <p:txBody>
          <a:bodyPr/>
          <a:lstStyle/>
          <a:p>
            <a:fld id="{32674CE4-FBD8-4481-AEFB-CA53E599A745}" type="slidenum">
              <a:rPr lang="en-US" smtClean="0"/>
              <a:t>15</a:t>
            </a:fld>
            <a:endParaRPr lang="en-US" dirty="0"/>
          </a:p>
        </p:txBody>
      </p:sp>
    </p:spTree>
    <p:extLst>
      <p:ext uri="{BB962C8B-B14F-4D97-AF65-F5344CB8AC3E}">
        <p14:creationId xmlns:p14="http://schemas.microsoft.com/office/powerpoint/2010/main" val="3744904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 date and cohort range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 state PM?</a:t>
            </a:r>
          </a:p>
          <a:p>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16</a:t>
            </a:fld>
            <a:endParaRPr lang="en-US" dirty="0"/>
          </a:p>
        </p:txBody>
      </p:sp>
    </p:spTree>
    <p:extLst>
      <p:ext uri="{BB962C8B-B14F-4D97-AF65-F5344CB8AC3E}">
        <p14:creationId xmlns:p14="http://schemas.microsoft.com/office/powerpoint/2010/main" val="1034255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 date and cohort range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PM?</a:t>
            </a:r>
          </a:p>
          <a:p>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17</a:t>
            </a:fld>
            <a:endParaRPr lang="en-US" dirty="0"/>
          </a:p>
        </p:txBody>
      </p:sp>
    </p:spTree>
    <p:extLst>
      <p:ext uri="{BB962C8B-B14F-4D97-AF65-F5344CB8AC3E}">
        <p14:creationId xmlns:p14="http://schemas.microsoft.com/office/powerpoint/2010/main" val="2254236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 date and cohort range</a:t>
            </a:r>
          </a:p>
          <a:p>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18</a:t>
            </a:fld>
            <a:endParaRPr lang="en-US" dirty="0"/>
          </a:p>
        </p:txBody>
      </p:sp>
    </p:spTree>
    <p:extLst>
      <p:ext uri="{BB962C8B-B14F-4D97-AF65-F5344CB8AC3E}">
        <p14:creationId xmlns:p14="http://schemas.microsoft.com/office/powerpoint/2010/main" val="2993775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 date and cohort range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PM?</a:t>
            </a:r>
          </a:p>
          <a:p>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19</a:t>
            </a:fld>
            <a:endParaRPr lang="en-US" dirty="0"/>
          </a:p>
        </p:txBody>
      </p:sp>
    </p:spTree>
    <p:extLst>
      <p:ext uri="{BB962C8B-B14F-4D97-AF65-F5344CB8AC3E}">
        <p14:creationId xmlns:p14="http://schemas.microsoft.com/office/powerpoint/2010/main" val="198520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 date and cohort range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PM?</a:t>
            </a:r>
          </a:p>
          <a:p>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20</a:t>
            </a:fld>
            <a:endParaRPr lang="en-US" dirty="0"/>
          </a:p>
        </p:txBody>
      </p:sp>
    </p:spTree>
    <p:extLst>
      <p:ext uri="{BB962C8B-B14F-4D97-AF65-F5344CB8AC3E}">
        <p14:creationId xmlns:p14="http://schemas.microsoft.com/office/powerpoint/2010/main" val="114660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transition to table passed reports.   Can we add another example from data snapshot?</a:t>
            </a:r>
          </a:p>
        </p:txBody>
      </p:sp>
      <p:sp>
        <p:nvSpPr>
          <p:cNvPr id="4" name="Slide Number Placeholder 3"/>
          <p:cNvSpPr>
            <a:spLocks noGrp="1"/>
          </p:cNvSpPr>
          <p:nvPr>
            <p:ph type="sldNum" sz="quarter" idx="5"/>
          </p:nvPr>
        </p:nvSpPr>
        <p:spPr/>
        <p:txBody>
          <a:bodyPr/>
          <a:lstStyle/>
          <a:p>
            <a:fld id="{32674CE4-FBD8-4481-AEFB-CA53E599A745}" type="slidenum">
              <a:rPr lang="en-US" smtClean="0"/>
              <a:t>27</a:t>
            </a:fld>
            <a:endParaRPr lang="en-US" dirty="0"/>
          </a:p>
        </p:txBody>
      </p:sp>
    </p:spTree>
    <p:extLst>
      <p:ext uri="{BB962C8B-B14F-4D97-AF65-F5344CB8AC3E}">
        <p14:creationId xmlns:p14="http://schemas.microsoft.com/office/powerpoint/2010/main" val="1651431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28</a:t>
            </a:fld>
            <a:endParaRPr lang="en-US" dirty="0"/>
          </a:p>
        </p:txBody>
      </p:sp>
    </p:spTree>
    <p:extLst>
      <p:ext uri="{BB962C8B-B14F-4D97-AF65-F5344CB8AC3E}">
        <p14:creationId xmlns:p14="http://schemas.microsoft.com/office/powerpoint/2010/main" val="1651836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29</a:t>
            </a:fld>
            <a:endParaRPr lang="en-US" dirty="0"/>
          </a:p>
        </p:txBody>
      </p:sp>
    </p:spTree>
    <p:extLst>
      <p:ext uri="{BB962C8B-B14F-4D97-AF65-F5344CB8AC3E}">
        <p14:creationId xmlns:p14="http://schemas.microsoft.com/office/powerpoint/2010/main" val="4236429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Value – efficiency, more data, more confidence in data, more utility</a:t>
            </a:r>
          </a:p>
          <a:p>
            <a:endParaRPr lang="en-US" dirty="0"/>
          </a:p>
          <a:p>
            <a:endParaRPr lang="en-US" dirty="0"/>
          </a:p>
          <a:p>
            <a:r>
              <a:rPr lang="en-US" dirty="0"/>
              <a:t>Share history of work with NY SBHCs, and </a:t>
            </a:r>
            <a:r>
              <a:rPr lang="en-US" b="1" dirty="0"/>
              <a:t>CLARIFY </a:t>
            </a:r>
            <a:r>
              <a:rPr lang="en-US" b="0" dirty="0"/>
              <a:t>intention is to keep it going beyond current funding (through November 2021). </a:t>
            </a:r>
          </a:p>
          <a:p>
            <a:r>
              <a:rPr lang="en-US" b="0" dirty="0"/>
              <a:t>Briefly state the objectives. </a:t>
            </a:r>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3</a:t>
            </a:fld>
            <a:endParaRPr lang="en-US" dirty="0"/>
          </a:p>
        </p:txBody>
      </p:sp>
    </p:spTree>
    <p:extLst>
      <p:ext uri="{BB962C8B-B14F-4D97-AF65-F5344CB8AC3E}">
        <p14:creationId xmlns:p14="http://schemas.microsoft.com/office/powerpoint/2010/main" val="339277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Transition/explanation. I want to pause here and draw out some distinctions around the different parts of the data hub.  The four uses cases:  gathering existing data, collecting new data, linking data, and reporting. We’ve been focusing on EHR data – data that exist in digital form.  But the other use case of the data hub is collecting new data - data that are not in digital form. One example of that is what we call the operational plan.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 to use cases:  existing data</a:t>
            </a:r>
          </a:p>
          <a:p>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31</a:t>
            </a:fld>
            <a:endParaRPr lang="en-US" dirty="0"/>
          </a:p>
        </p:txBody>
      </p:sp>
    </p:spTree>
    <p:extLst>
      <p:ext uri="{BB962C8B-B14F-4D97-AF65-F5344CB8AC3E}">
        <p14:creationId xmlns:p14="http://schemas.microsoft.com/office/powerpoint/2010/main" val="3091082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is this appended data export to collect other data elements needed for state reporting.  This can adapt to any changes in state reporting and – perhaps – we might have some influence on what data are most needed and most available and achieve even more efficiency. </a:t>
            </a:r>
          </a:p>
          <a:p>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32</a:t>
            </a:fld>
            <a:endParaRPr lang="en-US" dirty="0"/>
          </a:p>
        </p:txBody>
      </p:sp>
    </p:spTree>
    <p:extLst>
      <p:ext uri="{BB962C8B-B14F-4D97-AF65-F5344CB8AC3E}">
        <p14:creationId xmlns:p14="http://schemas.microsoft.com/office/powerpoint/2010/main" val="3604008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attention here</a:t>
            </a:r>
          </a:p>
        </p:txBody>
      </p:sp>
      <p:sp>
        <p:nvSpPr>
          <p:cNvPr id="4" name="Slide Number Placeholder 3"/>
          <p:cNvSpPr>
            <a:spLocks noGrp="1"/>
          </p:cNvSpPr>
          <p:nvPr>
            <p:ph type="sldNum" sz="quarter" idx="5"/>
          </p:nvPr>
        </p:nvSpPr>
        <p:spPr/>
        <p:txBody>
          <a:bodyPr/>
          <a:lstStyle/>
          <a:p>
            <a:fld id="{32674CE4-FBD8-4481-AEFB-CA53E599A745}" type="slidenum">
              <a:rPr lang="en-US" smtClean="0"/>
              <a:t>34</a:t>
            </a:fld>
            <a:endParaRPr lang="en-US" dirty="0"/>
          </a:p>
        </p:txBody>
      </p:sp>
    </p:spTree>
    <p:extLst>
      <p:ext uri="{BB962C8B-B14F-4D97-AF65-F5344CB8AC3E}">
        <p14:creationId xmlns:p14="http://schemas.microsoft.com/office/powerpoint/2010/main" val="2835262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35</a:t>
            </a:fld>
            <a:endParaRPr lang="en-US" dirty="0"/>
          </a:p>
        </p:txBody>
      </p:sp>
    </p:spTree>
    <p:extLst>
      <p:ext uri="{BB962C8B-B14F-4D97-AF65-F5344CB8AC3E}">
        <p14:creationId xmlns:p14="http://schemas.microsoft.com/office/powerpoint/2010/main" val="704787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36</a:t>
            </a:fld>
            <a:endParaRPr lang="en-US" dirty="0"/>
          </a:p>
        </p:txBody>
      </p:sp>
    </p:spTree>
    <p:extLst>
      <p:ext uri="{BB962C8B-B14F-4D97-AF65-F5344CB8AC3E}">
        <p14:creationId xmlns:p14="http://schemas.microsoft.com/office/powerpoint/2010/main" val="368017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37</a:t>
            </a:fld>
            <a:endParaRPr lang="en-US" dirty="0"/>
          </a:p>
        </p:txBody>
      </p:sp>
    </p:spTree>
    <p:extLst>
      <p:ext uri="{BB962C8B-B14F-4D97-AF65-F5344CB8AC3E}">
        <p14:creationId xmlns:p14="http://schemas.microsoft.com/office/powerpoint/2010/main" val="4136261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38</a:t>
            </a:fld>
            <a:endParaRPr lang="en-US" dirty="0"/>
          </a:p>
        </p:txBody>
      </p:sp>
    </p:spTree>
    <p:extLst>
      <p:ext uri="{BB962C8B-B14F-4D97-AF65-F5344CB8AC3E}">
        <p14:creationId xmlns:p14="http://schemas.microsoft.com/office/powerpoint/2010/main" val="30798834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39</a:t>
            </a:fld>
            <a:endParaRPr lang="en-US" dirty="0"/>
          </a:p>
        </p:txBody>
      </p:sp>
    </p:spTree>
    <p:extLst>
      <p:ext uri="{BB962C8B-B14F-4D97-AF65-F5344CB8AC3E}">
        <p14:creationId xmlns:p14="http://schemas.microsoft.com/office/powerpoint/2010/main" val="795526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4</a:t>
            </a:fld>
            <a:endParaRPr lang="en-US" dirty="0"/>
          </a:p>
        </p:txBody>
      </p:sp>
    </p:spTree>
    <p:extLst>
      <p:ext uri="{BB962C8B-B14F-4D97-AF65-F5344CB8AC3E}">
        <p14:creationId xmlns:p14="http://schemas.microsoft.com/office/powerpoint/2010/main" val="266110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5</a:t>
            </a:fld>
            <a:endParaRPr lang="en-US" dirty="0"/>
          </a:p>
        </p:txBody>
      </p:sp>
    </p:spTree>
    <p:extLst>
      <p:ext uri="{BB962C8B-B14F-4D97-AF65-F5344CB8AC3E}">
        <p14:creationId xmlns:p14="http://schemas.microsoft.com/office/powerpoint/2010/main" val="328588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few clarification and caveats on quantity and quality of data.  this is for cohort 1and throughout statewide is all the data we have for the cohorts – so still more for illustration than analysis.  Not intended to be exhaustive – and we’re still building confidence in the data.  So keep those things in mind as we look at data -  we are still not ready to draw conclusions, but getting closer.  At least we’re teasing you with your own real data now.  Illustrating the levels of detail we can show </a:t>
            </a:r>
          </a:p>
          <a:p>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7</a:t>
            </a:fld>
            <a:endParaRPr lang="en-US" dirty="0"/>
          </a:p>
        </p:txBody>
      </p:sp>
    </p:spTree>
    <p:extLst>
      <p:ext uri="{BB962C8B-B14F-4D97-AF65-F5344CB8AC3E}">
        <p14:creationId xmlns:p14="http://schemas.microsoft.com/office/powerpoint/2010/main" val="3621467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8</a:t>
            </a:fld>
            <a:endParaRPr lang="en-US" dirty="0"/>
          </a:p>
        </p:txBody>
      </p:sp>
    </p:spTree>
    <p:extLst>
      <p:ext uri="{BB962C8B-B14F-4D97-AF65-F5344CB8AC3E}">
        <p14:creationId xmlns:p14="http://schemas.microsoft.com/office/powerpoint/2010/main" val="4225568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9</a:t>
            </a:fld>
            <a:endParaRPr lang="en-US" dirty="0"/>
          </a:p>
        </p:txBody>
      </p:sp>
    </p:spTree>
    <p:extLst>
      <p:ext uri="{BB962C8B-B14F-4D97-AF65-F5344CB8AC3E}">
        <p14:creationId xmlns:p14="http://schemas.microsoft.com/office/powerpoint/2010/main" val="564032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10</a:t>
            </a:fld>
            <a:endParaRPr lang="en-US" dirty="0"/>
          </a:p>
        </p:txBody>
      </p:sp>
    </p:spTree>
    <p:extLst>
      <p:ext uri="{BB962C8B-B14F-4D97-AF65-F5344CB8AC3E}">
        <p14:creationId xmlns:p14="http://schemas.microsoft.com/office/powerpoint/2010/main" val="2775094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74CE4-FBD8-4481-AEFB-CA53E599A7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737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Rectangle 18"/>
          <p:cNvSpPr/>
          <p:nvPr/>
        </p:nvSpPr>
        <p:spPr>
          <a:xfrm>
            <a:off x="0" y="24016"/>
            <a:ext cx="12192000" cy="3701700"/>
          </a:xfrm>
          <a:prstGeom prst="rect">
            <a:avLst/>
          </a:prstGeom>
          <a:solidFill>
            <a:srgbClr val="464D5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a:off x="0" y="3713708"/>
            <a:ext cx="12192000" cy="162117"/>
          </a:xfrm>
          <a:prstGeom prst="rect">
            <a:avLst/>
          </a:prstGeom>
          <a:solidFill>
            <a:srgbClr val="B2D33E"/>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609600" y="2389009"/>
            <a:ext cx="11277600" cy="1312691"/>
          </a:xfrm>
        </p:spPr>
        <p:txBody>
          <a:bodyPr anchor="b"/>
          <a:lstStyle>
            <a:lvl1pPr>
              <a:defRPr sz="4400">
                <a:solidFill>
                  <a:schemeClr val="bg1"/>
                </a:solidFill>
              </a:defRPr>
            </a:lvl1pPr>
          </a:lstStyle>
          <a:p>
            <a:r>
              <a:rPr kumimoji="0" lang="en-US" dirty="0"/>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i="0">
                <a:solidFill>
                  <a:schemeClr val="tx2"/>
                </a:solidFill>
                <a:latin typeface="Aktiv Grotesk" panose="020B0504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17" name="Footer Placeholder 16"/>
          <p:cNvSpPr>
            <a:spLocks noGrp="1"/>
          </p:cNvSpPr>
          <p:nvPr>
            <p:ph type="ftr" sz="quarter" idx="11"/>
          </p:nvPr>
        </p:nvSpPr>
        <p:spPr>
          <a:xfrm>
            <a:off x="85918" y="6323072"/>
            <a:ext cx="12004481" cy="457200"/>
          </a:xfrm>
          <a:prstGeom prst="rect">
            <a:avLst/>
          </a:prstGeom>
        </p:spPr>
        <p:txBody>
          <a:bodyPr/>
          <a:lstStyle>
            <a:lvl1pPr algn="r">
              <a:defRPr>
                <a:solidFill>
                  <a:srgbClr val="464D52"/>
                </a:solidFill>
                <a:latin typeface="+mn-lt"/>
              </a:defRPr>
            </a:lvl1pPr>
          </a:lstStyle>
          <a:p>
            <a:endParaRPr lang="en-US" dirty="0"/>
          </a:p>
        </p:txBody>
      </p:sp>
      <p:pic>
        <p:nvPicPr>
          <p:cNvPr id="4" name="Picture 3">
            <a:extLst>
              <a:ext uri="{FF2B5EF4-FFF2-40B4-BE49-F238E27FC236}">
                <a16:creationId xmlns:a16="http://schemas.microsoft.com/office/drawing/2014/main" id="{3B8BDCA5-23DB-4D8F-8AF2-9E0ED87E6F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122" y="233728"/>
            <a:ext cx="6427961" cy="1177043"/>
          </a:xfrm>
          <a:prstGeom prst="rect">
            <a:avLst/>
          </a:prstGeom>
        </p:spPr>
      </p:pic>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64D52"/>
                </a:solidFill>
              </a:defRPr>
            </a:lvl1pPr>
          </a:lstStyle>
          <a:p>
            <a:r>
              <a:rPr kumimoji="0" lang="en-US" dirty="0"/>
              <a:t>Click to edit Master title style</a:t>
            </a:r>
          </a:p>
        </p:txBody>
      </p:sp>
      <p:sp>
        <p:nvSpPr>
          <p:cNvPr id="3" name="Vertical Text Placeholder 2"/>
          <p:cNvSpPr>
            <a:spLocks noGrp="1"/>
          </p:cNvSpPr>
          <p:nvPr>
            <p:ph type="body" orient="vert" idx="1"/>
          </p:nvPr>
        </p:nvSpPr>
        <p:spPr/>
        <p:txBody>
          <a:bodyPr vert="eaVert"/>
          <a:lstStyle>
            <a:lvl1pPr>
              <a:defRPr>
                <a:solidFill>
                  <a:srgbClr val="464D52"/>
                </a:solidFill>
              </a:defRPr>
            </a:lvl1pPr>
            <a:lvl2pPr>
              <a:defRPr>
                <a:solidFill>
                  <a:srgbClr val="464D52"/>
                </a:solidFill>
              </a:defRPr>
            </a:lvl2pPr>
            <a:lvl3pPr>
              <a:defRPr>
                <a:solidFill>
                  <a:srgbClr val="464D52"/>
                </a:solidFill>
              </a:defRPr>
            </a:lvl3pPr>
            <a:lvl4pPr>
              <a:defRPr>
                <a:solidFill>
                  <a:srgbClr val="464D52"/>
                </a:solidFill>
              </a:defRPr>
            </a:lvl4pPr>
            <a:lvl5pPr>
              <a:defRPr>
                <a:solidFill>
                  <a:srgbClr val="464D52"/>
                </a:solidFill>
              </a:defRPr>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042400" y="1143000"/>
            <a:ext cx="2540000" cy="5448300"/>
          </a:xfrm>
        </p:spPr>
        <p:txBody>
          <a:bodyPr vert="eaVert"/>
          <a:lstStyle>
            <a:lvl1pPr>
              <a:defRPr>
                <a:solidFill>
                  <a:srgbClr val="464D52"/>
                </a:solidFill>
              </a:defRPr>
            </a:lvl1pPr>
          </a:lstStyle>
          <a:p>
            <a:r>
              <a:rPr kumimoji="0" lang="en-US" dirty="0"/>
              <a:t>Edit Master title style</a:t>
            </a:r>
          </a:p>
        </p:txBody>
      </p:sp>
      <p:sp>
        <p:nvSpPr>
          <p:cNvPr id="3" name="Vertical Text Placeholder 2"/>
          <p:cNvSpPr>
            <a:spLocks noGrp="1"/>
          </p:cNvSpPr>
          <p:nvPr>
            <p:ph type="body" orient="vert" idx="1" hasCustomPrompt="1"/>
          </p:nvPr>
        </p:nvSpPr>
        <p:spPr>
          <a:xfrm>
            <a:off x="609600" y="1143000"/>
            <a:ext cx="8331200" cy="5448300"/>
          </a:xfrm>
        </p:spPr>
        <p:txBody>
          <a:bodyPr vert="eaVert"/>
          <a:lstStyle>
            <a:lvl1pPr>
              <a:defRPr>
                <a:solidFill>
                  <a:srgbClr val="464D52"/>
                </a:solidFill>
              </a:defRPr>
            </a:lvl1pPr>
            <a:lvl2pPr>
              <a:defRPr>
                <a:solidFill>
                  <a:srgbClr val="464D52"/>
                </a:solidFill>
              </a:defRPr>
            </a:lvl2pPr>
            <a:lvl3pPr>
              <a:defRPr>
                <a:solidFill>
                  <a:srgbClr val="464D52"/>
                </a:solidFill>
              </a:defRPr>
            </a:lvl3pPr>
            <a:lvl4pPr>
              <a:defRPr>
                <a:solidFill>
                  <a:srgbClr val="464D52"/>
                </a:solidFill>
              </a:defRPr>
            </a:lvl4pPr>
            <a:lvl5pPr>
              <a:defRPr>
                <a:solidFill>
                  <a:srgbClr val="464D52"/>
                </a:solidFill>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135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464D52"/>
                </a:solidFill>
                <a:latin typeface="Arial" panose="020B0604020202020204" pitchFamily="34" charset="0"/>
                <a:cs typeface="Arial" panose="020B0604020202020204" pitchFamily="34" charset="0"/>
              </a:defRPr>
            </a:lvl1pPr>
            <a:lvl2pPr>
              <a:defRPr>
                <a:solidFill>
                  <a:srgbClr val="464D52"/>
                </a:solidFill>
                <a:latin typeface="Arial" panose="020B0604020202020204" pitchFamily="34" charset="0"/>
                <a:cs typeface="Arial" panose="020B0604020202020204" pitchFamily="34" charset="0"/>
              </a:defRPr>
            </a:lvl2pPr>
            <a:lvl3pPr>
              <a:defRPr>
                <a:solidFill>
                  <a:srgbClr val="464D52"/>
                </a:solidFill>
                <a:latin typeface="Arial" panose="020B0604020202020204" pitchFamily="34" charset="0"/>
                <a:cs typeface="Arial" panose="020B0604020202020204" pitchFamily="34" charset="0"/>
              </a:defRPr>
            </a:lvl3pPr>
            <a:lvl4pPr>
              <a:defRPr>
                <a:solidFill>
                  <a:srgbClr val="464D52"/>
                </a:solidFill>
                <a:latin typeface="Arial" panose="020B0604020202020204" pitchFamily="34" charset="0"/>
                <a:cs typeface="Arial" panose="020B0604020202020204" pitchFamily="34" charset="0"/>
              </a:defRPr>
            </a:lvl4pPr>
            <a:lvl5pPr>
              <a:defRPr>
                <a:solidFill>
                  <a:srgbClr val="464D52"/>
                </a:solidFill>
                <a:latin typeface="Arial" panose="020B0604020202020204" pitchFamily="34" charset="0"/>
                <a:cs typeface="Arial" panose="020B0604020202020204" pitchFamily="34" charset="0"/>
              </a:defRPr>
            </a:lvl5pPr>
            <a:lvl6pPr>
              <a:defRPr/>
            </a:lvl6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Title 6">
            <a:extLst>
              <a:ext uri="{FF2B5EF4-FFF2-40B4-BE49-F238E27FC236}">
                <a16:creationId xmlns:a16="http://schemas.microsoft.com/office/drawing/2014/main" id="{0AC98FCA-8AF7-4CC0-B053-DE906DC388F7}"/>
              </a:ext>
            </a:extLst>
          </p:cNvPr>
          <p:cNvSpPr>
            <a:spLocks noGrp="1"/>
          </p:cNvSpPr>
          <p:nvPr>
            <p:ph type="title"/>
          </p:nvPr>
        </p:nvSpPr>
        <p:spPr/>
        <p:txBody>
          <a:bodyPr/>
          <a:lstStyle>
            <a:lvl1pPr>
              <a:defRPr>
                <a:solidFill>
                  <a:srgbClr val="464D52"/>
                </a:solidFill>
              </a:defRPr>
            </a:lvl1pPr>
          </a:lstStyle>
          <a:p>
            <a:r>
              <a:rPr lang="en-US" dirty="0"/>
              <a:t>Click to edit Master title style</a:t>
            </a:r>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68322"/>
            <a:ext cx="10363200" cy="1362075"/>
          </a:xfrm>
        </p:spPr>
        <p:txBody>
          <a:bodyPr anchor="b">
            <a:noAutofit/>
          </a:bodyPr>
          <a:lstStyle>
            <a:lvl1pPr algn="l">
              <a:buNone/>
              <a:defRPr sz="4300" b="0" cap="none" baseline="0">
                <a:ln w="12700">
                  <a:solidFill>
                    <a:schemeClr val="accent2">
                      <a:shade val="90000"/>
                      <a:satMod val="150000"/>
                    </a:schemeClr>
                  </a:solidFill>
                </a:ln>
                <a:solidFill>
                  <a:srgbClr val="464D52"/>
                </a:solidFill>
                <a:effectLst/>
                <a:latin typeface="Arial" panose="020B0604020202020204" pitchFamily="34" charset="0"/>
                <a:cs typeface="Arial" panose="020B0604020202020204" pitchFamily="34" charset="0"/>
              </a:defRPr>
            </a:lvl1pPr>
          </a:lstStyle>
          <a:p>
            <a:r>
              <a:rPr kumimoji="0" lang="en-US" dirty="0"/>
              <a:t>Click to edit Master title style</a:t>
            </a:r>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latin typeface="+mn-l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Edit Master text styles</a:t>
            </a:r>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64D52"/>
                </a:solidFill>
              </a:defRPr>
            </a:lvl1pPr>
          </a:lstStyle>
          <a:p>
            <a:r>
              <a:rPr kumimoji="0" lang="en-US" dirty="0"/>
              <a:t>Click to edit Master title style</a:t>
            </a:r>
          </a:p>
        </p:txBody>
      </p:sp>
      <p:sp>
        <p:nvSpPr>
          <p:cNvPr id="3" name="Content Placeholder 2"/>
          <p:cNvSpPr>
            <a:spLocks noGrp="1"/>
          </p:cNvSpPr>
          <p:nvPr>
            <p:ph sz="half" idx="1" hasCustomPrompt="1"/>
          </p:nvPr>
        </p:nvSpPr>
        <p:spPr>
          <a:xfrm>
            <a:off x="609601" y="2249425"/>
            <a:ext cx="5384800" cy="4341875"/>
          </a:xfrm>
        </p:spPr>
        <p:txBody>
          <a:bodyPr/>
          <a:lstStyle>
            <a:lvl1pPr marL="395478" indent="-285750" eaLnBrk="1" latinLnBrk="0" hangingPunct="1">
              <a:buFont typeface="Arial" panose="020B0604020202020204" pitchFamily="34" charset="0"/>
              <a:buChar char="•"/>
              <a:defRPr sz="1800">
                <a:solidFill>
                  <a:srgbClr val="464D52"/>
                </a:solidFill>
              </a:defRPr>
            </a:lvl1pPr>
            <a:lvl2pPr>
              <a:defRPr sz="1900">
                <a:solidFill>
                  <a:srgbClr val="464D52"/>
                </a:solidFill>
              </a:defRPr>
            </a:lvl2pPr>
            <a:lvl3pPr>
              <a:defRPr sz="1800">
                <a:solidFill>
                  <a:srgbClr val="464D52"/>
                </a:solidFill>
              </a:defRPr>
            </a:lvl3pPr>
            <a:lvl4pPr>
              <a:defRPr sz="1800">
                <a:solidFill>
                  <a:srgbClr val="464D52"/>
                </a:solidFill>
              </a:defRPr>
            </a:lvl4pPr>
            <a:lvl5pPr>
              <a:defRPr sz="1800">
                <a:solidFill>
                  <a:srgbClr val="464D52"/>
                </a:solidFill>
              </a:defRPr>
            </a:lvl5pPr>
          </a:lstStyle>
          <a:p>
            <a:pPr lvl="0" eaLnBrk="1" latinLnBrk="0" hangingPunct="1"/>
            <a:r>
              <a:rPr lang="en-US" dirty="0"/>
              <a:t>To customize your graphics, select “More Colors…” then “Custom” and use Apex’ color codes. </a:t>
            </a:r>
          </a:p>
          <a:p>
            <a:pPr lvl="0" eaLnBrk="1" latinLnBrk="0" hangingPunct="1"/>
            <a:r>
              <a:rPr lang="en-US" dirty="0"/>
              <a:t>Apex Green		R:178, G:211, B: 62</a:t>
            </a:r>
          </a:p>
          <a:p>
            <a:pPr lvl="0" eaLnBrk="1" latinLnBrk="0" hangingPunct="1"/>
            <a:r>
              <a:rPr lang="en-US" dirty="0"/>
              <a:t>Apex Dark Grey	R: 70, G:77, B: 82</a:t>
            </a:r>
          </a:p>
          <a:p>
            <a:pPr lvl="0" eaLnBrk="1" latinLnBrk="0" hangingPunct="1"/>
            <a:r>
              <a:rPr lang="en-US" dirty="0"/>
              <a:t>Apex Vivid Orange	R: 244, G:121, B: 32</a:t>
            </a:r>
          </a:p>
          <a:p>
            <a:pPr lvl="0" eaLnBrk="1" latinLnBrk="0" hangingPunct="1"/>
            <a:r>
              <a:rPr lang="en-US" dirty="0"/>
              <a:t>Apex Light Grey	R: 229, G: 228, B228</a:t>
            </a:r>
          </a:p>
          <a:p>
            <a:pPr lvl="0" eaLnBrk="1" latinLnBrk="0" hangingPunct="1"/>
            <a:r>
              <a:rPr lang="en-US" dirty="0"/>
              <a:t>Apex Medium Grey	R: 163, G: 173, B: 174</a:t>
            </a:r>
          </a:p>
        </p:txBody>
      </p:sp>
      <p:sp>
        <p:nvSpPr>
          <p:cNvPr id="4" name="Content Placeholder 3"/>
          <p:cNvSpPr>
            <a:spLocks noGrp="1"/>
          </p:cNvSpPr>
          <p:nvPr>
            <p:ph sz="half" idx="2"/>
          </p:nvPr>
        </p:nvSpPr>
        <p:spPr>
          <a:xfrm>
            <a:off x="6197600" y="2249425"/>
            <a:ext cx="5384800" cy="4341875"/>
          </a:xfrm>
        </p:spPr>
        <p:txBody>
          <a:bodyPr/>
          <a:lstStyle>
            <a:lvl1pPr marL="109728" indent="0">
              <a:buNone/>
              <a:defRPr sz="2000">
                <a:solidFill>
                  <a:srgbClr val="464D52"/>
                </a:solidFill>
              </a:defRPr>
            </a:lvl1pPr>
            <a:lvl2pPr>
              <a:defRPr sz="1900">
                <a:solidFill>
                  <a:srgbClr val="464D52"/>
                </a:solidFill>
              </a:defRPr>
            </a:lvl2pPr>
            <a:lvl3pPr>
              <a:defRPr sz="1800">
                <a:solidFill>
                  <a:srgbClr val="464D52"/>
                </a:solidFill>
              </a:defRPr>
            </a:lvl3pPr>
            <a:lvl4pPr>
              <a:defRPr sz="1800">
                <a:solidFill>
                  <a:srgbClr val="464D52"/>
                </a:solidFill>
              </a:defRPr>
            </a:lvl4pPr>
            <a:lvl5pPr>
              <a:defRPr sz="1800">
                <a:solidFill>
                  <a:srgbClr val="464D52"/>
                </a:solidFill>
              </a:defRPr>
            </a:lvl5pPr>
          </a:lstStyle>
          <a:p>
            <a:pPr lvl="0" eaLnBrk="1" latinLnBrk="0" hangingPunct="1"/>
            <a:endParaRPr kumimoji="0" lang="en-US" dirty="0"/>
          </a:p>
        </p:txBody>
      </p:sp>
      <p:graphicFrame>
        <p:nvGraphicFramePr>
          <p:cNvPr id="7" name="Chart 6">
            <a:extLst>
              <a:ext uri="{FF2B5EF4-FFF2-40B4-BE49-F238E27FC236}">
                <a16:creationId xmlns:a16="http://schemas.microsoft.com/office/drawing/2014/main" id="{515546CD-6C4C-44CE-A982-40DA49DA3C8F}"/>
              </a:ext>
            </a:extLst>
          </p:cNvPr>
          <p:cNvGraphicFramePr/>
          <p:nvPr userDrawn="1">
            <p:extLst>
              <p:ext uri="{D42A27DB-BD31-4B8C-83A1-F6EECF244321}">
                <p14:modId xmlns:p14="http://schemas.microsoft.com/office/powerpoint/2010/main" val="1796334615"/>
              </p:ext>
            </p:extLst>
          </p:nvPr>
        </p:nvGraphicFramePr>
        <p:xfrm>
          <a:off x="6699936" y="2467586"/>
          <a:ext cx="4464737" cy="39751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solidFill>
                  <a:srgbClr val="464D52"/>
                </a:solidFill>
              </a:defRPr>
            </a:lvl1pPr>
          </a:lstStyle>
          <a:p>
            <a:r>
              <a:rPr kumimoji="0" lang="en-US" dirty="0"/>
              <a:t>Click to edit Master title style</a:t>
            </a:r>
          </a:p>
        </p:txBody>
      </p:sp>
      <p:sp>
        <p:nvSpPr>
          <p:cNvPr id="3" name="Text Placeholder 2"/>
          <p:cNvSpPr>
            <a:spLocks noGrp="1"/>
          </p:cNvSpPr>
          <p:nvPr>
            <p:ph type="body" idx="1"/>
          </p:nvPr>
        </p:nvSpPr>
        <p:spPr>
          <a:xfrm>
            <a:off x="507999" y="2244970"/>
            <a:ext cx="5388864" cy="457200"/>
          </a:xfrm>
          <a:solidFill>
            <a:srgbClr val="464D52"/>
          </a:solidFill>
          <a:ln w="12700">
            <a:noFill/>
          </a:ln>
        </p:spPr>
        <p:txBody>
          <a:bodyPr anchor="ctr">
            <a:noAutofit/>
          </a:bodyPr>
          <a:lstStyle>
            <a:lvl1pPr marL="45720" indent="0">
              <a:buNone/>
              <a:defRPr sz="19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Edit Master text styles</a:t>
            </a:r>
          </a:p>
        </p:txBody>
      </p:sp>
      <p:sp>
        <p:nvSpPr>
          <p:cNvPr id="5" name="Content Placeholder 4"/>
          <p:cNvSpPr>
            <a:spLocks noGrp="1"/>
          </p:cNvSpPr>
          <p:nvPr>
            <p:ph sz="quarter" idx="2"/>
          </p:nvPr>
        </p:nvSpPr>
        <p:spPr>
          <a:xfrm>
            <a:off x="504104" y="2708519"/>
            <a:ext cx="5388864" cy="3886200"/>
          </a:xfrm>
        </p:spPr>
        <p:txBody>
          <a:bodyPr/>
          <a:lstStyle>
            <a:lvl1pPr>
              <a:buClr>
                <a:srgbClr val="B2D33E"/>
              </a:buClr>
              <a:defRPr sz="2000">
                <a:solidFill>
                  <a:srgbClr val="464D52"/>
                </a:solidFill>
              </a:defRPr>
            </a:lvl1pPr>
            <a:lvl2pPr>
              <a:buClr>
                <a:srgbClr val="B2D33E"/>
              </a:buClr>
              <a:defRPr sz="2000">
                <a:solidFill>
                  <a:srgbClr val="464D52"/>
                </a:solidFill>
              </a:defRPr>
            </a:lvl2pPr>
            <a:lvl3pPr>
              <a:buClr>
                <a:srgbClr val="B2D33E"/>
              </a:buClr>
              <a:defRPr sz="1800">
                <a:solidFill>
                  <a:srgbClr val="464D52"/>
                </a:solidFill>
              </a:defRPr>
            </a:lvl3pPr>
            <a:lvl4pPr>
              <a:buClr>
                <a:srgbClr val="B2D33E"/>
              </a:buClr>
              <a:defRPr sz="1600">
                <a:solidFill>
                  <a:srgbClr val="464D52"/>
                </a:solidFill>
              </a:defRPr>
            </a:lvl4pPr>
            <a:lvl5pPr>
              <a:buClr>
                <a:srgbClr val="B2D33E"/>
              </a:buClr>
              <a:defRPr sz="1600">
                <a:solidFill>
                  <a:srgbClr val="464D52"/>
                </a:solidFill>
              </a:defRPr>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Text Placeholder 3"/>
          <p:cNvSpPr>
            <a:spLocks noGrp="1"/>
          </p:cNvSpPr>
          <p:nvPr>
            <p:ph type="body" sz="half" idx="3"/>
          </p:nvPr>
        </p:nvSpPr>
        <p:spPr>
          <a:xfrm>
            <a:off x="6294968" y="2244970"/>
            <a:ext cx="5389033" cy="457200"/>
          </a:xfrm>
          <a:solidFill>
            <a:srgbClr val="464D52"/>
          </a:solidFill>
          <a:ln w="12700">
            <a:noFill/>
          </a:ln>
        </p:spPr>
        <p:txBody>
          <a:bodyPr anchor="ctr">
            <a:noAutofit/>
          </a:bodyPr>
          <a:lstStyle>
            <a:lvl1pPr marL="45720" indent="0">
              <a:buNone/>
              <a:defRPr sz="19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Edit Master text styles</a:t>
            </a:r>
          </a:p>
        </p:txBody>
      </p:sp>
      <p:sp>
        <p:nvSpPr>
          <p:cNvPr id="6" name="Content Placeholder 5"/>
          <p:cNvSpPr>
            <a:spLocks noGrp="1"/>
          </p:cNvSpPr>
          <p:nvPr>
            <p:ph sz="quarter" idx="4"/>
          </p:nvPr>
        </p:nvSpPr>
        <p:spPr>
          <a:xfrm>
            <a:off x="6291073" y="2708519"/>
            <a:ext cx="5389033" cy="3886200"/>
          </a:xfrm>
        </p:spPr>
        <p:txBody>
          <a:bodyPr/>
          <a:lstStyle>
            <a:lvl1pPr>
              <a:buClr>
                <a:srgbClr val="B2D33E"/>
              </a:buClr>
              <a:defRPr sz="2000">
                <a:solidFill>
                  <a:srgbClr val="464D52"/>
                </a:solidFill>
              </a:defRPr>
            </a:lvl1pPr>
            <a:lvl2pPr>
              <a:buClr>
                <a:srgbClr val="B2D33E"/>
              </a:buClr>
              <a:defRPr sz="2000">
                <a:solidFill>
                  <a:srgbClr val="464D52"/>
                </a:solidFill>
              </a:defRPr>
            </a:lvl2pPr>
            <a:lvl3pPr>
              <a:buClr>
                <a:srgbClr val="B2D33E"/>
              </a:buClr>
              <a:defRPr sz="1800">
                <a:solidFill>
                  <a:srgbClr val="464D52"/>
                </a:solidFill>
              </a:defRPr>
            </a:lvl3pPr>
            <a:lvl4pPr>
              <a:buClr>
                <a:srgbClr val="B2D33E"/>
              </a:buClr>
              <a:defRPr sz="1600">
                <a:solidFill>
                  <a:srgbClr val="464D52"/>
                </a:solidFill>
              </a:defRPr>
            </a:lvl4pPr>
            <a:lvl5pPr>
              <a:buClr>
                <a:srgbClr val="B2D33E"/>
              </a:buClr>
              <a:defRPr sz="1600">
                <a:solidFill>
                  <a:srgbClr val="464D52"/>
                </a:solidFill>
              </a:defRPr>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rgbClr val="464D52"/>
                </a:solidFill>
              </a:defRPr>
            </a:lvl1pPr>
          </a:lstStyle>
          <a:p>
            <a:r>
              <a:rPr kumimoji="0" lang="en-US" dirty="0"/>
              <a:t>Click to edit Master title style</a:t>
            </a:r>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DAA52FA9-CBBD-4A7A-9B9F-A95AC5AF87EE}"/>
              </a:ext>
            </a:extLst>
          </p:cNvPr>
          <p:cNvGraphicFramePr/>
          <p:nvPr userDrawn="1"/>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37995" y="1101970"/>
            <a:ext cx="4511040" cy="877824"/>
          </a:xfrm>
        </p:spPr>
        <p:txBody>
          <a:bodyPr anchor="b"/>
          <a:lstStyle>
            <a:lvl1pPr algn="l">
              <a:buNone/>
              <a:defRPr sz="1800" b="1">
                <a:solidFill>
                  <a:srgbClr val="464D52"/>
                </a:solidFill>
              </a:defRPr>
            </a:lvl1pPr>
          </a:lstStyle>
          <a:p>
            <a:r>
              <a:rPr kumimoji="0" lang="en-US" dirty="0"/>
              <a:t>Edit Master title style</a:t>
            </a:r>
          </a:p>
        </p:txBody>
      </p:sp>
      <p:sp>
        <p:nvSpPr>
          <p:cNvPr id="4" name="Content Placeholder 3"/>
          <p:cNvSpPr>
            <a:spLocks noGrp="1"/>
          </p:cNvSpPr>
          <p:nvPr>
            <p:ph sz="half" idx="1"/>
          </p:nvPr>
        </p:nvSpPr>
        <p:spPr>
          <a:xfrm>
            <a:off x="203200" y="776287"/>
            <a:ext cx="6803136" cy="5805083"/>
          </a:xfrm>
        </p:spPr>
        <p:txBody>
          <a:bodyPr/>
          <a:lstStyle>
            <a:lvl1pPr>
              <a:defRPr sz="3200">
                <a:solidFill>
                  <a:srgbClr val="464D52"/>
                </a:solidFill>
              </a:defRPr>
            </a:lvl1pPr>
            <a:lvl2pPr>
              <a:defRPr sz="2800">
                <a:solidFill>
                  <a:srgbClr val="464D52"/>
                </a:solidFill>
              </a:defRPr>
            </a:lvl2pPr>
            <a:lvl3pPr>
              <a:defRPr sz="2400">
                <a:solidFill>
                  <a:srgbClr val="464D52"/>
                </a:solidFill>
              </a:defRPr>
            </a:lvl3pPr>
            <a:lvl4pPr>
              <a:defRPr sz="2000">
                <a:solidFill>
                  <a:srgbClr val="464D52"/>
                </a:solidFill>
              </a:defRPr>
            </a:lvl4pPr>
            <a:lvl5pPr>
              <a:defRPr sz="2000">
                <a:solidFill>
                  <a:srgbClr val="464D52"/>
                </a:solidFill>
              </a:defRPr>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3" name="Text Placeholder 2"/>
          <p:cNvSpPr>
            <a:spLocks noGrp="1"/>
          </p:cNvSpPr>
          <p:nvPr>
            <p:ph type="body" idx="2"/>
          </p:nvPr>
        </p:nvSpPr>
        <p:spPr>
          <a:xfrm>
            <a:off x="7137995" y="2010727"/>
            <a:ext cx="4511040" cy="4580573"/>
          </a:xfrm>
        </p:spPr>
        <p:txBody>
          <a:bodyPr/>
          <a:lstStyle>
            <a:lvl1pPr marL="9144" indent="0">
              <a:buNone/>
              <a:defRPr sz="1400">
                <a:solidFill>
                  <a:srgbClr val="464D52"/>
                </a:solidFill>
              </a:defRPr>
            </a:lvl1pPr>
            <a:lvl2pPr>
              <a:buNone/>
              <a:defRPr sz="1200"/>
            </a:lvl2pPr>
            <a:lvl3pPr>
              <a:buNone/>
              <a:defRPr sz="1000"/>
            </a:lvl3pPr>
            <a:lvl4pPr>
              <a:buNone/>
              <a:defRPr sz="900"/>
            </a:lvl4pPr>
            <a:lvl5pPr>
              <a:buNone/>
              <a:defRPr sz="900"/>
            </a:lvl5pPr>
          </a:lstStyle>
          <a:p>
            <a:pPr lvl="0" eaLnBrk="1" latinLnBrk="0" hangingPunct="1"/>
            <a:r>
              <a:rPr kumimoji="0" lang="en-US" dirty="0"/>
              <a:t>Edit Master text styles</a:t>
            </a:r>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solidFill>
                  <a:srgbClr val="464D52"/>
                </a:solidFill>
              </a:defRPr>
            </a:lvl1pPr>
          </a:lstStyle>
          <a:p>
            <a:r>
              <a:rPr kumimoji="0" lang="en-US" dirty="0"/>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Rectangle 28"/>
          <p:cNvSpPr/>
          <p:nvPr userDrawn="1"/>
        </p:nvSpPr>
        <p:spPr>
          <a:xfrm>
            <a:off x="-2431" y="5728"/>
            <a:ext cx="12192000" cy="310663"/>
          </a:xfrm>
          <a:prstGeom prst="rect">
            <a:avLst/>
          </a:prstGeom>
          <a:solidFill>
            <a:srgbClr val="464D5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2" y="314119"/>
            <a:ext cx="12192001" cy="91441"/>
          </a:xfrm>
          <a:prstGeom prst="rect">
            <a:avLst/>
          </a:prstGeom>
          <a:solidFill>
            <a:srgbClr val="B2D33E"/>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latinLnBrk="0" hangingPunct="1">
        <a:spcBef>
          <a:spcPct val="0"/>
        </a:spcBef>
        <a:buNone/>
        <a:defRPr kumimoji="0" sz="4000" kern="1200">
          <a:solidFill>
            <a:srgbClr val="464D52"/>
          </a:solidFill>
          <a:latin typeface="+mj-lt"/>
          <a:ea typeface="+mj-ea"/>
          <a:cs typeface="+mj-cs"/>
        </a:defRPr>
      </a:lvl1pPr>
    </p:titleStyle>
    <p:bodyStyle>
      <a:lvl1pPr marL="365760" indent="-256032" algn="l" rtl="0" eaLnBrk="1" latinLnBrk="0" hangingPunct="1">
        <a:spcBef>
          <a:spcPts val="300"/>
        </a:spcBef>
        <a:buClr>
          <a:srgbClr val="B2D33E"/>
        </a:buClr>
        <a:buFont typeface="Georgia"/>
        <a:buChar char="•"/>
        <a:defRPr kumimoji="0" sz="2800" kern="1200">
          <a:solidFill>
            <a:srgbClr val="464D52"/>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rgbClr val="B2D33E"/>
        </a:buClr>
        <a:buFont typeface="Georgia"/>
        <a:buChar char="▫"/>
        <a:defRPr kumimoji="0" sz="2600" kern="1200">
          <a:solidFill>
            <a:srgbClr val="464D52"/>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rgbClr val="B2D33E"/>
        </a:buClr>
        <a:buFont typeface="Wingdings 2" panose="05020102010507070707" pitchFamily="18" charset="2"/>
        <a:buChar char=""/>
        <a:defRPr kumimoji="0" sz="2400" kern="1200">
          <a:solidFill>
            <a:srgbClr val="464D52"/>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rgbClr val="B2D33E"/>
        </a:buClr>
        <a:buFont typeface="Wingdings 2" panose="05020102010507070707" pitchFamily="18" charset="2"/>
        <a:buChar char=""/>
        <a:defRPr kumimoji="0" sz="2200" kern="1200">
          <a:solidFill>
            <a:srgbClr val="464D52"/>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rgbClr val="B2D33E"/>
        </a:buClr>
        <a:buFont typeface="Wingdings 2" panose="05020102010507070707" pitchFamily="18" charset="2"/>
        <a:buChar char=""/>
        <a:defRPr kumimoji="0" sz="2000" kern="1200">
          <a:solidFill>
            <a:srgbClr val="464D52"/>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chart" Target="../charts/chart9.xml"/><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jpg"/><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5.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9.svg"/><Relationship Id="rId11" Type="http://schemas.openxmlformats.org/officeDocument/2006/relationships/chart" Target="../charts/chart5.xml"/><Relationship Id="rId5" Type="http://schemas.openxmlformats.org/officeDocument/2006/relationships/image" Target="../media/image8.png"/><Relationship Id="rId15" Type="http://schemas.openxmlformats.org/officeDocument/2006/relationships/image" Target="../media/image17.sv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8457" y="1303716"/>
            <a:ext cx="11277600" cy="1470025"/>
          </a:xfrm>
        </p:spPr>
        <p:txBody>
          <a:bodyPr>
            <a:normAutofit/>
          </a:bodyPr>
          <a:lstStyle/>
          <a:p>
            <a:pPr algn="r"/>
            <a:r>
              <a:rPr lang="en-US" sz="4000" dirty="0"/>
              <a:t>Data is Power: Making the Case for NY SBHCs</a:t>
            </a:r>
          </a:p>
        </p:txBody>
      </p:sp>
      <p:sp>
        <p:nvSpPr>
          <p:cNvPr id="3" name="Subtitle 2"/>
          <p:cNvSpPr>
            <a:spLocks noGrp="1"/>
          </p:cNvSpPr>
          <p:nvPr>
            <p:ph type="subTitle" idx="1"/>
          </p:nvPr>
        </p:nvSpPr>
        <p:spPr>
          <a:xfrm>
            <a:off x="4929810" y="4131576"/>
            <a:ext cx="7143826" cy="2259468"/>
          </a:xfrm>
        </p:spPr>
        <p:txBody>
          <a:bodyPr>
            <a:normAutofit/>
          </a:bodyPr>
          <a:lstStyle/>
          <a:p>
            <a:pPr algn="r"/>
            <a:r>
              <a:rPr lang="en-US" sz="2800" dirty="0">
                <a:solidFill>
                  <a:schemeClr val="tx1">
                    <a:lumMod val="75000"/>
                  </a:schemeClr>
                </a:solidFill>
              </a:rPr>
              <a:t>Carlos Romero </a:t>
            </a:r>
          </a:p>
          <a:p>
            <a:pPr algn="r"/>
            <a:r>
              <a:rPr lang="en-US" sz="2800" dirty="0">
                <a:solidFill>
                  <a:schemeClr val="tx1">
                    <a:lumMod val="75000"/>
                  </a:schemeClr>
                </a:solidFill>
              </a:rPr>
              <a:t>Jamie Duvall </a:t>
            </a:r>
          </a:p>
          <a:p>
            <a:pPr algn="r"/>
            <a:r>
              <a:rPr lang="en-US" dirty="0">
                <a:solidFill>
                  <a:schemeClr val="tx1">
                    <a:lumMod val="75000"/>
                  </a:schemeClr>
                </a:solidFill>
              </a:rPr>
              <a:t>November 10, 2021</a:t>
            </a:r>
          </a:p>
          <a:p>
            <a:endParaRPr lang="en-US" dirty="0"/>
          </a:p>
          <a:p>
            <a:endParaRPr lang="en-US" dirty="0"/>
          </a:p>
        </p:txBody>
      </p:sp>
    </p:spTree>
    <p:extLst>
      <p:ext uri="{BB962C8B-B14F-4D97-AF65-F5344CB8AC3E}">
        <p14:creationId xmlns:p14="http://schemas.microsoft.com/office/powerpoint/2010/main" val="384064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F61FAC-2708-47D5-8A23-7471282F186E}"/>
              </a:ext>
            </a:extLst>
          </p:cNvPr>
          <p:cNvSpPr>
            <a:spLocks noGrp="1"/>
          </p:cNvSpPr>
          <p:nvPr>
            <p:ph type="title"/>
          </p:nvPr>
        </p:nvSpPr>
        <p:spPr/>
        <p:txBody>
          <a:bodyPr/>
          <a:lstStyle/>
          <a:p>
            <a:r>
              <a:rPr lang="en-US" dirty="0"/>
              <a:t>State SBHC Visit Types</a:t>
            </a:r>
          </a:p>
        </p:txBody>
      </p:sp>
      <p:grpSp>
        <p:nvGrpSpPr>
          <p:cNvPr id="41" name="Group 40">
            <a:extLst>
              <a:ext uri="{FF2B5EF4-FFF2-40B4-BE49-F238E27FC236}">
                <a16:creationId xmlns:a16="http://schemas.microsoft.com/office/drawing/2014/main" id="{D3C97AD2-2418-486E-ADD7-65B68A70433F}"/>
              </a:ext>
            </a:extLst>
          </p:cNvPr>
          <p:cNvGrpSpPr/>
          <p:nvPr/>
        </p:nvGrpSpPr>
        <p:grpSpPr>
          <a:xfrm>
            <a:off x="7725419" y="3012675"/>
            <a:ext cx="4265442" cy="3496585"/>
            <a:chOff x="7725419" y="3012675"/>
            <a:chExt cx="4265442" cy="3496585"/>
          </a:xfrm>
        </p:grpSpPr>
        <p:grpSp>
          <p:nvGrpSpPr>
            <p:cNvPr id="38" name="Group 37">
              <a:extLst>
                <a:ext uri="{FF2B5EF4-FFF2-40B4-BE49-F238E27FC236}">
                  <a16:creationId xmlns:a16="http://schemas.microsoft.com/office/drawing/2014/main" id="{E047F4F8-CD5D-48EA-9D69-0C638F0821CF}"/>
                </a:ext>
              </a:extLst>
            </p:cNvPr>
            <p:cNvGrpSpPr/>
            <p:nvPr/>
          </p:nvGrpSpPr>
          <p:grpSpPr>
            <a:xfrm>
              <a:off x="7892451" y="3012675"/>
              <a:ext cx="3931380" cy="2756144"/>
              <a:chOff x="7873635" y="3012675"/>
              <a:chExt cx="3931380" cy="2756144"/>
            </a:xfrm>
          </p:grpSpPr>
          <p:sp>
            <p:nvSpPr>
              <p:cNvPr id="10" name="Oval 9">
                <a:extLst>
                  <a:ext uri="{FF2B5EF4-FFF2-40B4-BE49-F238E27FC236}">
                    <a16:creationId xmlns:a16="http://schemas.microsoft.com/office/drawing/2014/main" id="{705E0281-21CC-4907-A65D-55DABBFAF4C7}"/>
                  </a:ext>
                </a:extLst>
              </p:cNvPr>
              <p:cNvSpPr/>
              <p:nvPr/>
            </p:nvSpPr>
            <p:spPr>
              <a:xfrm>
                <a:off x="7873635" y="3012675"/>
                <a:ext cx="2756144" cy="2756144"/>
              </a:xfrm>
              <a:prstGeom prst="ellipse">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AE37340-4481-429A-974D-744A593B5A50}"/>
                  </a:ext>
                </a:extLst>
              </p:cNvPr>
              <p:cNvSpPr/>
              <p:nvPr/>
            </p:nvSpPr>
            <p:spPr>
              <a:xfrm>
                <a:off x="9664038" y="3320259"/>
                <a:ext cx="2140977" cy="2140977"/>
              </a:xfrm>
              <a:prstGeom prst="ellipse">
                <a:avLst/>
              </a:prstGeom>
              <a:solidFill>
                <a:schemeClr val="accent5">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2A7DFBED-0AAD-430B-929D-152611A0B570}"/>
                  </a:ext>
                </a:extLst>
              </p:cNvPr>
              <p:cNvSpPr txBox="1"/>
              <p:nvPr/>
            </p:nvSpPr>
            <p:spPr>
              <a:xfrm>
                <a:off x="9754172" y="4152899"/>
                <a:ext cx="895351" cy="461665"/>
              </a:xfrm>
              <a:prstGeom prst="rect">
                <a:avLst/>
              </a:prstGeom>
              <a:noFill/>
            </p:spPr>
            <p:txBody>
              <a:bodyPr wrap="square" rtlCol="0">
                <a:spAutoFit/>
              </a:bodyPr>
              <a:lstStyle/>
              <a:p>
                <a:r>
                  <a:rPr lang="en-US" sz="1200" dirty="0"/>
                  <a:t>13% </a:t>
                </a:r>
              </a:p>
              <a:p>
                <a:r>
                  <a:rPr lang="en-US" sz="1200" dirty="0"/>
                  <a:t>PC &amp; BH</a:t>
                </a:r>
              </a:p>
            </p:txBody>
          </p:sp>
        </p:grpSp>
        <p:sp>
          <p:nvSpPr>
            <p:cNvPr id="37" name="TextBox 36">
              <a:extLst>
                <a:ext uri="{FF2B5EF4-FFF2-40B4-BE49-F238E27FC236}">
                  <a16:creationId xmlns:a16="http://schemas.microsoft.com/office/drawing/2014/main" id="{2C9DB388-C887-467E-B95E-ED5CF682FED2}"/>
                </a:ext>
              </a:extLst>
            </p:cNvPr>
            <p:cNvSpPr txBox="1"/>
            <p:nvPr/>
          </p:nvSpPr>
          <p:spPr>
            <a:xfrm>
              <a:off x="7725419" y="6232261"/>
              <a:ext cx="4265442" cy="276999"/>
            </a:xfrm>
            <a:prstGeom prst="rect">
              <a:avLst/>
            </a:prstGeom>
            <a:noFill/>
          </p:spPr>
          <p:txBody>
            <a:bodyPr wrap="square" rtlCol="0">
              <a:spAutoFit/>
            </a:bodyPr>
            <a:lstStyle/>
            <a:p>
              <a:r>
                <a:rPr lang="en-US" sz="1200" dirty="0"/>
                <a:t>13% of patients came to the SBHCs for both a PC &amp; BH visit</a:t>
              </a:r>
            </a:p>
          </p:txBody>
        </p:sp>
      </p:grpSp>
      <p:grpSp>
        <p:nvGrpSpPr>
          <p:cNvPr id="42" name="Group 41">
            <a:extLst>
              <a:ext uri="{FF2B5EF4-FFF2-40B4-BE49-F238E27FC236}">
                <a16:creationId xmlns:a16="http://schemas.microsoft.com/office/drawing/2014/main" id="{06AC22B6-A959-4B67-9024-2FB721E6CE2E}"/>
              </a:ext>
            </a:extLst>
          </p:cNvPr>
          <p:cNvGrpSpPr/>
          <p:nvPr/>
        </p:nvGrpSpPr>
        <p:grpSpPr>
          <a:xfrm>
            <a:off x="3257551" y="2070621"/>
            <a:ext cx="5286139" cy="4466609"/>
            <a:chOff x="3257551" y="2070621"/>
            <a:chExt cx="5286139" cy="4466609"/>
          </a:xfrm>
        </p:grpSpPr>
        <p:sp>
          <p:nvSpPr>
            <p:cNvPr id="15" name="TextBox 14">
              <a:extLst>
                <a:ext uri="{FF2B5EF4-FFF2-40B4-BE49-F238E27FC236}">
                  <a16:creationId xmlns:a16="http://schemas.microsoft.com/office/drawing/2014/main" id="{7368CCEE-720A-4775-8D6E-94057B8ED984}"/>
                </a:ext>
              </a:extLst>
            </p:cNvPr>
            <p:cNvSpPr txBox="1"/>
            <p:nvPr/>
          </p:nvSpPr>
          <p:spPr>
            <a:xfrm>
              <a:off x="5678605" y="3155324"/>
              <a:ext cx="2046814" cy="276999"/>
            </a:xfrm>
            <a:prstGeom prst="rect">
              <a:avLst/>
            </a:prstGeom>
            <a:noFill/>
          </p:spPr>
          <p:txBody>
            <a:bodyPr wrap="square" rtlCol="0">
              <a:spAutoFit/>
            </a:bodyPr>
            <a:lstStyle/>
            <a:p>
              <a:r>
                <a:rPr lang="en-US" sz="1200" dirty="0"/>
                <a:t>Comprehensive Well Exam</a:t>
              </a:r>
            </a:p>
          </p:txBody>
        </p:sp>
        <p:grpSp>
          <p:nvGrpSpPr>
            <p:cNvPr id="39" name="Group 38">
              <a:extLst>
                <a:ext uri="{FF2B5EF4-FFF2-40B4-BE49-F238E27FC236}">
                  <a16:creationId xmlns:a16="http://schemas.microsoft.com/office/drawing/2014/main" id="{740E2192-1664-4AAA-B7D2-D172ECB23EC4}"/>
                </a:ext>
              </a:extLst>
            </p:cNvPr>
            <p:cNvGrpSpPr/>
            <p:nvPr/>
          </p:nvGrpSpPr>
          <p:grpSpPr>
            <a:xfrm>
              <a:off x="3257551" y="2070621"/>
              <a:ext cx="4467868" cy="4376509"/>
              <a:chOff x="3257551" y="2070621"/>
              <a:chExt cx="4467868" cy="4376509"/>
            </a:xfrm>
          </p:grpSpPr>
          <p:sp>
            <p:nvSpPr>
              <p:cNvPr id="6" name="Isosceles Triangle 5">
                <a:extLst>
                  <a:ext uri="{FF2B5EF4-FFF2-40B4-BE49-F238E27FC236}">
                    <a16:creationId xmlns:a16="http://schemas.microsoft.com/office/drawing/2014/main" id="{0C9808B0-7D85-475F-8B27-172027B2D110}"/>
                  </a:ext>
                </a:extLst>
              </p:cNvPr>
              <p:cNvSpPr/>
              <p:nvPr/>
            </p:nvSpPr>
            <p:spPr>
              <a:xfrm rot="16200000">
                <a:off x="2232968" y="4051100"/>
                <a:ext cx="3330080" cy="948724"/>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hart 4">
                <a:extLst>
                  <a:ext uri="{FF2B5EF4-FFF2-40B4-BE49-F238E27FC236}">
                    <a16:creationId xmlns:a16="http://schemas.microsoft.com/office/drawing/2014/main" id="{BB91E74B-0513-492D-A7EC-038DAE9DDAB6}"/>
                  </a:ext>
                </a:extLst>
              </p:cNvPr>
              <p:cNvGraphicFramePr>
                <a:graphicFrameLocks/>
              </p:cNvGraphicFramePr>
              <p:nvPr>
                <p:extLst>
                  <p:ext uri="{D42A27DB-BD31-4B8C-83A1-F6EECF244321}">
                    <p14:modId xmlns:p14="http://schemas.microsoft.com/office/powerpoint/2010/main" val="292375141"/>
                  </p:ext>
                </p:extLst>
              </p:nvPr>
            </p:nvGraphicFramePr>
            <p:xfrm>
              <a:off x="3257551" y="2070621"/>
              <a:ext cx="3240668" cy="437650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0AFA848D-385A-448C-90A1-83D4A8D2E793}"/>
                  </a:ext>
                </a:extLst>
              </p:cNvPr>
              <p:cNvSpPr txBox="1"/>
              <p:nvPr/>
            </p:nvSpPr>
            <p:spPr>
              <a:xfrm>
                <a:off x="5678605" y="2631823"/>
                <a:ext cx="2046814" cy="276999"/>
              </a:xfrm>
              <a:prstGeom prst="rect">
                <a:avLst/>
              </a:prstGeom>
              <a:noFill/>
            </p:spPr>
            <p:txBody>
              <a:bodyPr wrap="square" rtlCol="0">
                <a:spAutoFit/>
              </a:bodyPr>
              <a:lstStyle/>
              <a:p>
                <a:r>
                  <a:rPr lang="en-US" sz="1200" dirty="0"/>
                  <a:t>Sports Physical</a:t>
                </a:r>
              </a:p>
            </p:txBody>
          </p:sp>
          <p:sp>
            <p:nvSpPr>
              <p:cNvPr id="14" name="TextBox 13">
                <a:extLst>
                  <a:ext uri="{FF2B5EF4-FFF2-40B4-BE49-F238E27FC236}">
                    <a16:creationId xmlns:a16="http://schemas.microsoft.com/office/drawing/2014/main" id="{174F0E1F-3853-4D1C-BF64-C8F40588692D}"/>
                  </a:ext>
                </a:extLst>
              </p:cNvPr>
              <p:cNvSpPr txBox="1"/>
              <p:nvPr/>
            </p:nvSpPr>
            <p:spPr>
              <a:xfrm>
                <a:off x="5678605" y="2860422"/>
                <a:ext cx="2046814" cy="276999"/>
              </a:xfrm>
              <a:prstGeom prst="rect">
                <a:avLst/>
              </a:prstGeom>
              <a:noFill/>
            </p:spPr>
            <p:txBody>
              <a:bodyPr wrap="square" rtlCol="0">
                <a:spAutoFit/>
              </a:bodyPr>
              <a:lstStyle/>
              <a:p>
                <a:r>
                  <a:rPr lang="en-US" sz="1200" dirty="0"/>
                  <a:t>Sexual Health</a:t>
                </a:r>
              </a:p>
            </p:txBody>
          </p:sp>
          <p:sp>
            <p:nvSpPr>
              <p:cNvPr id="16" name="TextBox 15">
                <a:extLst>
                  <a:ext uri="{FF2B5EF4-FFF2-40B4-BE49-F238E27FC236}">
                    <a16:creationId xmlns:a16="http://schemas.microsoft.com/office/drawing/2014/main" id="{BE152424-5E26-447A-858A-6CA5394151B3}"/>
                  </a:ext>
                </a:extLst>
              </p:cNvPr>
              <p:cNvSpPr txBox="1"/>
              <p:nvPr/>
            </p:nvSpPr>
            <p:spPr>
              <a:xfrm>
                <a:off x="5678605" y="4524228"/>
                <a:ext cx="2046814" cy="276999"/>
              </a:xfrm>
              <a:prstGeom prst="rect">
                <a:avLst/>
              </a:prstGeom>
              <a:noFill/>
            </p:spPr>
            <p:txBody>
              <a:bodyPr wrap="square" rtlCol="0">
                <a:spAutoFit/>
              </a:bodyPr>
              <a:lstStyle/>
              <a:p>
                <a:r>
                  <a:rPr lang="en-US" sz="1200" dirty="0"/>
                  <a:t>Acute Care</a:t>
                </a:r>
              </a:p>
            </p:txBody>
          </p:sp>
          <p:cxnSp>
            <p:nvCxnSpPr>
              <p:cNvPr id="18" name="Straight Connector 17">
                <a:extLst>
                  <a:ext uri="{FF2B5EF4-FFF2-40B4-BE49-F238E27FC236}">
                    <a16:creationId xmlns:a16="http://schemas.microsoft.com/office/drawing/2014/main" id="{7EC3925E-7906-4390-B413-1C759F06E228}"/>
                  </a:ext>
                </a:extLst>
              </p:cNvPr>
              <p:cNvCxnSpPr>
                <a:cxnSpLocks/>
                <a:endCxn id="13" idx="1"/>
              </p:cNvCxnSpPr>
              <p:nvPr/>
            </p:nvCxnSpPr>
            <p:spPr>
              <a:xfrm flipV="1">
                <a:off x="5466711" y="2770323"/>
                <a:ext cx="211894" cy="90100"/>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5B406110-36D3-47C2-9FE8-A4B4F393F23C}"/>
                  </a:ext>
                </a:extLst>
              </p:cNvPr>
              <p:cNvCxnSpPr>
                <a:cxnSpLocks/>
                <a:endCxn id="14" idx="1"/>
              </p:cNvCxnSpPr>
              <p:nvPr/>
            </p:nvCxnSpPr>
            <p:spPr>
              <a:xfrm flipV="1">
                <a:off x="5466711" y="2998922"/>
                <a:ext cx="211894" cy="12302"/>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CA116393-8EA3-4D5B-9658-37FD210EB6FD}"/>
                  </a:ext>
                </a:extLst>
              </p:cNvPr>
              <p:cNvCxnSpPr>
                <a:endCxn id="15" idx="1"/>
              </p:cNvCxnSpPr>
              <p:nvPr/>
            </p:nvCxnSpPr>
            <p:spPr>
              <a:xfrm>
                <a:off x="5466711" y="3293823"/>
                <a:ext cx="211894" cy="1"/>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37F860A7-8E57-4C23-9566-57567307707A}"/>
                  </a:ext>
                </a:extLst>
              </p:cNvPr>
              <p:cNvCxnSpPr>
                <a:endCxn id="16" idx="1"/>
              </p:cNvCxnSpPr>
              <p:nvPr/>
            </p:nvCxnSpPr>
            <p:spPr>
              <a:xfrm>
                <a:off x="5466711" y="4662727"/>
                <a:ext cx="211894" cy="1"/>
              </a:xfrm>
              <a:prstGeom prst="line">
                <a:avLst/>
              </a:prstGeom>
              <a:ln w="12700"/>
            </p:spPr>
            <p:style>
              <a:lnRef idx="1">
                <a:schemeClr val="dk1"/>
              </a:lnRef>
              <a:fillRef idx="0">
                <a:schemeClr val="dk1"/>
              </a:fillRef>
              <a:effectRef idx="0">
                <a:schemeClr val="dk1"/>
              </a:effectRef>
              <a:fontRef idx="minor">
                <a:schemeClr val="tx1"/>
              </a:fontRef>
            </p:style>
          </p:cxnSp>
        </p:grpSp>
        <p:sp>
          <p:nvSpPr>
            <p:cNvPr id="40" name="TextBox 39">
              <a:extLst>
                <a:ext uri="{FF2B5EF4-FFF2-40B4-BE49-F238E27FC236}">
                  <a16:creationId xmlns:a16="http://schemas.microsoft.com/office/drawing/2014/main" id="{651F300E-DFD1-48FD-9E8E-64DB5A379FCC}"/>
                </a:ext>
              </a:extLst>
            </p:cNvPr>
            <p:cNvSpPr txBox="1"/>
            <p:nvPr/>
          </p:nvSpPr>
          <p:spPr>
            <a:xfrm>
              <a:off x="4278248" y="6260231"/>
              <a:ext cx="4265442" cy="276999"/>
            </a:xfrm>
            <a:prstGeom prst="rect">
              <a:avLst/>
            </a:prstGeom>
            <a:noFill/>
          </p:spPr>
          <p:txBody>
            <a:bodyPr wrap="square" rtlCol="0">
              <a:spAutoFit/>
            </a:bodyPr>
            <a:lstStyle/>
            <a:p>
              <a:r>
                <a:rPr lang="en-US" sz="1200" dirty="0"/>
                <a:t>Breakdown of PC</a:t>
              </a:r>
            </a:p>
          </p:txBody>
        </p:sp>
      </p:grpSp>
      <p:sp>
        <p:nvSpPr>
          <p:cNvPr id="25" name="TextBox 24">
            <a:extLst>
              <a:ext uri="{FF2B5EF4-FFF2-40B4-BE49-F238E27FC236}">
                <a16:creationId xmlns:a16="http://schemas.microsoft.com/office/drawing/2014/main" id="{D2EE96E7-6026-4B02-BDC5-31A4C368D2D4}"/>
              </a:ext>
            </a:extLst>
          </p:cNvPr>
          <p:cNvSpPr txBox="1"/>
          <p:nvPr/>
        </p:nvSpPr>
        <p:spPr>
          <a:xfrm>
            <a:off x="699912" y="1935673"/>
            <a:ext cx="10509956" cy="369332"/>
          </a:xfrm>
          <a:prstGeom prst="rect">
            <a:avLst/>
          </a:prstGeom>
          <a:noFill/>
        </p:spPr>
        <p:txBody>
          <a:bodyPr wrap="square">
            <a:spAutoFit/>
          </a:bodyPr>
          <a:lstStyle/>
          <a:p>
            <a:r>
              <a:rPr lang="en-US" dirty="0">
                <a:solidFill>
                  <a:schemeClr val="accent5"/>
                </a:solidFill>
              </a:rPr>
              <a:t>Data are from Cohort 1 of the Data Hub Project – July 1, 2020 - June 30, 2021</a:t>
            </a:r>
          </a:p>
        </p:txBody>
      </p:sp>
      <p:grpSp>
        <p:nvGrpSpPr>
          <p:cNvPr id="2" name="Group 1">
            <a:extLst>
              <a:ext uri="{FF2B5EF4-FFF2-40B4-BE49-F238E27FC236}">
                <a16:creationId xmlns:a16="http://schemas.microsoft.com/office/drawing/2014/main" id="{58B03EDD-E035-45B4-8143-3A5EE38ACD87}"/>
              </a:ext>
            </a:extLst>
          </p:cNvPr>
          <p:cNvGrpSpPr/>
          <p:nvPr/>
        </p:nvGrpSpPr>
        <p:grpSpPr>
          <a:xfrm>
            <a:off x="201139" y="2202493"/>
            <a:ext cx="3532401" cy="4376509"/>
            <a:chOff x="201139" y="2202493"/>
            <a:chExt cx="3532401" cy="4376509"/>
          </a:xfrm>
        </p:grpSpPr>
        <p:graphicFrame>
          <p:nvGraphicFramePr>
            <p:cNvPr id="4" name="Chart 3">
              <a:extLst>
                <a:ext uri="{FF2B5EF4-FFF2-40B4-BE49-F238E27FC236}">
                  <a16:creationId xmlns:a16="http://schemas.microsoft.com/office/drawing/2014/main" id="{8139B38E-9CEB-436C-9606-4C43963BD5FD}"/>
                </a:ext>
              </a:extLst>
            </p:cNvPr>
            <p:cNvGraphicFramePr>
              <a:graphicFrameLocks/>
            </p:cNvGraphicFramePr>
            <p:nvPr>
              <p:extLst>
                <p:ext uri="{D42A27DB-BD31-4B8C-83A1-F6EECF244321}">
                  <p14:modId xmlns:p14="http://schemas.microsoft.com/office/powerpoint/2010/main" val="3934787930"/>
                </p:ext>
              </p:extLst>
            </p:nvPr>
          </p:nvGraphicFramePr>
          <p:xfrm>
            <a:off x="201139" y="2202493"/>
            <a:ext cx="3532401" cy="4376509"/>
          </p:xfrm>
          <a:graphic>
            <a:graphicData uri="http://schemas.openxmlformats.org/drawingml/2006/chart">
              <c:chart xmlns:c="http://schemas.openxmlformats.org/drawingml/2006/chart" xmlns:r="http://schemas.openxmlformats.org/officeDocument/2006/relationships" r:id="rId4"/>
            </a:graphicData>
          </a:graphic>
        </p:graphicFrame>
        <p:pic>
          <p:nvPicPr>
            <p:cNvPr id="26" name="Graphic 25" descr="Mental Health with solid fill">
              <a:extLst>
                <a:ext uri="{FF2B5EF4-FFF2-40B4-BE49-F238E27FC236}">
                  <a16:creationId xmlns:a16="http://schemas.microsoft.com/office/drawing/2014/main" id="{0DF68E4D-5D73-4DA1-825A-0F8A7A68DD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2691" y="4801227"/>
              <a:ext cx="741579" cy="741579"/>
            </a:xfrm>
            <a:prstGeom prst="rect">
              <a:avLst/>
            </a:prstGeom>
          </p:spPr>
        </p:pic>
        <p:pic>
          <p:nvPicPr>
            <p:cNvPr id="27" name="Graphic 26" descr="Heart with pulse with solid fill">
              <a:extLst>
                <a:ext uri="{FF2B5EF4-FFF2-40B4-BE49-F238E27FC236}">
                  <a16:creationId xmlns:a16="http://schemas.microsoft.com/office/drawing/2014/main" id="{861A2818-D7DE-42BA-BE60-A30731DA8D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06511" y="4243774"/>
              <a:ext cx="741579" cy="741579"/>
            </a:xfrm>
            <a:prstGeom prst="rect">
              <a:avLst/>
            </a:prstGeom>
          </p:spPr>
        </p:pic>
      </p:grpSp>
    </p:spTree>
    <p:extLst>
      <p:ext uri="{BB962C8B-B14F-4D97-AF65-F5344CB8AC3E}">
        <p14:creationId xmlns:p14="http://schemas.microsoft.com/office/powerpoint/2010/main" val="341780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EEF14B6-3D0C-48D4-A99C-65979FDD7A9B}"/>
              </a:ext>
            </a:extLst>
          </p:cNvPr>
          <p:cNvGrpSpPr/>
          <p:nvPr/>
        </p:nvGrpSpPr>
        <p:grpSpPr>
          <a:xfrm>
            <a:off x="4716159" y="2299733"/>
            <a:ext cx="393065" cy="2057400"/>
            <a:chOff x="2592387" y="613095"/>
            <a:chExt cx="393065" cy="2063430"/>
          </a:xfrm>
        </p:grpSpPr>
        <p:cxnSp>
          <p:nvCxnSpPr>
            <p:cNvPr id="12" name="Straight Arrow Connector 11">
              <a:extLst>
                <a:ext uri="{FF2B5EF4-FFF2-40B4-BE49-F238E27FC236}">
                  <a16:creationId xmlns:a16="http://schemas.microsoft.com/office/drawing/2014/main" id="{6720B1D8-6B73-42E0-AE61-9589464FCA8E}"/>
                </a:ext>
              </a:extLst>
            </p:cNvPr>
            <p:cNvCxnSpPr>
              <a:cxnSpLocks/>
            </p:cNvCxnSpPr>
            <p:nvPr/>
          </p:nvCxnSpPr>
          <p:spPr>
            <a:xfrm flipV="1">
              <a:off x="2788919" y="613095"/>
              <a:ext cx="0" cy="206343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 Box 213">
              <a:extLst>
                <a:ext uri="{FF2B5EF4-FFF2-40B4-BE49-F238E27FC236}">
                  <a16:creationId xmlns:a16="http://schemas.microsoft.com/office/drawing/2014/main" id="{94D1C903-CCE3-493B-8673-46A8C624F01D}"/>
                </a:ext>
              </a:extLst>
            </p:cNvPr>
            <p:cNvSpPr txBox="1"/>
            <p:nvPr/>
          </p:nvSpPr>
          <p:spPr>
            <a:xfrm>
              <a:off x="2592387" y="1057862"/>
              <a:ext cx="393065" cy="1069928"/>
            </a:xfrm>
            <a:prstGeom prst="rect">
              <a:avLst/>
            </a:prstGeom>
            <a:solidFill>
              <a:schemeClr val="bg1"/>
            </a:solidFill>
            <a:ln w="6350">
              <a:noFill/>
            </a:ln>
          </p:spPr>
          <p:txBody>
            <a:bodyPr rot="0" spcFirstLastPara="0" vert="vert270"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64D52"/>
                  </a:solidFill>
                  <a:effectLst/>
                  <a:uLnTx/>
                  <a:uFillTx/>
                  <a:latin typeface="Arial" panose="020B0604020202020204" pitchFamily="34" charset="0"/>
                  <a:ea typeface="Calibri" panose="020F0502020204030204" pitchFamily="34" charset="0"/>
                  <a:cs typeface="Times New Roman" panose="02020603050405020304" pitchFamily="18" charset="0"/>
                </a:rPr>
                <a:t>Primary Care</a:t>
              </a:r>
              <a:endParaRPr kumimoji="0" lang="en-US" sz="1100" b="0" i="0" u="none" strike="noStrike" kern="1200" cap="none" spc="0" normalizeH="0" baseline="0" noProof="0" dirty="0">
                <a:ln>
                  <a:noFill/>
                </a:ln>
                <a:solidFill>
                  <a:srgbClr val="464D52"/>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15" name="Title 2">
            <a:extLst>
              <a:ext uri="{FF2B5EF4-FFF2-40B4-BE49-F238E27FC236}">
                <a16:creationId xmlns:a16="http://schemas.microsoft.com/office/drawing/2014/main" id="{6B78AAB9-01D1-48C7-9BA5-42C8570E1A29}"/>
              </a:ext>
            </a:extLst>
          </p:cNvPr>
          <p:cNvSpPr>
            <a:spLocks noGrp="1"/>
          </p:cNvSpPr>
          <p:nvPr>
            <p:ph type="title"/>
          </p:nvPr>
        </p:nvSpPr>
        <p:spPr>
          <a:xfrm>
            <a:off x="515620" y="294798"/>
            <a:ext cx="10972800" cy="1066800"/>
          </a:xfrm>
        </p:spPr>
        <p:txBody>
          <a:bodyPr>
            <a:normAutofit/>
          </a:bodyPr>
          <a:lstStyle/>
          <a:p>
            <a:r>
              <a:rPr lang="en-US" sz="3200" dirty="0">
                <a:solidFill>
                  <a:schemeClr val="accent2"/>
                </a:solidFill>
                <a:latin typeface="+mn-lt"/>
                <a:ea typeface="+mn-ea"/>
                <a:cs typeface="+mn-cs"/>
              </a:rPr>
              <a:t>NY SBHCs Meet Diverse Needs by Patient Age</a:t>
            </a:r>
          </a:p>
        </p:txBody>
      </p:sp>
      <p:sp>
        <p:nvSpPr>
          <p:cNvPr id="16" name="Content Placeholder 1">
            <a:extLst>
              <a:ext uri="{FF2B5EF4-FFF2-40B4-BE49-F238E27FC236}">
                <a16:creationId xmlns:a16="http://schemas.microsoft.com/office/drawing/2014/main" id="{E58EF90E-1500-4E8A-A3B8-C5AC4A7E3E27}"/>
              </a:ext>
            </a:extLst>
          </p:cNvPr>
          <p:cNvSpPr>
            <a:spLocks noGrp="1"/>
          </p:cNvSpPr>
          <p:nvPr>
            <p:ph idx="1"/>
          </p:nvPr>
        </p:nvSpPr>
        <p:spPr>
          <a:xfrm>
            <a:off x="515619" y="1508023"/>
            <a:ext cx="10496551" cy="569975"/>
          </a:xfrm>
        </p:spPr>
        <p:txBody>
          <a:bodyPr>
            <a:normAutofit/>
          </a:bodyPr>
          <a:lstStyle/>
          <a:p>
            <a:pPr marL="82296" indent="0">
              <a:buNone/>
            </a:pPr>
            <a:r>
              <a:rPr lang="en-US" sz="1400" dirty="0"/>
              <a:t>Visit patterns differed across age groups, including frequency and type of visits. These differences highlight the breadth and depth of services provided at SBHCs and illustrate the important role SBHCs play within the broader health care system. </a:t>
            </a:r>
          </a:p>
          <a:p>
            <a:pPr marL="82296" indent="0">
              <a:buNone/>
            </a:pPr>
            <a:endParaRPr lang="en-US" sz="1400" dirty="0"/>
          </a:p>
        </p:txBody>
      </p:sp>
      <p:grpSp>
        <p:nvGrpSpPr>
          <p:cNvPr id="20" name="Group 19">
            <a:extLst>
              <a:ext uri="{FF2B5EF4-FFF2-40B4-BE49-F238E27FC236}">
                <a16:creationId xmlns:a16="http://schemas.microsoft.com/office/drawing/2014/main" id="{4FF91398-113D-4F5A-A78F-4E8ED19D4299}"/>
              </a:ext>
            </a:extLst>
          </p:cNvPr>
          <p:cNvGrpSpPr/>
          <p:nvPr/>
        </p:nvGrpSpPr>
        <p:grpSpPr>
          <a:xfrm>
            <a:off x="4716158" y="4578866"/>
            <a:ext cx="393065" cy="2057400"/>
            <a:chOff x="2592387" y="613095"/>
            <a:chExt cx="393065" cy="2063430"/>
          </a:xfrm>
        </p:grpSpPr>
        <p:cxnSp>
          <p:nvCxnSpPr>
            <p:cNvPr id="21" name="Straight Arrow Connector 20">
              <a:extLst>
                <a:ext uri="{FF2B5EF4-FFF2-40B4-BE49-F238E27FC236}">
                  <a16:creationId xmlns:a16="http://schemas.microsoft.com/office/drawing/2014/main" id="{8582ADF0-DDEB-45A1-8F74-59E515CA746B}"/>
                </a:ext>
              </a:extLst>
            </p:cNvPr>
            <p:cNvCxnSpPr>
              <a:cxnSpLocks/>
            </p:cNvCxnSpPr>
            <p:nvPr/>
          </p:nvCxnSpPr>
          <p:spPr>
            <a:xfrm flipV="1">
              <a:off x="2788919" y="613095"/>
              <a:ext cx="0" cy="206343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 Box 213">
              <a:extLst>
                <a:ext uri="{FF2B5EF4-FFF2-40B4-BE49-F238E27FC236}">
                  <a16:creationId xmlns:a16="http://schemas.microsoft.com/office/drawing/2014/main" id="{7A7AD271-679F-4B21-A3B7-A03C9BB5A743}"/>
                </a:ext>
              </a:extLst>
            </p:cNvPr>
            <p:cNvSpPr txBox="1"/>
            <p:nvPr/>
          </p:nvSpPr>
          <p:spPr>
            <a:xfrm>
              <a:off x="2592387" y="1014677"/>
              <a:ext cx="393065" cy="1229660"/>
            </a:xfrm>
            <a:prstGeom prst="rect">
              <a:avLst/>
            </a:prstGeom>
            <a:solidFill>
              <a:schemeClr val="bg1"/>
            </a:solidFill>
            <a:ln w="6350">
              <a:noFill/>
            </a:ln>
          </p:spPr>
          <p:txBody>
            <a:bodyPr rot="0" spcFirstLastPara="0" vert="vert270"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rgbClr val="464D52"/>
                  </a:solidFill>
                  <a:latin typeface="Arial" panose="020B0604020202020204" pitchFamily="34" charset="0"/>
                  <a:ea typeface="Calibri" panose="020F0502020204030204" pitchFamily="34" charset="0"/>
                  <a:cs typeface="Times New Roman" panose="02020603050405020304" pitchFamily="18" charset="0"/>
                </a:rPr>
                <a:t>B</a:t>
              </a:r>
              <a:r>
                <a:rPr kumimoji="0" lang="en-US" sz="1100" b="0" i="0" u="none" strike="noStrike" kern="1200" cap="none" spc="0" normalizeH="0" baseline="0" noProof="0" dirty="0" err="1">
                  <a:ln>
                    <a:noFill/>
                  </a:ln>
                  <a:solidFill>
                    <a:srgbClr val="464D52"/>
                  </a:solidFill>
                  <a:effectLst/>
                  <a:uLnTx/>
                  <a:uFillTx/>
                  <a:latin typeface="Arial" panose="020B0604020202020204" pitchFamily="34" charset="0"/>
                  <a:ea typeface="Calibri" panose="020F0502020204030204" pitchFamily="34" charset="0"/>
                  <a:cs typeface="Times New Roman" panose="02020603050405020304" pitchFamily="18" charset="0"/>
                </a:rPr>
                <a:t>ehavioral</a:t>
              </a:r>
              <a:r>
                <a:rPr kumimoji="0" lang="en-US" sz="1100" b="0" i="0" u="none" strike="noStrike" kern="1200" cap="none" spc="0" normalizeH="0" baseline="0" noProof="0" dirty="0">
                  <a:ln>
                    <a:noFill/>
                  </a:ln>
                  <a:solidFill>
                    <a:srgbClr val="464D52"/>
                  </a:solidFill>
                  <a:effectLst/>
                  <a:uLnTx/>
                  <a:uFillTx/>
                  <a:latin typeface="Arial" panose="020B0604020202020204" pitchFamily="34" charset="0"/>
                  <a:ea typeface="Calibri" panose="020F0502020204030204" pitchFamily="34" charset="0"/>
                  <a:cs typeface="Times New Roman" panose="02020603050405020304" pitchFamily="18" charset="0"/>
                </a:rPr>
                <a:t> Health</a:t>
              </a:r>
              <a:endParaRPr kumimoji="0" lang="en-US" sz="1100" b="0" i="0" u="none" strike="noStrike" kern="1200" cap="none" spc="0" normalizeH="0" baseline="0" noProof="0" dirty="0">
                <a:ln>
                  <a:noFill/>
                </a:ln>
                <a:solidFill>
                  <a:srgbClr val="464D52"/>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17" name="TextBox 16">
            <a:extLst>
              <a:ext uri="{FF2B5EF4-FFF2-40B4-BE49-F238E27FC236}">
                <a16:creationId xmlns:a16="http://schemas.microsoft.com/office/drawing/2014/main" id="{177395D9-C282-48F3-B5CD-480890562EC7}"/>
              </a:ext>
            </a:extLst>
          </p:cNvPr>
          <p:cNvSpPr txBox="1"/>
          <p:nvPr/>
        </p:nvSpPr>
        <p:spPr>
          <a:xfrm>
            <a:off x="598311" y="1009981"/>
            <a:ext cx="10509956" cy="369332"/>
          </a:xfrm>
          <a:prstGeom prst="rect">
            <a:avLst/>
          </a:prstGeom>
          <a:noFill/>
        </p:spPr>
        <p:txBody>
          <a:bodyPr wrap="square">
            <a:spAutoFit/>
          </a:bodyPr>
          <a:lstStyle/>
          <a:p>
            <a:r>
              <a:rPr lang="en-US" dirty="0">
                <a:solidFill>
                  <a:schemeClr val="accent5"/>
                </a:solidFill>
              </a:rPr>
              <a:t>Data are from Cohort 1 of the Data Hub Project – July 1, 2020 - June 30, 2021</a:t>
            </a:r>
          </a:p>
        </p:txBody>
      </p:sp>
      <p:graphicFrame>
        <p:nvGraphicFramePr>
          <p:cNvPr id="25" name="Chart 24">
            <a:extLst>
              <a:ext uri="{FF2B5EF4-FFF2-40B4-BE49-F238E27FC236}">
                <a16:creationId xmlns:a16="http://schemas.microsoft.com/office/drawing/2014/main" id="{64B1CBFE-F847-424D-B2CD-DB9A9CED5694}"/>
              </a:ext>
            </a:extLst>
          </p:cNvPr>
          <p:cNvGraphicFramePr>
            <a:graphicFrameLocks/>
          </p:cNvGraphicFramePr>
          <p:nvPr>
            <p:extLst>
              <p:ext uri="{D42A27DB-BD31-4B8C-83A1-F6EECF244321}">
                <p14:modId xmlns:p14="http://schemas.microsoft.com/office/powerpoint/2010/main" val="713322650"/>
              </p:ext>
            </p:extLst>
          </p:nvPr>
        </p:nvGraphicFramePr>
        <p:xfrm>
          <a:off x="5140959" y="2299728"/>
          <a:ext cx="3188625"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a:extLst>
              <a:ext uri="{FF2B5EF4-FFF2-40B4-BE49-F238E27FC236}">
                <a16:creationId xmlns:a16="http://schemas.microsoft.com/office/drawing/2014/main" id="{24A6CD8B-17D9-42A2-A764-F2FE2BEC2D79}"/>
              </a:ext>
            </a:extLst>
          </p:cNvPr>
          <p:cNvGraphicFramePr>
            <a:graphicFrameLocks/>
          </p:cNvGraphicFramePr>
          <p:nvPr>
            <p:extLst>
              <p:ext uri="{D42A27DB-BD31-4B8C-83A1-F6EECF244321}">
                <p14:modId xmlns:p14="http://schemas.microsoft.com/office/powerpoint/2010/main" val="1253041283"/>
              </p:ext>
            </p:extLst>
          </p:nvPr>
        </p:nvGraphicFramePr>
        <p:xfrm>
          <a:off x="5109222" y="4464961"/>
          <a:ext cx="3220361" cy="2057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Chart 27">
            <a:extLst>
              <a:ext uri="{FF2B5EF4-FFF2-40B4-BE49-F238E27FC236}">
                <a16:creationId xmlns:a16="http://schemas.microsoft.com/office/drawing/2014/main" id="{84B4999C-1211-41FA-BEB8-90A4A1766521}"/>
              </a:ext>
            </a:extLst>
          </p:cNvPr>
          <p:cNvGraphicFramePr>
            <a:graphicFrameLocks/>
          </p:cNvGraphicFramePr>
          <p:nvPr>
            <p:extLst>
              <p:ext uri="{D42A27DB-BD31-4B8C-83A1-F6EECF244321}">
                <p14:modId xmlns:p14="http://schemas.microsoft.com/office/powerpoint/2010/main" val="1596888867"/>
              </p:ext>
            </p:extLst>
          </p:nvPr>
        </p:nvGraphicFramePr>
        <p:xfrm>
          <a:off x="8475978" y="2299727"/>
          <a:ext cx="3201323" cy="2057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Chart 28">
            <a:extLst>
              <a:ext uri="{FF2B5EF4-FFF2-40B4-BE49-F238E27FC236}">
                <a16:creationId xmlns:a16="http://schemas.microsoft.com/office/drawing/2014/main" id="{D522E763-4AD0-44C1-A0EE-0517CAF0A0DF}"/>
              </a:ext>
            </a:extLst>
          </p:cNvPr>
          <p:cNvGraphicFramePr>
            <a:graphicFrameLocks/>
          </p:cNvGraphicFramePr>
          <p:nvPr>
            <p:extLst>
              <p:ext uri="{D42A27DB-BD31-4B8C-83A1-F6EECF244321}">
                <p14:modId xmlns:p14="http://schemas.microsoft.com/office/powerpoint/2010/main" val="3477446272"/>
              </p:ext>
            </p:extLst>
          </p:nvPr>
        </p:nvGraphicFramePr>
        <p:xfrm>
          <a:off x="8475978" y="4464960"/>
          <a:ext cx="3231958" cy="20574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Chart 29">
            <a:extLst>
              <a:ext uri="{FF2B5EF4-FFF2-40B4-BE49-F238E27FC236}">
                <a16:creationId xmlns:a16="http://schemas.microsoft.com/office/drawing/2014/main" id="{3667BC6F-E78F-4579-827C-2E9342D59023}"/>
              </a:ext>
            </a:extLst>
          </p:cNvPr>
          <p:cNvGraphicFramePr>
            <a:graphicFrameLocks/>
          </p:cNvGraphicFramePr>
          <p:nvPr>
            <p:extLst>
              <p:ext uri="{D42A27DB-BD31-4B8C-83A1-F6EECF244321}">
                <p14:modId xmlns:p14="http://schemas.microsoft.com/office/powerpoint/2010/main" val="3780969335"/>
              </p:ext>
            </p:extLst>
          </p:nvPr>
        </p:nvGraphicFramePr>
        <p:xfrm>
          <a:off x="194295" y="2359017"/>
          <a:ext cx="4572000" cy="355113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11871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8FDCD-FB8F-4FDB-8C5F-2823DB8E37DD}"/>
              </a:ext>
            </a:extLst>
          </p:cNvPr>
          <p:cNvSpPr>
            <a:spLocks noGrp="1"/>
          </p:cNvSpPr>
          <p:nvPr>
            <p:ph type="title"/>
          </p:nvPr>
        </p:nvSpPr>
        <p:spPr/>
        <p:txBody>
          <a:bodyPr/>
          <a:lstStyle/>
          <a:p>
            <a:r>
              <a:rPr lang="en-US" dirty="0"/>
              <a:t>New York State Comparison Data</a:t>
            </a:r>
          </a:p>
        </p:txBody>
      </p:sp>
      <p:sp>
        <p:nvSpPr>
          <p:cNvPr id="5" name="Text Placeholder 4">
            <a:extLst>
              <a:ext uri="{FF2B5EF4-FFF2-40B4-BE49-F238E27FC236}">
                <a16:creationId xmlns:a16="http://schemas.microsoft.com/office/drawing/2014/main" id="{E3E7CEEB-31DA-4D37-9C44-7923A8541E1E}"/>
              </a:ext>
            </a:extLst>
          </p:cNvPr>
          <p:cNvSpPr>
            <a:spLocks noGrp="1"/>
          </p:cNvSpPr>
          <p:nvPr>
            <p:ph type="body" idx="1"/>
          </p:nvPr>
        </p:nvSpPr>
        <p:spPr/>
        <p:txBody>
          <a:bodyPr/>
          <a:lstStyle/>
          <a:p>
            <a:r>
              <a:rPr lang="en-US" dirty="0"/>
              <a:t>Data are from Cohort 1 of the Data Hub Project</a:t>
            </a:r>
          </a:p>
        </p:txBody>
      </p:sp>
      <p:sp>
        <p:nvSpPr>
          <p:cNvPr id="4" name="Text Placeholder 4">
            <a:extLst>
              <a:ext uri="{FF2B5EF4-FFF2-40B4-BE49-F238E27FC236}">
                <a16:creationId xmlns:a16="http://schemas.microsoft.com/office/drawing/2014/main" id="{58EE247F-A655-4115-B23A-7FB503B048D9}"/>
              </a:ext>
            </a:extLst>
          </p:cNvPr>
          <p:cNvSpPr txBox="1">
            <a:spLocks/>
          </p:cNvSpPr>
          <p:nvPr/>
        </p:nvSpPr>
        <p:spPr>
          <a:xfrm>
            <a:off x="963084" y="6103144"/>
            <a:ext cx="10363200" cy="1509712"/>
          </a:xfrm>
          <a:prstGeom prst="rect">
            <a:avLst/>
          </a:prstGeom>
        </p:spPr>
        <p:txBody>
          <a:bodyPr vert="horz" anchor="t">
            <a:normAutofit/>
          </a:bodyPr>
          <a:lstStyle>
            <a:lvl1pPr marL="45720" indent="0" algn="l" rtl="0" eaLnBrk="1" latinLnBrk="0" hangingPunct="1">
              <a:spcBef>
                <a:spcPts val="300"/>
              </a:spcBef>
              <a:buClr>
                <a:srgbClr val="B2D33E"/>
              </a:buClr>
              <a:buFont typeface="Georgia"/>
              <a:buNone/>
              <a:defRPr kumimoji="0" sz="2100" b="0" kern="1200">
                <a:solidFill>
                  <a:schemeClr val="tx2"/>
                </a:solidFill>
                <a:latin typeface="+mn-lt"/>
                <a:ea typeface="+mn-ea"/>
                <a:cs typeface="Arial" panose="020B0604020202020204" pitchFamily="34" charset="0"/>
              </a:defRPr>
            </a:lvl1pPr>
            <a:lvl2pPr marL="658368" indent="-246888" algn="l" rtl="0" eaLnBrk="1" latinLnBrk="0" hangingPunct="1">
              <a:spcBef>
                <a:spcPts val="300"/>
              </a:spcBef>
              <a:buClr>
                <a:srgbClr val="B2D33E"/>
              </a:buClr>
              <a:buFont typeface="Georgia"/>
              <a:buNone/>
              <a:defRPr kumimoji="0" sz="1800" kern="1200">
                <a:solidFill>
                  <a:schemeClr val="tx1">
                    <a:tint val="7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rgbClr val="B2D33E"/>
              </a:buClr>
              <a:buFont typeface="Wingdings 2" panose="05020102010507070707" pitchFamily="18" charset="2"/>
              <a:buNone/>
              <a:defRPr kumimoji="0" sz="1600" kern="1200">
                <a:solidFill>
                  <a:schemeClr val="tx1">
                    <a:tint val="7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rgbClr val="B2D33E"/>
              </a:buClr>
              <a:buFont typeface="Wingdings 2" panose="05020102010507070707" pitchFamily="18" charset="2"/>
              <a:buNone/>
              <a:defRPr kumimoji="0" sz="1400" kern="1200">
                <a:solidFill>
                  <a:schemeClr val="tx1">
                    <a:tint val="7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rgbClr val="B2D33E"/>
              </a:buClr>
              <a:buFont typeface="Wingdings 2" panose="05020102010507070707" pitchFamily="18" charset="2"/>
              <a:buNone/>
              <a:defRPr kumimoji="0" sz="1400" kern="1200">
                <a:solidFill>
                  <a:schemeClr val="tx1">
                    <a:tint val="7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r>
              <a:rPr lang="en-US" sz="1800" dirty="0"/>
              <a:t>Data presented are preliminary and subject to change.</a:t>
            </a:r>
          </a:p>
        </p:txBody>
      </p:sp>
    </p:spTree>
    <p:extLst>
      <p:ext uri="{BB962C8B-B14F-4D97-AF65-F5344CB8AC3E}">
        <p14:creationId xmlns:p14="http://schemas.microsoft.com/office/powerpoint/2010/main" val="302387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1">
            <a:extLst>
              <a:ext uri="{FF2B5EF4-FFF2-40B4-BE49-F238E27FC236}">
                <a16:creationId xmlns:a16="http://schemas.microsoft.com/office/drawing/2014/main" id="{4BD1FA92-50A6-4CEE-BAE9-BB56B17ED0D5}"/>
              </a:ext>
            </a:extLst>
          </p:cNvPr>
          <p:cNvGraphicFramePr>
            <a:graphicFrameLocks noGrp="1"/>
          </p:cNvGraphicFramePr>
          <p:nvPr>
            <p:ph idx="1"/>
          </p:nvPr>
        </p:nvGraphicFramePr>
        <p:xfrm>
          <a:off x="609600" y="2249424"/>
          <a:ext cx="10972800" cy="4325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DFC5BF40-3F7B-4862-B489-3D8D1E4A4123}"/>
              </a:ext>
            </a:extLst>
          </p:cNvPr>
          <p:cNvSpPr>
            <a:spLocks noGrp="1"/>
          </p:cNvSpPr>
          <p:nvPr>
            <p:ph type="title"/>
          </p:nvPr>
        </p:nvSpPr>
        <p:spPr/>
        <p:txBody>
          <a:bodyPr/>
          <a:lstStyle/>
          <a:p>
            <a:r>
              <a:rPr lang="en-US" dirty="0"/>
              <a:t>SBHC Performance Measures</a:t>
            </a:r>
          </a:p>
        </p:txBody>
      </p:sp>
    </p:spTree>
    <p:extLst>
      <p:ext uri="{BB962C8B-B14F-4D97-AF65-F5344CB8AC3E}">
        <p14:creationId xmlns:p14="http://schemas.microsoft.com/office/powerpoint/2010/main" val="32727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E2F14-2F3A-4E25-AABC-5963C242EECB}"/>
              </a:ext>
            </a:extLst>
          </p:cNvPr>
          <p:cNvSpPr>
            <a:spLocks noGrp="1"/>
          </p:cNvSpPr>
          <p:nvPr>
            <p:ph type="title"/>
          </p:nvPr>
        </p:nvSpPr>
        <p:spPr>
          <a:xfrm>
            <a:off x="609600" y="1143000"/>
            <a:ext cx="10972800" cy="1066800"/>
          </a:xfrm>
        </p:spPr>
        <p:txBody>
          <a:bodyPr anchor="ctr">
            <a:normAutofit/>
          </a:bodyPr>
          <a:lstStyle/>
          <a:p>
            <a:r>
              <a:rPr lang="en-US" dirty="0"/>
              <a:t>State</a:t>
            </a:r>
            <a:r>
              <a:rPr lang="en-US" baseline="0" dirty="0"/>
              <a:t> Level </a:t>
            </a:r>
            <a:r>
              <a:rPr lang="en-US" dirty="0"/>
              <a:t>Performance Measures by Patient</a:t>
            </a:r>
          </a:p>
        </p:txBody>
      </p:sp>
      <p:sp>
        <p:nvSpPr>
          <p:cNvPr id="4" name="TextBox 3">
            <a:extLst>
              <a:ext uri="{FF2B5EF4-FFF2-40B4-BE49-F238E27FC236}">
                <a16:creationId xmlns:a16="http://schemas.microsoft.com/office/drawing/2014/main" id="{A3A71F09-DFFA-4211-8376-51F0E4DB9411}"/>
              </a:ext>
            </a:extLst>
          </p:cNvPr>
          <p:cNvSpPr txBox="1"/>
          <p:nvPr/>
        </p:nvSpPr>
        <p:spPr>
          <a:xfrm>
            <a:off x="699912" y="1935673"/>
            <a:ext cx="10509956" cy="646331"/>
          </a:xfrm>
          <a:prstGeom prst="rect">
            <a:avLst/>
          </a:prstGeom>
          <a:noFill/>
        </p:spPr>
        <p:txBody>
          <a:bodyPr wrap="square">
            <a:spAutoFit/>
          </a:bodyPr>
          <a:lstStyle/>
          <a:p>
            <a:r>
              <a:rPr lang="en-US" dirty="0">
                <a:solidFill>
                  <a:schemeClr val="accent5"/>
                </a:solidFill>
              </a:rPr>
              <a:t>Percentage of SBHC patient’s who received the type of service.</a:t>
            </a:r>
          </a:p>
          <a:p>
            <a:r>
              <a:rPr lang="en-US" dirty="0">
                <a:solidFill>
                  <a:schemeClr val="accent5"/>
                </a:solidFill>
              </a:rPr>
              <a:t>Data are from Cohort 1 of the Data Hub Project – July 1, 2020 - June 30, 2021</a:t>
            </a:r>
          </a:p>
        </p:txBody>
      </p:sp>
      <p:graphicFrame>
        <p:nvGraphicFramePr>
          <p:cNvPr id="6" name="Chart 5">
            <a:extLst>
              <a:ext uri="{FF2B5EF4-FFF2-40B4-BE49-F238E27FC236}">
                <a16:creationId xmlns:a16="http://schemas.microsoft.com/office/drawing/2014/main" id="{61AB5405-E155-4807-BC94-D8FF159D8604}"/>
              </a:ext>
            </a:extLst>
          </p:cNvPr>
          <p:cNvGraphicFramePr>
            <a:graphicFrameLocks/>
          </p:cNvGraphicFramePr>
          <p:nvPr>
            <p:extLst>
              <p:ext uri="{D42A27DB-BD31-4B8C-83A1-F6EECF244321}">
                <p14:modId xmlns:p14="http://schemas.microsoft.com/office/powerpoint/2010/main" val="1159163918"/>
              </p:ext>
            </p:extLst>
          </p:nvPr>
        </p:nvGraphicFramePr>
        <p:xfrm>
          <a:off x="1846023" y="2683818"/>
          <a:ext cx="8217733" cy="37169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362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C1A8AD29-B604-4C80-BF1E-125C2ACCF153}"/>
              </a:ext>
            </a:extLst>
          </p:cNvPr>
          <p:cNvGraphicFramePr>
            <a:graphicFrameLocks/>
          </p:cNvGraphicFramePr>
          <p:nvPr>
            <p:extLst>
              <p:ext uri="{D42A27DB-BD31-4B8C-83A1-F6EECF244321}">
                <p14:modId xmlns:p14="http://schemas.microsoft.com/office/powerpoint/2010/main" val="3203437721"/>
              </p:ext>
            </p:extLst>
          </p:nvPr>
        </p:nvGraphicFramePr>
        <p:xfrm>
          <a:off x="609600" y="2249424"/>
          <a:ext cx="10972800" cy="43251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CDF9A32-FF5A-4F66-B7DD-54EF7F756870}"/>
              </a:ext>
            </a:extLst>
          </p:cNvPr>
          <p:cNvSpPr>
            <a:spLocks noGrp="1"/>
          </p:cNvSpPr>
          <p:nvPr>
            <p:ph type="title"/>
          </p:nvPr>
        </p:nvSpPr>
        <p:spPr>
          <a:xfrm>
            <a:off x="609600" y="406400"/>
            <a:ext cx="10972800" cy="1066800"/>
          </a:xfrm>
        </p:spPr>
        <p:txBody>
          <a:bodyPr anchor="ctr">
            <a:normAutofit/>
          </a:bodyPr>
          <a:lstStyle/>
          <a:p>
            <a:r>
              <a:rPr lang="en-US" dirty="0"/>
              <a:t>Comprehensive Well Exam by Sponsor</a:t>
            </a:r>
          </a:p>
        </p:txBody>
      </p:sp>
      <p:grpSp>
        <p:nvGrpSpPr>
          <p:cNvPr id="11" name="Group 10">
            <a:extLst>
              <a:ext uri="{FF2B5EF4-FFF2-40B4-BE49-F238E27FC236}">
                <a16:creationId xmlns:a16="http://schemas.microsoft.com/office/drawing/2014/main" id="{6F370912-D01E-45AF-9150-21AD9A134E15}"/>
              </a:ext>
            </a:extLst>
          </p:cNvPr>
          <p:cNvGrpSpPr/>
          <p:nvPr/>
        </p:nvGrpSpPr>
        <p:grpSpPr>
          <a:xfrm>
            <a:off x="1076325" y="2451785"/>
            <a:ext cx="10182225" cy="601699"/>
            <a:chOff x="1076325" y="4341776"/>
            <a:chExt cx="10182225" cy="601699"/>
          </a:xfrm>
        </p:grpSpPr>
        <p:cxnSp>
          <p:nvCxnSpPr>
            <p:cNvPr id="8" name="Straight Connector 7">
              <a:extLst>
                <a:ext uri="{FF2B5EF4-FFF2-40B4-BE49-F238E27FC236}">
                  <a16:creationId xmlns:a16="http://schemas.microsoft.com/office/drawing/2014/main" id="{00C82896-7CB7-4C3A-BCFD-BFC4E0E989F1}"/>
                </a:ext>
              </a:extLst>
            </p:cNvPr>
            <p:cNvCxnSpPr>
              <a:cxnSpLocks/>
            </p:cNvCxnSpPr>
            <p:nvPr/>
          </p:nvCxnSpPr>
          <p:spPr>
            <a:xfrm>
              <a:off x="1076325" y="4943475"/>
              <a:ext cx="10182225" cy="0"/>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10" name="TextBox 9">
              <a:extLst>
                <a:ext uri="{FF2B5EF4-FFF2-40B4-BE49-F238E27FC236}">
                  <a16:creationId xmlns:a16="http://schemas.microsoft.com/office/drawing/2014/main" id="{4A374E7F-8114-4E78-9588-9857EA2D4688}"/>
                </a:ext>
              </a:extLst>
            </p:cNvPr>
            <p:cNvSpPr txBox="1"/>
            <p:nvPr/>
          </p:nvSpPr>
          <p:spPr>
            <a:xfrm>
              <a:off x="1076325" y="4341776"/>
              <a:ext cx="1524000" cy="584775"/>
            </a:xfrm>
            <a:prstGeom prst="rect">
              <a:avLst/>
            </a:prstGeom>
            <a:noFill/>
          </p:spPr>
          <p:txBody>
            <a:bodyPr wrap="square" rtlCol="0">
              <a:spAutoFit/>
            </a:bodyPr>
            <a:lstStyle/>
            <a:p>
              <a:r>
                <a:rPr lang="en-US" sz="1600" dirty="0">
                  <a:solidFill>
                    <a:srgbClr val="F5802B"/>
                  </a:solidFill>
                </a:rPr>
                <a:t>State Average 74%</a:t>
              </a:r>
            </a:p>
          </p:txBody>
        </p:sp>
      </p:grpSp>
      <p:sp>
        <p:nvSpPr>
          <p:cNvPr id="7" name="TextBox 6">
            <a:extLst>
              <a:ext uri="{FF2B5EF4-FFF2-40B4-BE49-F238E27FC236}">
                <a16:creationId xmlns:a16="http://schemas.microsoft.com/office/drawing/2014/main" id="{81A434FF-0F03-492F-961F-F25CBE76E952}"/>
              </a:ext>
            </a:extLst>
          </p:cNvPr>
          <p:cNvSpPr txBox="1"/>
          <p:nvPr/>
        </p:nvSpPr>
        <p:spPr>
          <a:xfrm>
            <a:off x="699912" y="1199073"/>
            <a:ext cx="10509956" cy="646331"/>
          </a:xfrm>
          <a:prstGeom prst="rect">
            <a:avLst/>
          </a:prstGeom>
          <a:noFill/>
        </p:spPr>
        <p:txBody>
          <a:bodyPr wrap="square">
            <a:spAutoFit/>
          </a:bodyPr>
          <a:lstStyle/>
          <a:p>
            <a:r>
              <a:rPr lang="en-US" dirty="0">
                <a:solidFill>
                  <a:schemeClr val="accent5"/>
                </a:solidFill>
              </a:rPr>
              <a:t>Percentage of SBHC patient’s who received the type of service.</a:t>
            </a:r>
          </a:p>
          <a:p>
            <a:r>
              <a:rPr lang="en-US" dirty="0">
                <a:solidFill>
                  <a:schemeClr val="accent5"/>
                </a:solidFill>
              </a:rPr>
              <a:t>Data are from Cohort 1 of the Data Hub Project – July 1, 2020 - June 30, 2021</a:t>
            </a:r>
          </a:p>
        </p:txBody>
      </p:sp>
    </p:spTree>
    <p:extLst>
      <p:ext uri="{BB962C8B-B14F-4D97-AF65-F5344CB8AC3E}">
        <p14:creationId xmlns:p14="http://schemas.microsoft.com/office/powerpoint/2010/main" val="112404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a:extLst>
              <a:ext uri="{FF2B5EF4-FFF2-40B4-BE49-F238E27FC236}">
                <a16:creationId xmlns:a16="http://schemas.microsoft.com/office/drawing/2014/main" id="{C440632F-647E-4196-B8C4-7F3277091BE2}"/>
              </a:ext>
            </a:extLst>
          </p:cNvPr>
          <p:cNvGraphicFramePr>
            <a:graphicFrameLocks/>
          </p:cNvGraphicFramePr>
          <p:nvPr>
            <p:extLst>
              <p:ext uri="{D42A27DB-BD31-4B8C-83A1-F6EECF244321}">
                <p14:modId xmlns:p14="http://schemas.microsoft.com/office/powerpoint/2010/main" val="1194374227"/>
              </p:ext>
            </p:extLst>
          </p:nvPr>
        </p:nvGraphicFramePr>
        <p:xfrm>
          <a:off x="174708" y="1992947"/>
          <a:ext cx="10972800" cy="43251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CDF9A32-FF5A-4F66-B7DD-54EF7F756870}"/>
              </a:ext>
            </a:extLst>
          </p:cNvPr>
          <p:cNvSpPr>
            <a:spLocks noGrp="1"/>
          </p:cNvSpPr>
          <p:nvPr>
            <p:ph type="title"/>
          </p:nvPr>
        </p:nvSpPr>
        <p:spPr>
          <a:xfrm>
            <a:off x="609600" y="407016"/>
            <a:ext cx="10972800" cy="1066800"/>
          </a:xfrm>
        </p:spPr>
        <p:txBody>
          <a:bodyPr anchor="ctr">
            <a:normAutofit/>
          </a:bodyPr>
          <a:lstStyle/>
          <a:p>
            <a:r>
              <a:rPr lang="en-US" sz="3700" dirty="0"/>
              <a:t>Comprehensive Well Exam by Sponsor &amp; SBHC</a:t>
            </a:r>
          </a:p>
        </p:txBody>
      </p:sp>
      <p:sp>
        <p:nvSpPr>
          <p:cNvPr id="11" name="TextBox 10">
            <a:extLst>
              <a:ext uri="{FF2B5EF4-FFF2-40B4-BE49-F238E27FC236}">
                <a16:creationId xmlns:a16="http://schemas.microsoft.com/office/drawing/2014/main" id="{E59167A6-76D6-4323-A744-FC8C21975AE9}"/>
              </a:ext>
            </a:extLst>
          </p:cNvPr>
          <p:cNvSpPr txBox="1"/>
          <p:nvPr/>
        </p:nvSpPr>
        <p:spPr>
          <a:xfrm>
            <a:off x="2495550" y="6279261"/>
            <a:ext cx="1000595" cy="307777"/>
          </a:xfrm>
          <a:prstGeom prst="rect">
            <a:avLst/>
          </a:prstGeom>
          <a:noFill/>
        </p:spPr>
        <p:txBody>
          <a:bodyPr wrap="none" rtlCol="0">
            <a:spAutoFit/>
          </a:bodyPr>
          <a:lstStyle/>
          <a:p>
            <a:r>
              <a:rPr lang="en-US" sz="1400" dirty="0"/>
              <a:t>Sponsor 5</a:t>
            </a:r>
          </a:p>
        </p:txBody>
      </p:sp>
      <p:sp>
        <p:nvSpPr>
          <p:cNvPr id="12" name="TextBox 11">
            <a:extLst>
              <a:ext uri="{FF2B5EF4-FFF2-40B4-BE49-F238E27FC236}">
                <a16:creationId xmlns:a16="http://schemas.microsoft.com/office/drawing/2014/main" id="{FDA4D354-129F-4BFF-9C97-A7A201D21F27}"/>
              </a:ext>
            </a:extLst>
          </p:cNvPr>
          <p:cNvSpPr txBox="1"/>
          <p:nvPr/>
        </p:nvSpPr>
        <p:spPr>
          <a:xfrm>
            <a:off x="5239757" y="6279261"/>
            <a:ext cx="1000595" cy="307777"/>
          </a:xfrm>
          <a:prstGeom prst="rect">
            <a:avLst/>
          </a:prstGeom>
          <a:noFill/>
        </p:spPr>
        <p:txBody>
          <a:bodyPr wrap="none" rtlCol="0">
            <a:spAutoFit/>
          </a:bodyPr>
          <a:lstStyle/>
          <a:p>
            <a:r>
              <a:rPr lang="en-US" sz="1400" dirty="0"/>
              <a:t>Sponsor 2</a:t>
            </a:r>
          </a:p>
        </p:txBody>
      </p:sp>
      <p:sp>
        <p:nvSpPr>
          <p:cNvPr id="13" name="TextBox 12">
            <a:extLst>
              <a:ext uri="{FF2B5EF4-FFF2-40B4-BE49-F238E27FC236}">
                <a16:creationId xmlns:a16="http://schemas.microsoft.com/office/drawing/2014/main" id="{87EE1058-D48F-4C73-86DC-9926140E0206}"/>
              </a:ext>
            </a:extLst>
          </p:cNvPr>
          <p:cNvSpPr txBox="1"/>
          <p:nvPr/>
        </p:nvSpPr>
        <p:spPr>
          <a:xfrm>
            <a:off x="6542668" y="6279261"/>
            <a:ext cx="1000595" cy="307777"/>
          </a:xfrm>
          <a:prstGeom prst="rect">
            <a:avLst/>
          </a:prstGeom>
          <a:noFill/>
        </p:spPr>
        <p:txBody>
          <a:bodyPr wrap="none" rtlCol="0">
            <a:spAutoFit/>
          </a:bodyPr>
          <a:lstStyle/>
          <a:p>
            <a:r>
              <a:rPr lang="en-US" sz="1400" dirty="0"/>
              <a:t>Sponsor 1</a:t>
            </a:r>
          </a:p>
        </p:txBody>
      </p:sp>
      <p:sp>
        <p:nvSpPr>
          <p:cNvPr id="14" name="TextBox 13">
            <a:extLst>
              <a:ext uri="{FF2B5EF4-FFF2-40B4-BE49-F238E27FC236}">
                <a16:creationId xmlns:a16="http://schemas.microsoft.com/office/drawing/2014/main" id="{D2E88DF0-00E2-4CEB-8909-55C676896982}"/>
              </a:ext>
            </a:extLst>
          </p:cNvPr>
          <p:cNvSpPr txBox="1"/>
          <p:nvPr/>
        </p:nvSpPr>
        <p:spPr>
          <a:xfrm>
            <a:off x="9749110" y="6279261"/>
            <a:ext cx="1000595" cy="307777"/>
          </a:xfrm>
          <a:prstGeom prst="rect">
            <a:avLst/>
          </a:prstGeom>
          <a:noFill/>
        </p:spPr>
        <p:txBody>
          <a:bodyPr wrap="none" rtlCol="0">
            <a:spAutoFit/>
          </a:bodyPr>
          <a:lstStyle/>
          <a:p>
            <a:r>
              <a:rPr lang="en-US" sz="1400" dirty="0"/>
              <a:t>Sponsor 3</a:t>
            </a:r>
          </a:p>
        </p:txBody>
      </p:sp>
      <p:sp>
        <p:nvSpPr>
          <p:cNvPr id="15" name="TextBox 14">
            <a:extLst>
              <a:ext uri="{FF2B5EF4-FFF2-40B4-BE49-F238E27FC236}">
                <a16:creationId xmlns:a16="http://schemas.microsoft.com/office/drawing/2014/main" id="{621586D6-8EB1-44E1-9512-6FEA0E8AAF8A}"/>
              </a:ext>
            </a:extLst>
          </p:cNvPr>
          <p:cNvSpPr txBox="1"/>
          <p:nvPr/>
        </p:nvSpPr>
        <p:spPr>
          <a:xfrm>
            <a:off x="7970588" y="6279261"/>
            <a:ext cx="1000595" cy="307777"/>
          </a:xfrm>
          <a:prstGeom prst="rect">
            <a:avLst/>
          </a:prstGeom>
          <a:noFill/>
        </p:spPr>
        <p:txBody>
          <a:bodyPr wrap="none" rtlCol="0">
            <a:spAutoFit/>
          </a:bodyPr>
          <a:lstStyle/>
          <a:p>
            <a:r>
              <a:rPr lang="en-US" sz="1400" dirty="0"/>
              <a:t>Sponsor 4</a:t>
            </a:r>
          </a:p>
        </p:txBody>
      </p:sp>
      <p:sp>
        <p:nvSpPr>
          <p:cNvPr id="19" name="TextBox 18">
            <a:extLst>
              <a:ext uri="{FF2B5EF4-FFF2-40B4-BE49-F238E27FC236}">
                <a16:creationId xmlns:a16="http://schemas.microsoft.com/office/drawing/2014/main" id="{ACFCB7E3-28D9-4AA5-8720-1622131C776F}"/>
              </a:ext>
            </a:extLst>
          </p:cNvPr>
          <p:cNvSpPr txBox="1"/>
          <p:nvPr/>
        </p:nvSpPr>
        <p:spPr>
          <a:xfrm>
            <a:off x="699912" y="1199689"/>
            <a:ext cx="10509956" cy="646331"/>
          </a:xfrm>
          <a:prstGeom prst="rect">
            <a:avLst/>
          </a:prstGeom>
          <a:noFill/>
        </p:spPr>
        <p:txBody>
          <a:bodyPr wrap="square">
            <a:spAutoFit/>
          </a:bodyPr>
          <a:lstStyle/>
          <a:p>
            <a:r>
              <a:rPr lang="en-US" dirty="0">
                <a:solidFill>
                  <a:schemeClr val="accent5"/>
                </a:solidFill>
              </a:rPr>
              <a:t>Percentage of SBHC patient’s who received the type of service.</a:t>
            </a:r>
          </a:p>
          <a:p>
            <a:r>
              <a:rPr lang="en-US" dirty="0">
                <a:solidFill>
                  <a:schemeClr val="accent5"/>
                </a:solidFill>
              </a:rPr>
              <a:t>Data are from Cohort 1 of the Data Hub Project – July 1, 2020 - June 30, 2021</a:t>
            </a:r>
          </a:p>
        </p:txBody>
      </p:sp>
      <p:grpSp>
        <p:nvGrpSpPr>
          <p:cNvPr id="20" name="Group 19">
            <a:extLst>
              <a:ext uri="{FF2B5EF4-FFF2-40B4-BE49-F238E27FC236}">
                <a16:creationId xmlns:a16="http://schemas.microsoft.com/office/drawing/2014/main" id="{7C9DA794-627F-48A9-9B46-D36A36E68E5D}"/>
              </a:ext>
            </a:extLst>
          </p:cNvPr>
          <p:cNvGrpSpPr/>
          <p:nvPr/>
        </p:nvGrpSpPr>
        <p:grpSpPr>
          <a:xfrm>
            <a:off x="371475" y="2462176"/>
            <a:ext cx="10887075" cy="601699"/>
            <a:chOff x="1076325" y="4341776"/>
            <a:chExt cx="10182225" cy="601699"/>
          </a:xfrm>
        </p:grpSpPr>
        <p:cxnSp>
          <p:nvCxnSpPr>
            <p:cNvPr id="21" name="Straight Connector 20">
              <a:extLst>
                <a:ext uri="{FF2B5EF4-FFF2-40B4-BE49-F238E27FC236}">
                  <a16:creationId xmlns:a16="http://schemas.microsoft.com/office/drawing/2014/main" id="{76874824-7F02-4EAE-A87B-37152CC57095}"/>
                </a:ext>
              </a:extLst>
            </p:cNvPr>
            <p:cNvCxnSpPr>
              <a:cxnSpLocks/>
            </p:cNvCxnSpPr>
            <p:nvPr/>
          </p:nvCxnSpPr>
          <p:spPr>
            <a:xfrm>
              <a:off x="1076325" y="4943475"/>
              <a:ext cx="10182225" cy="0"/>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22" name="TextBox 21">
              <a:extLst>
                <a:ext uri="{FF2B5EF4-FFF2-40B4-BE49-F238E27FC236}">
                  <a16:creationId xmlns:a16="http://schemas.microsoft.com/office/drawing/2014/main" id="{920F5203-41E8-458D-869E-DC287938EB9B}"/>
                </a:ext>
              </a:extLst>
            </p:cNvPr>
            <p:cNvSpPr txBox="1"/>
            <p:nvPr/>
          </p:nvSpPr>
          <p:spPr>
            <a:xfrm>
              <a:off x="1076325" y="4341776"/>
              <a:ext cx="1524000" cy="584775"/>
            </a:xfrm>
            <a:prstGeom prst="rect">
              <a:avLst/>
            </a:prstGeom>
            <a:noFill/>
          </p:spPr>
          <p:txBody>
            <a:bodyPr wrap="square" rtlCol="0">
              <a:spAutoFit/>
            </a:bodyPr>
            <a:lstStyle/>
            <a:p>
              <a:r>
                <a:rPr lang="en-US" sz="1600" dirty="0">
                  <a:solidFill>
                    <a:srgbClr val="F5802B"/>
                  </a:solidFill>
                </a:rPr>
                <a:t>State Average 74%</a:t>
              </a:r>
            </a:p>
          </p:txBody>
        </p:sp>
      </p:grpSp>
    </p:spTree>
    <p:extLst>
      <p:ext uri="{BB962C8B-B14F-4D97-AF65-F5344CB8AC3E}">
        <p14:creationId xmlns:p14="http://schemas.microsoft.com/office/powerpoint/2010/main" val="129206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76CC5E20-8E77-4059-A3F3-9914315C6046}"/>
              </a:ext>
            </a:extLst>
          </p:cNvPr>
          <p:cNvGraphicFramePr>
            <a:graphicFrameLocks/>
          </p:cNvGraphicFramePr>
          <p:nvPr>
            <p:extLst>
              <p:ext uri="{D42A27DB-BD31-4B8C-83A1-F6EECF244321}">
                <p14:modId xmlns:p14="http://schemas.microsoft.com/office/powerpoint/2010/main" val="2610954954"/>
              </p:ext>
            </p:extLst>
          </p:nvPr>
        </p:nvGraphicFramePr>
        <p:xfrm>
          <a:off x="609600" y="2284927"/>
          <a:ext cx="10972800" cy="43251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BD3E1DE-94BE-45DA-9CC8-A0C0763260FB}"/>
              </a:ext>
            </a:extLst>
          </p:cNvPr>
          <p:cNvSpPr>
            <a:spLocks noGrp="1"/>
          </p:cNvSpPr>
          <p:nvPr>
            <p:ph type="title"/>
          </p:nvPr>
        </p:nvSpPr>
        <p:spPr>
          <a:xfrm>
            <a:off x="609600" y="407022"/>
            <a:ext cx="10972800" cy="1066800"/>
          </a:xfrm>
        </p:spPr>
        <p:txBody>
          <a:bodyPr anchor="ctr">
            <a:normAutofit/>
          </a:bodyPr>
          <a:lstStyle/>
          <a:p>
            <a:r>
              <a:rPr lang="en-US" dirty="0"/>
              <a:t>BMI Assessment by Sponsor</a:t>
            </a:r>
          </a:p>
        </p:txBody>
      </p:sp>
      <p:grpSp>
        <p:nvGrpSpPr>
          <p:cNvPr id="4" name="Group 3">
            <a:extLst>
              <a:ext uri="{FF2B5EF4-FFF2-40B4-BE49-F238E27FC236}">
                <a16:creationId xmlns:a16="http://schemas.microsoft.com/office/drawing/2014/main" id="{A5C4A919-2FE2-4CDF-9AA2-41997C4EF4B4}"/>
              </a:ext>
            </a:extLst>
          </p:cNvPr>
          <p:cNvGrpSpPr/>
          <p:nvPr/>
        </p:nvGrpSpPr>
        <p:grpSpPr>
          <a:xfrm>
            <a:off x="1076325" y="2694422"/>
            <a:ext cx="10182225" cy="601699"/>
            <a:chOff x="1076325" y="4341776"/>
            <a:chExt cx="10182225" cy="601699"/>
          </a:xfrm>
        </p:grpSpPr>
        <p:cxnSp>
          <p:nvCxnSpPr>
            <p:cNvPr id="5" name="Straight Connector 4">
              <a:extLst>
                <a:ext uri="{FF2B5EF4-FFF2-40B4-BE49-F238E27FC236}">
                  <a16:creationId xmlns:a16="http://schemas.microsoft.com/office/drawing/2014/main" id="{26732FF4-F36D-49E7-99DE-4F88B19E6B36}"/>
                </a:ext>
              </a:extLst>
            </p:cNvPr>
            <p:cNvCxnSpPr>
              <a:cxnSpLocks/>
            </p:cNvCxnSpPr>
            <p:nvPr/>
          </p:nvCxnSpPr>
          <p:spPr>
            <a:xfrm>
              <a:off x="1076325" y="4943475"/>
              <a:ext cx="10182225" cy="0"/>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E03E5553-F771-4392-AD3C-87083832394C}"/>
                </a:ext>
              </a:extLst>
            </p:cNvPr>
            <p:cNvSpPr txBox="1"/>
            <p:nvPr/>
          </p:nvSpPr>
          <p:spPr>
            <a:xfrm>
              <a:off x="1076325" y="4341776"/>
              <a:ext cx="1485900" cy="584775"/>
            </a:xfrm>
            <a:prstGeom prst="rect">
              <a:avLst/>
            </a:prstGeom>
            <a:noFill/>
          </p:spPr>
          <p:txBody>
            <a:bodyPr wrap="square" rtlCol="0">
              <a:spAutoFit/>
            </a:bodyPr>
            <a:lstStyle/>
            <a:p>
              <a:r>
                <a:rPr lang="en-US" sz="1600" dirty="0">
                  <a:solidFill>
                    <a:srgbClr val="F5802B"/>
                  </a:solidFill>
                </a:rPr>
                <a:t>State Average 76%</a:t>
              </a:r>
            </a:p>
          </p:txBody>
        </p:sp>
      </p:grpSp>
      <p:sp>
        <p:nvSpPr>
          <p:cNvPr id="7" name="TextBox 6">
            <a:extLst>
              <a:ext uri="{FF2B5EF4-FFF2-40B4-BE49-F238E27FC236}">
                <a16:creationId xmlns:a16="http://schemas.microsoft.com/office/drawing/2014/main" id="{5A93CF24-BEF3-4DB6-A07C-7D912C4FC89F}"/>
              </a:ext>
            </a:extLst>
          </p:cNvPr>
          <p:cNvSpPr txBox="1"/>
          <p:nvPr/>
        </p:nvSpPr>
        <p:spPr>
          <a:xfrm>
            <a:off x="699912" y="1199695"/>
            <a:ext cx="10509956" cy="646331"/>
          </a:xfrm>
          <a:prstGeom prst="rect">
            <a:avLst/>
          </a:prstGeom>
          <a:noFill/>
        </p:spPr>
        <p:txBody>
          <a:bodyPr wrap="square">
            <a:spAutoFit/>
          </a:bodyPr>
          <a:lstStyle/>
          <a:p>
            <a:r>
              <a:rPr lang="en-US" dirty="0">
                <a:solidFill>
                  <a:schemeClr val="accent5"/>
                </a:solidFill>
              </a:rPr>
              <a:t>Percentage of SBHC patient’s who received the type of service.</a:t>
            </a:r>
          </a:p>
          <a:p>
            <a:r>
              <a:rPr lang="en-US" dirty="0">
                <a:solidFill>
                  <a:schemeClr val="accent5"/>
                </a:solidFill>
              </a:rPr>
              <a:t>Data are from Cohort 1 of the Data Hub Project – July 1, 2020 - June 30, 2021</a:t>
            </a:r>
          </a:p>
        </p:txBody>
      </p:sp>
    </p:spTree>
    <p:extLst>
      <p:ext uri="{BB962C8B-B14F-4D97-AF65-F5344CB8AC3E}">
        <p14:creationId xmlns:p14="http://schemas.microsoft.com/office/powerpoint/2010/main" val="225839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a:extLst>
              <a:ext uri="{FF2B5EF4-FFF2-40B4-BE49-F238E27FC236}">
                <a16:creationId xmlns:a16="http://schemas.microsoft.com/office/drawing/2014/main" id="{A2630142-A0BD-427B-84AB-CEA861FAD3E1}"/>
              </a:ext>
            </a:extLst>
          </p:cNvPr>
          <p:cNvGraphicFramePr>
            <a:graphicFrameLocks/>
          </p:cNvGraphicFramePr>
          <p:nvPr>
            <p:extLst>
              <p:ext uri="{D42A27DB-BD31-4B8C-83A1-F6EECF244321}">
                <p14:modId xmlns:p14="http://schemas.microsoft.com/office/powerpoint/2010/main" val="603355599"/>
              </p:ext>
            </p:extLst>
          </p:nvPr>
        </p:nvGraphicFramePr>
        <p:xfrm>
          <a:off x="609600" y="1881437"/>
          <a:ext cx="10972800" cy="43251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BD3E1DE-94BE-45DA-9CC8-A0C0763260FB}"/>
              </a:ext>
            </a:extLst>
          </p:cNvPr>
          <p:cNvSpPr>
            <a:spLocks noGrp="1"/>
          </p:cNvSpPr>
          <p:nvPr>
            <p:ph type="title"/>
          </p:nvPr>
        </p:nvSpPr>
        <p:spPr>
          <a:xfrm>
            <a:off x="609600" y="407025"/>
            <a:ext cx="10972800" cy="1066800"/>
          </a:xfrm>
        </p:spPr>
        <p:txBody>
          <a:bodyPr anchor="ctr">
            <a:normAutofit/>
          </a:bodyPr>
          <a:lstStyle/>
          <a:p>
            <a:r>
              <a:rPr lang="en-US" dirty="0"/>
              <a:t>BMI Assessment by Sponsor &amp; SBHC</a:t>
            </a:r>
          </a:p>
        </p:txBody>
      </p:sp>
      <p:grpSp>
        <p:nvGrpSpPr>
          <p:cNvPr id="18" name="Group 17">
            <a:extLst>
              <a:ext uri="{FF2B5EF4-FFF2-40B4-BE49-F238E27FC236}">
                <a16:creationId xmlns:a16="http://schemas.microsoft.com/office/drawing/2014/main" id="{4A45D0C7-1227-452D-86DB-3B590C021872}"/>
              </a:ext>
            </a:extLst>
          </p:cNvPr>
          <p:cNvGrpSpPr/>
          <p:nvPr/>
        </p:nvGrpSpPr>
        <p:grpSpPr>
          <a:xfrm>
            <a:off x="2524125" y="6136386"/>
            <a:ext cx="8216055" cy="307777"/>
            <a:chOff x="2524125" y="6136386"/>
            <a:chExt cx="8216055" cy="307777"/>
          </a:xfrm>
        </p:grpSpPr>
        <p:sp>
          <p:nvSpPr>
            <p:cNvPr id="13" name="TextBox 12">
              <a:extLst>
                <a:ext uri="{FF2B5EF4-FFF2-40B4-BE49-F238E27FC236}">
                  <a16:creationId xmlns:a16="http://schemas.microsoft.com/office/drawing/2014/main" id="{A7967083-071F-4E03-837F-DC5652F2171D}"/>
                </a:ext>
              </a:extLst>
            </p:cNvPr>
            <p:cNvSpPr txBox="1"/>
            <p:nvPr/>
          </p:nvSpPr>
          <p:spPr>
            <a:xfrm>
              <a:off x="2524125" y="6136386"/>
              <a:ext cx="1000595" cy="307777"/>
            </a:xfrm>
            <a:prstGeom prst="rect">
              <a:avLst/>
            </a:prstGeom>
            <a:noFill/>
          </p:spPr>
          <p:txBody>
            <a:bodyPr wrap="none" rtlCol="0">
              <a:spAutoFit/>
            </a:bodyPr>
            <a:lstStyle/>
            <a:p>
              <a:r>
                <a:rPr lang="en-US" sz="1400" dirty="0"/>
                <a:t>Sponsor 5</a:t>
              </a:r>
            </a:p>
          </p:txBody>
        </p:sp>
        <p:sp>
          <p:nvSpPr>
            <p:cNvPr id="14" name="TextBox 13">
              <a:extLst>
                <a:ext uri="{FF2B5EF4-FFF2-40B4-BE49-F238E27FC236}">
                  <a16:creationId xmlns:a16="http://schemas.microsoft.com/office/drawing/2014/main" id="{B7EEB27F-6B81-44A4-9D71-531302A468CB}"/>
                </a:ext>
              </a:extLst>
            </p:cNvPr>
            <p:cNvSpPr txBox="1"/>
            <p:nvPr/>
          </p:nvSpPr>
          <p:spPr>
            <a:xfrm>
              <a:off x="5268332" y="6136386"/>
              <a:ext cx="1000595" cy="307777"/>
            </a:xfrm>
            <a:prstGeom prst="rect">
              <a:avLst/>
            </a:prstGeom>
            <a:noFill/>
          </p:spPr>
          <p:txBody>
            <a:bodyPr wrap="none" rtlCol="0">
              <a:spAutoFit/>
            </a:bodyPr>
            <a:lstStyle/>
            <a:p>
              <a:r>
                <a:rPr lang="en-US" sz="1400" dirty="0"/>
                <a:t>Sponsor 2</a:t>
              </a:r>
            </a:p>
          </p:txBody>
        </p:sp>
        <p:sp>
          <p:nvSpPr>
            <p:cNvPr id="15" name="TextBox 14">
              <a:extLst>
                <a:ext uri="{FF2B5EF4-FFF2-40B4-BE49-F238E27FC236}">
                  <a16:creationId xmlns:a16="http://schemas.microsoft.com/office/drawing/2014/main" id="{68DDCBC5-75BA-481C-A9B8-93008E04695E}"/>
                </a:ext>
              </a:extLst>
            </p:cNvPr>
            <p:cNvSpPr txBox="1"/>
            <p:nvPr/>
          </p:nvSpPr>
          <p:spPr>
            <a:xfrm>
              <a:off x="6466468" y="6136386"/>
              <a:ext cx="1000595" cy="307777"/>
            </a:xfrm>
            <a:prstGeom prst="rect">
              <a:avLst/>
            </a:prstGeom>
            <a:noFill/>
          </p:spPr>
          <p:txBody>
            <a:bodyPr wrap="none" rtlCol="0">
              <a:spAutoFit/>
            </a:bodyPr>
            <a:lstStyle/>
            <a:p>
              <a:r>
                <a:rPr lang="en-US" sz="1400" dirty="0"/>
                <a:t>Sponsor 1</a:t>
              </a:r>
            </a:p>
          </p:txBody>
        </p:sp>
        <p:sp>
          <p:nvSpPr>
            <p:cNvPr id="16" name="TextBox 15">
              <a:extLst>
                <a:ext uri="{FF2B5EF4-FFF2-40B4-BE49-F238E27FC236}">
                  <a16:creationId xmlns:a16="http://schemas.microsoft.com/office/drawing/2014/main" id="{5F712B7F-F1D8-46BB-8208-18429B6C6A4E}"/>
                </a:ext>
              </a:extLst>
            </p:cNvPr>
            <p:cNvSpPr txBox="1"/>
            <p:nvPr/>
          </p:nvSpPr>
          <p:spPr>
            <a:xfrm>
              <a:off x="9739585" y="6136386"/>
              <a:ext cx="1000595" cy="307777"/>
            </a:xfrm>
            <a:prstGeom prst="rect">
              <a:avLst/>
            </a:prstGeom>
            <a:noFill/>
          </p:spPr>
          <p:txBody>
            <a:bodyPr wrap="none" rtlCol="0">
              <a:spAutoFit/>
            </a:bodyPr>
            <a:lstStyle/>
            <a:p>
              <a:r>
                <a:rPr lang="en-US" sz="1400" dirty="0"/>
                <a:t>Sponsor 3</a:t>
              </a:r>
            </a:p>
          </p:txBody>
        </p:sp>
        <p:sp>
          <p:nvSpPr>
            <p:cNvPr id="17" name="TextBox 16">
              <a:extLst>
                <a:ext uri="{FF2B5EF4-FFF2-40B4-BE49-F238E27FC236}">
                  <a16:creationId xmlns:a16="http://schemas.microsoft.com/office/drawing/2014/main" id="{147D80C4-C3B3-417F-B4A6-35E9489624E0}"/>
                </a:ext>
              </a:extLst>
            </p:cNvPr>
            <p:cNvSpPr txBox="1"/>
            <p:nvPr/>
          </p:nvSpPr>
          <p:spPr>
            <a:xfrm>
              <a:off x="7770563" y="6136386"/>
              <a:ext cx="1000595" cy="307777"/>
            </a:xfrm>
            <a:prstGeom prst="rect">
              <a:avLst/>
            </a:prstGeom>
            <a:noFill/>
          </p:spPr>
          <p:txBody>
            <a:bodyPr wrap="none" rtlCol="0">
              <a:spAutoFit/>
            </a:bodyPr>
            <a:lstStyle/>
            <a:p>
              <a:r>
                <a:rPr lang="en-US" sz="1400" dirty="0"/>
                <a:t>Sponsor 4</a:t>
              </a:r>
            </a:p>
          </p:txBody>
        </p:sp>
      </p:grpSp>
      <p:grpSp>
        <p:nvGrpSpPr>
          <p:cNvPr id="19" name="Group 18">
            <a:extLst>
              <a:ext uri="{FF2B5EF4-FFF2-40B4-BE49-F238E27FC236}">
                <a16:creationId xmlns:a16="http://schemas.microsoft.com/office/drawing/2014/main" id="{5148427D-C7A3-4F77-A0B9-80E4B0C84D9E}"/>
              </a:ext>
            </a:extLst>
          </p:cNvPr>
          <p:cNvGrpSpPr/>
          <p:nvPr/>
        </p:nvGrpSpPr>
        <p:grpSpPr>
          <a:xfrm>
            <a:off x="609600" y="2907917"/>
            <a:ext cx="10972799" cy="611224"/>
            <a:chOff x="1076325" y="4332251"/>
            <a:chExt cx="10182225" cy="611224"/>
          </a:xfrm>
        </p:grpSpPr>
        <p:cxnSp>
          <p:nvCxnSpPr>
            <p:cNvPr id="20" name="Straight Connector 19">
              <a:extLst>
                <a:ext uri="{FF2B5EF4-FFF2-40B4-BE49-F238E27FC236}">
                  <a16:creationId xmlns:a16="http://schemas.microsoft.com/office/drawing/2014/main" id="{77F91416-65F4-4705-805B-5102799E161E}"/>
                </a:ext>
              </a:extLst>
            </p:cNvPr>
            <p:cNvCxnSpPr>
              <a:cxnSpLocks/>
            </p:cNvCxnSpPr>
            <p:nvPr/>
          </p:nvCxnSpPr>
          <p:spPr>
            <a:xfrm>
              <a:off x="1076325" y="4943475"/>
              <a:ext cx="10182225" cy="0"/>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21" name="TextBox 20">
              <a:extLst>
                <a:ext uri="{FF2B5EF4-FFF2-40B4-BE49-F238E27FC236}">
                  <a16:creationId xmlns:a16="http://schemas.microsoft.com/office/drawing/2014/main" id="{BD614C31-93C6-4D5C-B728-C38570665307}"/>
                </a:ext>
              </a:extLst>
            </p:cNvPr>
            <p:cNvSpPr txBox="1"/>
            <p:nvPr/>
          </p:nvSpPr>
          <p:spPr>
            <a:xfrm>
              <a:off x="1076325" y="4332251"/>
              <a:ext cx="1364986" cy="584775"/>
            </a:xfrm>
            <a:prstGeom prst="rect">
              <a:avLst/>
            </a:prstGeom>
            <a:noFill/>
          </p:spPr>
          <p:txBody>
            <a:bodyPr wrap="square" rtlCol="0">
              <a:spAutoFit/>
            </a:bodyPr>
            <a:lstStyle/>
            <a:p>
              <a:r>
                <a:rPr lang="en-US" sz="1600" dirty="0">
                  <a:solidFill>
                    <a:srgbClr val="F5802B"/>
                  </a:solidFill>
                </a:rPr>
                <a:t>State Average 76%</a:t>
              </a:r>
            </a:p>
          </p:txBody>
        </p:sp>
      </p:grpSp>
      <p:sp>
        <p:nvSpPr>
          <p:cNvPr id="22" name="TextBox 21">
            <a:extLst>
              <a:ext uri="{FF2B5EF4-FFF2-40B4-BE49-F238E27FC236}">
                <a16:creationId xmlns:a16="http://schemas.microsoft.com/office/drawing/2014/main" id="{A51FF4AC-8C3C-4149-922D-061DB45C72D2}"/>
              </a:ext>
            </a:extLst>
          </p:cNvPr>
          <p:cNvSpPr txBox="1"/>
          <p:nvPr/>
        </p:nvSpPr>
        <p:spPr>
          <a:xfrm>
            <a:off x="699912" y="1199698"/>
            <a:ext cx="10509956" cy="646331"/>
          </a:xfrm>
          <a:prstGeom prst="rect">
            <a:avLst/>
          </a:prstGeom>
          <a:noFill/>
        </p:spPr>
        <p:txBody>
          <a:bodyPr wrap="square">
            <a:spAutoFit/>
          </a:bodyPr>
          <a:lstStyle/>
          <a:p>
            <a:r>
              <a:rPr lang="en-US" dirty="0">
                <a:solidFill>
                  <a:schemeClr val="accent5"/>
                </a:solidFill>
              </a:rPr>
              <a:t>Percentage of SBHC patient’s who received the type of service.</a:t>
            </a:r>
          </a:p>
          <a:p>
            <a:r>
              <a:rPr lang="en-US" dirty="0">
                <a:solidFill>
                  <a:schemeClr val="accent5"/>
                </a:solidFill>
              </a:rPr>
              <a:t>Data are from Cohort 1 of the Data Hub Project – July 1, 2020 - June 30, 2021</a:t>
            </a:r>
          </a:p>
        </p:txBody>
      </p:sp>
    </p:spTree>
    <p:extLst>
      <p:ext uri="{BB962C8B-B14F-4D97-AF65-F5344CB8AC3E}">
        <p14:creationId xmlns:p14="http://schemas.microsoft.com/office/powerpoint/2010/main" val="397232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11B22C2E-EFF8-4627-A60B-9C3406EDEC4E}"/>
              </a:ext>
            </a:extLst>
          </p:cNvPr>
          <p:cNvGraphicFramePr>
            <a:graphicFrameLocks/>
          </p:cNvGraphicFramePr>
          <p:nvPr>
            <p:extLst>
              <p:ext uri="{D42A27DB-BD31-4B8C-83A1-F6EECF244321}">
                <p14:modId xmlns:p14="http://schemas.microsoft.com/office/powerpoint/2010/main" val="2141043563"/>
              </p:ext>
            </p:extLst>
          </p:nvPr>
        </p:nvGraphicFramePr>
        <p:xfrm>
          <a:off x="609600" y="2249424"/>
          <a:ext cx="10972800" cy="43251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952BA5E-D565-461E-A70A-555B543A8B9F}"/>
              </a:ext>
            </a:extLst>
          </p:cNvPr>
          <p:cNvSpPr>
            <a:spLocks noGrp="1"/>
          </p:cNvSpPr>
          <p:nvPr>
            <p:ph type="title"/>
          </p:nvPr>
        </p:nvSpPr>
        <p:spPr>
          <a:xfrm>
            <a:off x="609600" y="418169"/>
            <a:ext cx="10972800" cy="1066800"/>
          </a:xfrm>
        </p:spPr>
        <p:txBody>
          <a:bodyPr anchor="ctr">
            <a:normAutofit/>
          </a:bodyPr>
          <a:lstStyle/>
          <a:p>
            <a:r>
              <a:rPr lang="en-US" dirty="0"/>
              <a:t>Depression Screening by Sponsor</a:t>
            </a:r>
          </a:p>
        </p:txBody>
      </p:sp>
      <p:grpSp>
        <p:nvGrpSpPr>
          <p:cNvPr id="4" name="Group 3">
            <a:extLst>
              <a:ext uri="{FF2B5EF4-FFF2-40B4-BE49-F238E27FC236}">
                <a16:creationId xmlns:a16="http://schemas.microsoft.com/office/drawing/2014/main" id="{8B0E770B-1F2A-4FD9-9721-6CB01BA3CBAB}"/>
              </a:ext>
            </a:extLst>
          </p:cNvPr>
          <p:cNvGrpSpPr/>
          <p:nvPr/>
        </p:nvGrpSpPr>
        <p:grpSpPr>
          <a:xfrm>
            <a:off x="1076325" y="2645168"/>
            <a:ext cx="10182225" cy="601699"/>
            <a:chOff x="1076325" y="4341776"/>
            <a:chExt cx="10182225" cy="601699"/>
          </a:xfrm>
        </p:grpSpPr>
        <p:cxnSp>
          <p:nvCxnSpPr>
            <p:cNvPr id="5" name="Straight Connector 4">
              <a:extLst>
                <a:ext uri="{FF2B5EF4-FFF2-40B4-BE49-F238E27FC236}">
                  <a16:creationId xmlns:a16="http://schemas.microsoft.com/office/drawing/2014/main" id="{688CD989-45BD-4627-82F6-F006441265BE}"/>
                </a:ext>
              </a:extLst>
            </p:cNvPr>
            <p:cNvCxnSpPr>
              <a:cxnSpLocks/>
            </p:cNvCxnSpPr>
            <p:nvPr/>
          </p:nvCxnSpPr>
          <p:spPr>
            <a:xfrm>
              <a:off x="1076325" y="4943475"/>
              <a:ext cx="10182225" cy="0"/>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51A8AC10-08D4-4ACD-809D-180A4D34991B}"/>
                </a:ext>
              </a:extLst>
            </p:cNvPr>
            <p:cNvSpPr txBox="1"/>
            <p:nvPr/>
          </p:nvSpPr>
          <p:spPr>
            <a:xfrm>
              <a:off x="1076325" y="4341776"/>
              <a:ext cx="1543050" cy="584775"/>
            </a:xfrm>
            <a:prstGeom prst="rect">
              <a:avLst/>
            </a:prstGeom>
            <a:noFill/>
          </p:spPr>
          <p:txBody>
            <a:bodyPr wrap="square" rtlCol="0">
              <a:spAutoFit/>
            </a:bodyPr>
            <a:lstStyle/>
            <a:p>
              <a:r>
                <a:rPr lang="en-US" sz="1600" dirty="0">
                  <a:solidFill>
                    <a:srgbClr val="F5802B"/>
                  </a:solidFill>
                </a:rPr>
                <a:t>State Average 70%</a:t>
              </a:r>
            </a:p>
          </p:txBody>
        </p:sp>
      </p:grpSp>
      <p:sp>
        <p:nvSpPr>
          <p:cNvPr id="7" name="TextBox 6">
            <a:extLst>
              <a:ext uri="{FF2B5EF4-FFF2-40B4-BE49-F238E27FC236}">
                <a16:creationId xmlns:a16="http://schemas.microsoft.com/office/drawing/2014/main" id="{71E303BC-4FB6-40A8-A9E3-F4EAD464D7F4}"/>
              </a:ext>
            </a:extLst>
          </p:cNvPr>
          <p:cNvSpPr txBox="1"/>
          <p:nvPr/>
        </p:nvSpPr>
        <p:spPr>
          <a:xfrm>
            <a:off x="699912" y="1210842"/>
            <a:ext cx="10509956" cy="646331"/>
          </a:xfrm>
          <a:prstGeom prst="rect">
            <a:avLst/>
          </a:prstGeom>
          <a:noFill/>
        </p:spPr>
        <p:txBody>
          <a:bodyPr wrap="square">
            <a:spAutoFit/>
          </a:bodyPr>
          <a:lstStyle/>
          <a:p>
            <a:r>
              <a:rPr lang="en-US" dirty="0">
                <a:solidFill>
                  <a:schemeClr val="accent5"/>
                </a:solidFill>
              </a:rPr>
              <a:t>Percentage of SBHC patient’s who received the type of service.</a:t>
            </a:r>
          </a:p>
          <a:p>
            <a:r>
              <a:rPr lang="en-US" dirty="0">
                <a:solidFill>
                  <a:schemeClr val="accent5"/>
                </a:solidFill>
              </a:rPr>
              <a:t>Data are from Cohort 1 of the Data Hub Project – July 1, 2020 - June 30, 2021</a:t>
            </a:r>
          </a:p>
        </p:txBody>
      </p:sp>
    </p:spTree>
    <p:extLst>
      <p:ext uri="{BB962C8B-B14F-4D97-AF65-F5344CB8AC3E}">
        <p14:creationId xmlns:p14="http://schemas.microsoft.com/office/powerpoint/2010/main" val="391896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3349E1-3671-4B3F-BD10-B9DC167F7D5D}"/>
              </a:ext>
            </a:extLst>
          </p:cNvPr>
          <p:cNvSpPr>
            <a:spLocks noGrp="1"/>
          </p:cNvSpPr>
          <p:nvPr>
            <p:ph idx="1"/>
          </p:nvPr>
        </p:nvSpPr>
        <p:spPr/>
        <p:txBody>
          <a:bodyPr/>
          <a:lstStyle/>
          <a:p>
            <a:r>
              <a:rPr lang="en-US" dirty="0">
                <a:solidFill>
                  <a:schemeClr val="accent2"/>
                </a:solidFill>
              </a:rPr>
              <a:t>Past, present, and future of the Data Hub Project</a:t>
            </a:r>
          </a:p>
          <a:p>
            <a:r>
              <a:rPr lang="en-US" dirty="0">
                <a:solidFill>
                  <a:schemeClr val="accent2"/>
                </a:solidFill>
              </a:rPr>
              <a:t>Data Hub participation to date</a:t>
            </a:r>
          </a:p>
          <a:p>
            <a:r>
              <a:rPr lang="en-US" dirty="0">
                <a:solidFill>
                  <a:schemeClr val="accent2"/>
                </a:solidFill>
              </a:rPr>
              <a:t>State level data from project participants</a:t>
            </a:r>
          </a:p>
          <a:p>
            <a:r>
              <a:rPr lang="en-US" dirty="0">
                <a:solidFill>
                  <a:schemeClr val="accent2"/>
                </a:solidFill>
              </a:rPr>
              <a:t>Comparison data from project participants by sponsor and SBHC</a:t>
            </a:r>
          </a:p>
          <a:p>
            <a:r>
              <a:rPr lang="en-US" dirty="0">
                <a:solidFill>
                  <a:schemeClr val="accent2"/>
                </a:solidFill>
              </a:rPr>
              <a:t>Data Snapshots </a:t>
            </a:r>
          </a:p>
          <a:p>
            <a:r>
              <a:rPr lang="en-US" dirty="0">
                <a:solidFill>
                  <a:schemeClr val="accent2"/>
                </a:solidFill>
              </a:rPr>
              <a:t>New York State reporting</a:t>
            </a:r>
          </a:p>
          <a:p>
            <a:r>
              <a:rPr lang="en-US" dirty="0">
                <a:solidFill>
                  <a:schemeClr val="accent2"/>
                </a:solidFill>
              </a:rPr>
              <a:t>What’s next?</a:t>
            </a:r>
          </a:p>
          <a:p>
            <a:endParaRPr lang="en-US" dirty="0"/>
          </a:p>
        </p:txBody>
      </p:sp>
      <p:sp>
        <p:nvSpPr>
          <p:cNvPr id="3" name="Title 2">
            <a:extLst>
              <a:ext uri="{FF2B5EF4-FFF2-40B4-BE49-F238E27FC236}">
                <a16:creationId xmlns:a16="http://schemas.microsoft.com/office/drawing/2014/main" id="{FC805D0B-D4B5-4FBB-88AD-6AEB769EDA39}"/>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98080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B6F2FAFE-B9A1-4DB8-95F4-65A61F53317B}"/>
              </a:ext>
            </a:extLst>
          </p:cNvPr>
          <p:cNvGraphicFramePr>
            <a:graphicFrameLocks/>
          </p:cNvGraphicFramePr>
          <p:nvPr>
            <p:extLst>
              <p:ext uri="{D42A27DB-BD31-4B8C-83A1-F6EECF244321}">
                <p14:modId xmlns:p14="http://schemas.microsoft.com/office/powerpoint/2010/main" val="1309642586"/>
              </p:ext>
            </p:extLst>
          </p:nvPr>
        </p:nvGraphicFramePr>
        <p:xfrm>
          <a:off x="609600" y="2015253"/>
          <a:ext cx="10972800" cy="43251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952BA5E-D565-461E-A70A-555B543A8B9F}"/>
              </a:ext>
            </a:extLst>
          </p:cNvPr>
          <p:cNvSpPr>
            <a:spLocks noGrp="1"/>
          </p:cNvSpPr>
          <p:nvPr>
            <p:ph type="title"/>
          </p:nvPr>
        </p:nvSpPr>
        <p:spPr>
          <a:xfrm>
            <a:off x="609600" y="418169"/>
            <a:ext cx="10972800" cy="1066800"/>
          </a:xfrm>
        </p:spPr>
        <p:txBody>
          <a:bodyPr anchor="ctr">
            <a:normAutofit/>
          </a:bodyPr>
          <a:lstStyle/>
          <a:p>
            <a:r>
              <a:rPr lang="en-US" dirty="0"/>
              <a:t>Depression Screening by Sponsor &amp; SBHC</a:t>
            </a:r>
          </a:p>
        </p:txBody>
      </p:sp>
      <p:sp>
        <p:nvSpPr>
          <p:cNvPr id="5" name="TextBox 4">
            <a:extLst>
              <a:ext uri="{FF2B5EF4-FFF2-40B4-BE49-F238E27FC236}">
                <a16:creationId xmlns:a16="http://schemas.microsoft.com/office/drawing/2014/main" id="{8AD9A585-A21D-46C1-9E26-4BA8321A27A5}"/>
              </a:ext>
            </a:extLst>
          </p:cNvPr>
          <p:cNvSpPr txBox="1"/>
          <p:nvPr/>
        </p:nvSpPr>
        <p:spPr>
          <a:xfrm>
            <a:off x="2524125" y="6269736"/>
            <a:ext cx="1000595" cy="307777"/>
          </a:xfrm>
          <a:prstGeom prst="rect">
            <a:avLst/>
          </a:prstGeom>
          <a:noFill/>
        </p:spPr>
        <p:txBody>
          <a:bodyPr wrap="none" rtlCol="0">
            <a:spAutoFit/>
          </a:bodyPr>
          <a:lstStyle/>
          <a:p>
            <a:r>
              <a:rPr lang="en-US" sz="1400" dirty="0"/>
              <a:t>Sponsor 5</a:t>
            </a:r>
          </a:p>
        </p:txBody>
      </p:sp>
      <p:sp>
        <p:nvSpPr>
          <p:cNvPr id="6" name="TextBox 5">
            <a:extLst>
              <a:ext uri="{FF2B5EF4-FFF2-40B4-BE49-F238E27FC236}">
                <a16:creationId xmlns:a16="http://schemas.microsoft.com/office/drawing/2014/main" id="{D76ED6B4-8B79-4D4F-AF05-38B1F8DC1C7C}"/>
              </a:ext>
            </a:extLst>
          </p:cNvPr>
          <p:cNvSpPr txBox="1"/>
          <p:nvPr/>
        </p:nvSpPr>
        <p:spPr>
          <a:xfrm>
            <a:off x="5144507" y="6269736"/>
            <a:ext cx="1000595" cy="307777"/>
          </a:xfrm>
          <a:prstGeom prst="rect">
            <a:avLst/>
          </a:prstGeom>
          <a:noFill/>
        </p:spPr>
        <p:txBody>
          <a:bodyPr wrap="none" rtlCol="0">
            <a:spAutoFit/>
          </a:bodyPr>
          <a:lstStyle/>
          <a:p>
            <a:r>
              <a:rPr lang="en-US" sz="1400" dirty="0"/>
              <a:t>Sponsor 2</a:t>
            </a:r>
          </a:p>
        </p:txBody>
      </p:sp>
      <p:sp>
        <p:nvSpPr>
          <p:cNvPr id="7" name="TextBox 6">
            <a:extLst>
              <a:ext uri="{FF2B5EF4-FFF2-40B4-BE49-F238E27FC236}">
                <a16:creationId xmlns:a16="http://schemas.microsoft.com/office/drawing/2014/main" id="{81CCDAA0-8B38-48B9-B833-55BE055ACB24}"/>
              </a:ext>
            </a:extLst>
          </p:cNvPr>
          <p:cNvSpPr txBox="1"/>
          <p:nvPr/>
        </p:nvSpPr>
        <p:spPr>
          <a:xfrm>
            <a:off x="6428368" y="6269736"/>
            <a:ext cx="1000595" cy="307777"/>
          </a:xfrm>
          <a:prstGeom prst="rect">
            <a:avLst/>
          </a:prstGeom>
          <a:noFill/>
        </p:spPr>
        <p:txBody>
          <a:bodyPr wrap="none" rtlCol="0">
            <a:spAutoFit/>
          </a:bodyPr>
          <a:lstStyle/>
          <a:p>
            <a:r>
              <a:rPr lang="en-US" sz="1400" dirty="0"/>
              <a:t>Sponsor 1</a:t>
            </a:r>
          </a:p>
        </p:txBody>
      </p:sp>
      <p:sp>
        <p:nvSpPr>
          <p:cNvPr id="8" name="TextBox 7">
            <a:extLst>
              <a:ext uri="{FF2B5EF4-FFF2-40B4-BE49-F238E27FC236}">
                <a16:creationId xmlns:a16="http://schemas.microsoft.com/office/drawing/2014/main" id="{8CF74E4F-8AA0-4D23-9A2C-FB0F5339A0F8}"/>
              </a:ext>
            </a:extLst>
          </p:cNvPr>
          <p:cNvSpPr txBox="1"/>
          <p:nvPr/>
        </p:nvSpPr>
        <p:spPr>
          <a:xfrm>
            <a:off x="9682435" y="6269736"/>
            <a:ext cx="1000595" cy="307777"/>
          </a:xfrm>
          <a:prstGeom prst="rect">
            <a:avLst/>
          </a:prstGeom>
          <a:noFill/>
        </p:spPr>
        <p:txBody>
          <a:bodyPr wrap="none" rtlCol="0">
            <a:spAutoFit/>
          </a:bodyPr>
          <a:lstStyle/>
          <a:p>
            <a:r>
              <a:rPr lang="en-US" sz="1400" dirty="0"/>
              <a:t>Sponsor 3</a:t>
            </a:r>
          </a:p>
        </p:txBody>
      </p:sp>
      <p:sp>
        <p:nvSpPr>
          <p:cNvPr id="9" name="TextBox 8">
            <a:extLst>
              <a:ext uri="{FF2B5EF4-FFF2-40B4-BE49-F238E27FC236}">
                <a16:creationId xmlns:a16="http://schemas.microsoft.com/office/drawing/2014/main" id="{6B02972E-DE1E-4AD7-9E18-50942CB9C942}"/>
              </a:ext>
            </a:extLst>
          </p:cNvPr>
          <p:cNvSpPr txBox="1"/>
          <p:nvPr/>
        </p:nvSpPr>
        <p:spPr>
          <a:xfrm>
            <a:off x="7818188" y="6269736"/>
            <a:ext cx="1000595" cy="307777"/>
          </a:xfrm>
          <a:prstGeom prst="rect">
            <a:avLst/>
          </a:prstGeom>
          <a:noFill/>
        </p:spPr>
        <p:txBody>
          <a:bodyPr wrap="none" rtlCol="0">
            <a:spAutoFit/>
          </a:bodyPr>
          <a:lstStyle/>
          <a:p>
            <a:r>
              <a:rPr lang="en-US" sz="1400" dirty="0"/>
              <a:t>Sponsor 4</a:t>
            </a:r>
          </a:p>
        </p:txBody>
      </p:sp>
      <p:grpSp>
        <p:nvGrpSpPr>
          <p:cNvPr id="10" name="Group 9">
            <a:extLst>
              <a:ext uri="{FF2B5EF4-FFF2-40B4-BE49-F238E27FC236}">
                <a16:creationId xmlns:a16="http://schemas.microsoft.com/office/drawing/2014/main" id="{7304EDAA-6434-46BC-831F-535634EDB79F}"/>
              </a:ext>
            </a:extLst>
          </p:cNvPr>
          <p:cNvGrpSpPr/>
          <p:nvPr/>
        </p:nvGrpSpPr>
        <p:grpSpPr>
          <a:xfrm>
            <a:off x="609600" y="3232931"/>
            <a:ext cx="10972799" cy="601699"/>
            <a:chOff x="1076325" y="4341776"/>
            <a:chExt cx="10182225" cy="601699"/>
          </a:xfrm>
        </p:grpSpPr>
        <p:cxnSp>
          <p:nvCxnSpPr>
            <p:cNvPr id="11" name="Straight Connector 10">
              <a:extLst>
                <a:ext uri="{FF2B5EF4-FFF2-40B4-BE49-F238E27FC236}">
                  <a16:creationId xmlns:a16="http://schemas.microsoft.com/office/drawing/2014/main" id="{3611F8FF-D416-4875-AB1E-E38447B9B2CD}"/>
                </a:ext>
              </a:extLst>
            </p:cNvPr>
            <p:cNvCxnSpPr>
              <a:cxnSpLocks/>
            </p:cNvCxnSpPr>
            <p:nvPr/>
          </p:nvCxnSpPr>
          <p:spPr>
            <a:xfrm>
              <a:off x="1076325" y="4943475"/>
              <a:ext cx="10182225" cy="0"/>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12" name="TextBox 11">
              <a:extLst>
                <a:ext uri="{FF2B5EF4-FFF2-40B4-BE49-F238E27FC236}">
                  <a16:creationId xmlns:a16="http://schemas.microsoft.com/office/drawing/2014/main" id="{3A5BD712-8B0C-4E49-88EC-7BD428F26607}"/>
                </a:ext>
              </a:extLst>
            </p:cNvPr>
            <p:cNvSpPr txBox="1"/>
            <p:nvPr/>
          </p:nvSpPr>
          <p:spPr>
            <a:xfrm>
              <a:off x="1076325" y="4341776"/>
              <a:ext cx="1543050" cy="584775"/>
            </a:xfrm>
            <a:prstGeom prst="rect">
              <a:avLst/>
            </a:prstGeom>
            <a:noFill/>
          </p:spPr>
          <p:txBody>
            <a:bodyPr wrap="square" rtlCol="0">
              <a:spAutoFit/>
            </a:bodyPr>
            <a:lstStyle/>
            <a:p>
              <a:r>
                <a:rPr lang="en-US" sz="1600" dirty="0">
                  <a:solidFill>
                    <a:srgbClr val="F5802B"/>
                  </a:solidFill>
                </a:rPr>
                <a:t>State Average 70%</a:t>
              </a:r>
            </a:p>
          </p:txBody>
        </p:sp>
      </p:grpSp>
      <p:sp>
        <p:nvSpPr>
          <p:cNvPr id="13" name="TextBox 12">
            <a:extLst>
              <a:ext uri="{FF2B5EF4-FFF2-40B4-BE49-F238E27FC236}">
                <a16:creationId xmlns:a16="http://schemas.microsoft.com/office/drawing/2014/main" id="{3605FDE8-1026-4B0F-B78F-9C55D712C828}"/>
              </a:ext>
            </a:extLst>
          </p:cNvPr>
          <p:cNvSpPr txBox="1"/>
          <p:nvPr/>
        </p:nvSpPr>
        <p:spPr>
          <a:xfrm>
            <a:off x="699912" y="1210842"/>
            <a:ext cx="10509956" cy="646331"/>
          </a:xfrm>
          <a:prstGeom prst="rect">
            <a:avLst/>
          </a:prstGeom>
          <a:noFill/>
        </p:spPr>
        <p:txBody>
          <a:bodyPr wrap="square">
            <a:spAutoFit/>
          </a:bodyPr>
          <a:lstStyle/>
          <a:p>
            <a:r>
              <a:rPr lang="en-US" dirty="0">
                <a:solidFill>
                  <a:schemeClr val="accent5"/>
                </a:solidFill>
              </a:rPr>
              <a:t>Percentage of SBHC patient’s who received the type of service.</a:t>
            </a:r>
          </a:p>
          <a:p>
            <a:r>
              <a:rPr lang="en-US" dirty="0">
                <a:solidFill>
                  <a:schemeClr val="accent5"/>
                </a:solidFill>
              </a:rPr>
              <a:t>Data are from Cohort 1 of the Data Hub Project – July 1, 2020 - June 30, 2021</a:t>
            </a:r>
          </a:p>
        </p:txBody>
      </p:sp>
    </p:spTree>
    <p:extLst>
      <p:ext uri="{BB962C8B-B14F-4D97-AF65-F5344CB8AC3E}">
        <p14:creationId xmlns:p14="http://schemas.microsoft.com/office/powerpoint/2010/main" val="111176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F1154-17A4-4C9D-A59B-9895ABEA82DD}"/>
              </a:ext>
            </a:extLst>
          </p:cNvPr>
          <p:cNvSpPr>
            <a:spLocks noGrp="1"/>
          </p:cNvSpPr>
          <p:nvPr>
            <p:ph type="title"/>
          </p:nvPr>
        </p:nvSpPr>
        <p:spPr/>
        <p:txBody>
          <a:bodyPr/>
          <a:lstStyle/>
          <a:p>
            <a:r>
              <a:rPr lang="en-US" dirty="0"/>
              <a:t>Improving the Data</a:t>
            </a:r>
          </a:p>
        </p:txBody>
      </p:sp>
      <p:grpSp>
        <p:nvGrpSpPr>
          <p:cNvPr id="3" name="Group 2">
            <a:extLst>
              <a:ext uri="{FF2B5EF4-FFF2-40B4-BE49-F238E27FC236}">
                <a16:creationId xmlns:a16="http://schemas.microsoft.com/office/drawing/2014/main" id="{8701F289-3657-40BB-AEA8-4AB0180F00B8}"/>
              </a:ext>
            </a:extLst>
          </p:cNvPr>
          <p:cNvGrpSpPr/>
          <p:nvPr/>
        </p:nvGrpSpPr>
        <p:grpSpPr>
          <a:xfrm>
            <a:off x="2829337" y="3051954"/>
            <a:ext cx="6533326" cy="1133553"/>
            <a:chOff x="4306320" y="5223654"/>
            <a:chExt cx="6533326" cy="1133553"/>
          </a:xfrm>
        </p:grpSpPr>
        <p:sp>
          <p:nvSpPr>
            <p:cNvPr id="4" name="TextBox 3">
              <a:extLst>
                <a:ext uri="{FF2B5EF4-FFF2-40B4-BE49-F238E27FC236}">
                  <a16:creationId xmlns:a16="http://schemas.microsoft.com/office/drawing/2014/main" id="{A17DAA75-E1FC-4EDF-B8D9-0A5E81D635CA}"/>
                </a:ext>
              </a:extLst>
            </p:cNvPr>
            <p:cNvSpPr txBox="1"/>
            <p:nvPr/>
          </p:nvSpPr>
          <p:spPr>
            <a:xfrm>
              <a:off x="4719402" y="5334900"/>
              <a:ext cx="6120244" cy="923330"/>
            </a:xfrm>
            <a:prstGeom prst="rect">
              <a:avLst/>
            </a:prstGeom>
            <a:noFill/>
          </p:spPr>
          <p:txBody>
            <a:bodyPr wrap="square">
              <a:spAutoFit/>
            </a:bodyPr>
            <a:lstStyle/>
            <a:p>
              <a:r>
                <a:rPr lang="en-US" sz="1800" b="0" i="0" u="none" strike="noStrike" dirty="0">
                  <a:solidFill>
                    <a:schemeClr val="accent2"/>
                  </a:solidFill>
                  <a:effectLst/>
                  <a:latin typeface="Arial" panose="020B0604020202020204" pitchFamily="34" charset="0"/>
                </a:rPr>
                <a:t>One of the nice things about Apex is the data validation piece. And it really takes a lot off my plate as the Director of the program</a:t>
              </a:r>
              <a:r>
                <a:rPr lang="en-US" sz="1600" b="0" i="0" u="none" strike="noStrike" dirty="0">
                  <a:solidFill>
                    <a:schemeClr val="accent2"/>
                  </a:solidFill>
                  <a:effectLst/>
                  <a:latin typeface="Arial" panose="020B0604020202020204" pitchFamily="34" charset="0"/>
                </a:rPr>
                <a:t>.</a:t>
              </a:r>
              <a:endParaRPr lang="en-US" dirty="0"/>
            </a:p>
          </p:txBody>
        </p:sp>
        <p:pic>
          <p:nvPicPr>
            <p:cNvPr id="5" name="Graphic 4" descr="Open quotation mark with solid fill">
              <a:extLst>
                <a:ext uri="{FF2B5EF4-FFF2-40B4-BE49-F238E27FC236}">
                  <a16:creationId xmlns:a16="http://schemas.microsoft.com/office/drawing/2014/main" id="{33BDC0C4-66B3-47C7-A14D-0B8C62A05F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6273542" y="5784296"/>
              <a:ext cx="572911" cy="572911"/>
            </a:xfrm>
            <a:prstGeom prst="rect">
              <a:avLst/>
            </a:prstGeom>
          </p:spPr>
        </p:pic>
        <p:pic>
          <p:nvPicPr>
            <p:cNvPr id="6" name="Graphic 5" descr="Open quotation mark with solid fill">
              <a:extLst>
                <a:ext uri="{FF2B5EF4-FFF2-40B4-BE49-F238E27FC236}">
                  <a16:creationId xmlns:a16="http://schemas.microsoft.com/office/drawing/2014/main" id="{50504D32-5C2E-4215-A624-F7F9E8032E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06320" y="5223654"/>
              <a:ext cx="572911" cy="572911"/>
            </a:xfrm>
            <a:prstGeom prst="rect">
              <a:avLst/>
            </a:prstGeom>
          </p:spPr>
        </p:pic>
      </p:grpSp>
    </p:spTree>
    <p:extLst>
      <p:ext uri="{BB962C8B-B14F-4D97-AF65-F5344CB8AC3E}">
        <p14:creationId xmlns:p14="http://schemas.microsoft.com/office/powerpoint/2010/main" val="122608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2E67EA3-1E38-4FA6-9763-650F13A33213}"/>
              </a:ext>
            </a:extLst>
          </p:cNvPr>
          <p:cNvPicPr>
            <a:picLocks noChangeAspect="1"/>
          </p:cNvPicPr>
          <p:nvPr/>
        </p:nvPicPr>
        <p:blipFill>
          <a:blip r:embed="rId2"/>
          <a:stretch>
            <a:fillRect/>
          </a:stretch>
        </p:blipFill>
        <p:spPr>
          <a:xfrm>
            <a:off x="2355967" y="1473819"/>
            <a:ext cx="7480066" cy="5292146"/>
          </a:xfrm>
          <a:prstGeom prst="rect">
            <a:avLst/>
          </a:prstGeom>
          <a:noFill/>
        </p:spPr>
      </p:pic>
      <p:sp>
        <p:nvSpPr>
          <p:cNvPr id="2" name="Title 1">
            <a:extLst>
              <a:ext uri="{FF2B5EF4-FFF2-40B4-BE49-F238E27FC236}">
                <a16:creationId xmlns:a16="http://schemas.microsoft.com/office/drawing/2014/main" id="{EA9230BC-0BC5-4D7B-9305-6E6BC03D9296}"/>
              </a:ext>
            </a:extLst>
          </p:cNvPr>
          <p:cNvSpPr>
            <a:spLocks noGrp="1"/>
          </p:cNvSpPr>
          <p:nvPr>
            <p:ph type="title"/>
          </p:nvPr>
        </p:nvSpPr>
        <p:spPr>
          <a:xfrm>
            <a:off x="609599" y="407019"/>
            <a:ext cx="10972800" cy="1066800"/>
          </a:xfrm>
        </p:spPr>
        <p:txBody>
          <a:bodyPr anchor="ctr">
            <a:normAutofit/>
          </a:bodyPr>
          <a:lstStyle/>
          <a:p>
            <a:r>
              <a:rPr lang="en-US" dirty="0"/>
              <a:t>Data Snapshot - Utilization</a:t>
            </a:r>
          </a:p>
        </p:txBody>
      </p:sp>
    </p:spTree>
    <p:extLst>
      <p:ext uri="{BB962C8B-B14F-4D97-AF65-F5344CB8AC3E}">
        <p14:creationId xmlns:p14="http://schemas.microsoft.com/office/powerpoint/2010/main" val="142666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230BC-0BC5-4D7B-9305-6E6BC03D9296}"/>
              </a:ext>
            </a:extLst>
          </p:cNvPr>
          <p:cNvSpPr>
            <a:spLocks noGrp="1"/>
          </p:cNvSpPr>
          <p:nvPr>
            <p:ph type="title"/>
          </p:nvPr>
        </p:nvSpPr>
        <p:spPr>
          <a:xfrm>
            <a:off x="609600" y="1143000"/>
            <a:ext cx="10972800" cy="1066800"/>
          </a:xfrm>
        </p:spPr>
        <p:txBody>
          <a:bodyPr anchor="ctr">
            <a:normAutofit/>
          </a:bodyPr>
          <a:lstStyle/>
          <a:p>
            <a:r>
              <a:rPr lang="en-US" dirty="0"/>
              <a:t>Data Snapshot - Demographics</a:t>
            </a:r>
          </a:p>
        </p:txBody>
      </p:sp>
      <p:pic>
        <p:nvPicPr>
          <p:cNvPr id="13" name="Picture 12">
            <a:extLst>
              <a:ext uri="{FF2B5EF4-FFF2-40B4-BE49-F238E27FC236}">
                <a16:creationId xmlns:a16="http://schemas.microsoft.com/office/drawing/2014/main" id="{23F3407C-B63B-4F7C-A235-D34DB9157800}"/>
              </a:ext>
            </a:extLst>
          </p:cNvPr>
          <p:cNvPicPr>
            <a:picLocks noChangeAspect="1"/>
          </p:cNvPicPr>
          <p:nvPr/>
        </p:nvPicPr>
        <p:blipFill>
          <a:blip r:embed="rId2"/>
          <a:stretch>
            <a:fillRect/>
          </a:stretch>
        </p:blipFill>
        <p:spPr>
          <a:xfrm>
            <a:off x="513571" y="2400783"/>
            <a:ext cx="5582429" cy="2896004"/>
          </a:xfrm>
          <a:prstGeom prst="rect">
            <a:avLst/>
          </a:prstGeom>
        </p:spPr>
      </p:pic>
      <p:pic>
        <p:nvPicPr>
          <p:cNvPr id="15" name="Picture 14">
            <a:extLst>
              <a:ext uri="{FF2B5EF4-FFF2-40B4-BE49-F238E27FC236}">
                <a16:creationId xmlns:a16="http://schemas.microsoft.com/office/drawing/2014/main" id="{2AD4D818-C797-42D9-A953-CCBA47B87A41}"/>
              </a:ext>
            </a:extLst>
          </p:cNvPr>
          <p:cNvPicPr>
            <a:picLocks noChangeAspect="1"/>
          </p:cNvPicPr>
          <p:nvPr/>
        </p:nvPicPr>
        <p:blipFill>
          <a:blip r:embed="rId3"/>
          <a:stretch>
            <a:fillRect/>
          </a:stretch>
        </p:blipFill>
        <p:spPr>
          <a:xfrm>
            <a:off x="6115053" y="2400783"/>
            <a:ext cx="5563376" cy="3591426"/>
          </a:xfrm>
          <a:prstGeom prst="rect">
            <a:avLst/>
          </a:prstGeom>
        </p:spPr>
      </p:pic>
    </p:spTree>
    <p:extLst>
      <p:ext uri="{BB962C8B-B14F-4D97-AF65-F5344CB8AC3E}">
        <p14:creationId xmlns:p14="http://schemas.microsoft.com/office/powerpoint/2010/main" val="4055018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BEC3F3-60A6-40DB-97A7-6DF92D0D3A36}"/>
              </a:ext>
            </a:extLst>
          </p:cNvPr>
          <p:cNvPicPr>
            <a:picLocks noChangeAspect="1"/>
          </p:cNvPicPr>
          <p:nvPr/>
        </p:nvPicPr>
        <p:blipFill>
          <a:blip r:embed="rId2"/>
          <a:stretch>
            <a:fillRect/>
          </a:stretch>
        </p:blipFill>
        <p:spPr>
          <a:xfrm>
            <a:off x="1614019" y="2249424"/>
            <a:ext cx="8963961" cy="4325112"/>
          </a:xfrm>
          <a:prstGeom prst="rect">
            <a:avLst/>
          </a:prstGeom>
          <a:noFill/>
        </p:spPr>
      </p:pic>
      <p:sp>
        <p:nvSpPr>
          <p:cNvPr id="2" name="Title 1">
            <a:extLst>
              <a:ext uri="{FF2B5EF4-FFF2-40B4-BE49-F238E27FC236}">
                <a16:creationId xmlns:a16="http://schemas.microsoft.com/office/drawing/2014/main" id="{EA9230BC-0BC5-4D7B-9305-6E6BC03D9296}"/>
              </a:ext>
            </a:extLst>
          </p:cNvPr>
          <p:cNvSpPr>
            <a:spLocks noGrp="1"/>
          </p:cNvSpPr>
          <p:nvPr>
            <p:ph type="title"/>
          </p:nvPr>
        </p:nvSpPr>
        <p:spPr>
          <a:xfrm>
            <a:off x="609600" y="1143000"/>
            <a:ext cx="10972800" cy="1066800"/>
          </a:xfrm>
        </p:spPr>
        <p:txBody>
          <a:bodyPr anchor="ctr">
            <a:normAutofit/>
          </a:bodyPr>
          <a:lstStyle/>
          <a:p>
            <a:r>
              <a:rPr lang="en-US" dirty="0"/>
              <a:t>Data Snapshot – Insurance Type</a:t>
            </a:r>
          </a:p>
        </p:txBody>
      </p:sp>
    </p:spTree>
    <p:extLst>
      <p:ext uri="{BB962C8B-B14F-4D97-AF65-F5344CB8AC3E}">
        <p14:creationId xmlns:p14="http://schemas.microsoft.com/office/powerpoint/2010/main" val="137414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EC209A0-066F-406D-8E7F-6D18320E8EC5}"/>
              </a:ext>
            </a:extLst>
          </p:cNvPr>
          <p:cNvPicPr>
            <a:picLocks noChangeAspect="1"/>
          </p:cNvPicPr>
          <p:nvPr/>
        </p:nvPicPr>
        <p:blipFill>
          <a:blip r:embed="rId2"/>
          <a:stretch>
            <a:fillRect/>
          </a:stretch>
        </p:blipFill>
        <p:spPr>
          <a:xfrm>
            <a:off x="3176965" y="1237786"/>
            <a:ext cx="5838070" cy="5414809"/>
          </a:xfrm>
          <a:prstGeom prst="rect">
            <a:avLst/>
          </a:prstGeom>
          <a:noFill/>
        </p:spPr>
      </p:pic>
      <p:sp>
        <p:nvSpPr>
          <p:cNvPr id="2" name="Title 1">
            <a:extLst>
              <a:ext uri="{FF2B5EF4-FFF2-40B4-BE49-F238E27FC236}">
                <a16:creationId xmlns:a16="http://schemas.microsoft.com/office/drawing/2014/main" id="{EA9230BC-0BC5-4D7B-9305-6E6BC03D9296}"/>
              </a:ext>
            </a:extLst>
          </p:cNvPr>
          <p:cNvSpPr>
            <a:spLocks noGrp="1"/>
          </p:cNvSpPr>
          <p:nvPr>
            <p:ph type="title"/>
          </p:nvPr>
        </p:nvSpPr>
        <p:spPr>
          <a:xfrm>
            <a:off x="609600" y="407019"/>
            <a:ext cx="10972800" cy="1066800"/>
          </a:xfrm>
        </p:spPr>
        <p:txBody>
          <a:bodyPr anchor="ctr">
            <a:normAutofit/>
          </a:bodyPr>
          <a:lstStyle/>
          <a:p>
            <a:r>
              <a:rPr lang="en-US" dirty="0"/>
              <a:t>Data Snapshot – Performance Measures</a:t>
            </a:r>
          </a:p>
        </p:txBody>
      </p:sp>
    </p:spTree>
    <p:extLst>
      <p:ext uri="{BB962C8B-B14F-4D97-AF65-F5344CB8AC3E}">
        <p14:creationId xmlns:p14="http://schemas.microsoft.com/office/powerpoint/2010/main" val="86123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D02EA5-A336-4FA4-A002-B00EC3387175}"/>
              </a:ext>
            </a:extLst>
          </p:cNvPr>
          <p:cNvPicPr>
            <a:picLocks noChangeAspect="1"/>
          </p:cNvPicPr>
          <p:nvPr/>
        </p:nvPicPr>
        <p:blipFill>
          <a:blip r:embed="rId2"/>
          <a:stretch>
            <a:fillRect/>
          </a:stretch>
        </p:blipFill>
        <p:spPr>
          <a:xfrm>
            <a:off x="3155795" y="1239830"/>
            <a:ext cx="6455643" cy="5390462"/>
          </a:xfrm>
          <a:prstGeom prst="rect">
            <a:avLst/>
          </a:prstGeom>
          <a:noFill/>
        </p:spPr>
      </p:pic>
      <p:sp>
        <p:nvSpPr>
          <p:cNvPr id="2" name="Title 1">
            <a:extLst>
              <a:ext uri="{FF2B5EF4-FFF2-40B4-BE49-F238E27FC236}">
                <a16:creationId xmlns:a16="http://schemas.microsoft.com/office/drawing/2014/main" id="{EA9230BC-0BC5-4D7B-9305-6E6BC03D9296}"/>
              </a:ext>
            </a:extLst>
          </p:cNvPr>
          <p:cNvSpPr>
            <a:spLocks noGrp="1"/>
          </p:cNvSpPr>
          <p:nvPr>
            <p:ph type="title"/>
          </p:nvPr>
        </p:nvSpPr>
        <p:spPr>
          <a:xfrm>
            <a:off x="709961" y="384717"/>
            <a:ext cx="10972800" cy="1066800"/>
          </a:xfrm>
        </p:spPr>
        <p:txBody>
          <a:bodyPr anchor="ctr">
            <a:normAutofit/>
          </a:bodyPr>
          <a:lstStyle/>
          <a:p>
            <a:r>
              <a:rPr lang="en-US" dirty="0"/>
              <a:t>Data Snapshot – SBHC vs State</a:t>
            </a:r>
          </a:p>
        </p:txBody>
      </p:sp>
      <p:grpSp>
        <p:nvGrpSpPr>
          <p:cNvPr id="8" name="Group 7">
            <a:extLst>
              <a:ext uri="{FF2B5EF4-FFF2-40B4-BE49-F238E27FC236}">
                <a16:creationId xmlns:a16="http://schemas.microsoft.com/office/drawing/2014/main" id="{F2E5CB2F-629C-40FE-BBAF-991480DC15E1}"/>
              </a:ext>
            </a:extLst>
          </p:cNvPr>
          <p:cNvGrpSpPr/>
          <p:nvPr/>
        </p:nvGrpSpPr>
        <p:grpSpPr>
          <a:xfrm>
            <a:off x="234176" y="1612281"/>
            <a:ext cx="8180228" cy="1264734"/>
            <a:chOff x="234176" y="1612281"/>
            <a:chExt cx="8180228" cy="1264734"/>
          </a:xfrm>
        </p:grpSpPr>
        <p:sp>
          <p:nvSpPr>
            <p:cNvPr id="6" name="Rectangle: Rounded Corners 5">
              <a:extLst>
                <a:ext uri="{FF2B5EF4-FFF2-40B4-BE49-F238E27FC236}">
                  <a16:creationId xmlns:a16="http://schemas.microsoft.com/office/drawing/2014/main" id="{80DB5695-68D8-42FF-AF8E-55057B345211}"/>
                </a:ext>
              </a:extLst>
            </p:cNvPr>
            <p:cNvSpPr/>
            <p:nvPr/>
          </p:nvSpPr>
          <p:spPr>
            <a:xfrm>
              <a:off x="3077738" y="1612281"/>
              <a:ext cx="5336666" cy="1264734"/>
            </a:xfrm>
            <a:prstGeom prst="roundRect">
              <a:avLst/>
            </a:prstGeom>
            <a:noFill/>
            <a:ln w="3810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F355B56-CC47-4988-9A8F-16B7F118F976}"/>
                </a:ext>
              </a:extLst>
            </p:cNvPr>
            <p:cNvSpPr txBox="1"/>
            <p:nvPr/>
          </p:nvSpPr>
          <p:spPr>
            <a:xfrm>
              <a:off x="234176" y="1962614"/>
              <a:ext cx="2698175" cy="369332"/>
            </a:xfrm>
            <a:prstGeom prst="rect">
              <a:avLst/>
            </a:prstGeom>
            <a:noFill/>
          </p:spPr>
          <p:txBody>
            <a:bodyPr wrap="none" rtlCol="0">
              <a:spAutoFit/>
            </a:bodyPr>
            <a:lstStyle/>
            <a:p>
              <a:r>
                <a:rPr lang="en-US" dirty="0">
                  <a:solidFill>
                    <a:schemeClr val="accent3"/>
                  </a:solidFill>
                </a:rPr>
                <a:t>Compare SBHC to State</a:t>
              </a:r>
            </a:p>
          </p:txBody>
        </p:sp>
      </p:grpSp>
    </p:spTree>
    <p:extLst>
      <p:ext uri="{BB962C8B-B14F-4D97-AF65-F5344CB8AC3E}">
        <p14:creationId xmlns:p14="http://schemas.microsoft.com/office/powerpoint/2010/main" val="229423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3BCF9A-7437-4998-A6B5-6BAC84943679}"/>
              </a:ext>
            </a:extLst>
          </p:cNvPr>
          <p:cNvPicPr>
            <a:picLocks noChangeAspect="1"/>
          </p:cNvPicPr>
          <p:nvPr/>
        </p:nvPicPr>
        <p:blipFill>
          <a:blip r:embed="rId3"/>
          <a:stretch>
            <a:fillRect/>
          </a:stretch>
        </p:blipFill>
        <p:spPr>
          <a:xfrm>
            <a:off x="3241963" y="1215843"/>
            <a:ext cx="5054643" cy="5642157"/>
          </a:xfrm>
          <a:prstGeom prst="rect">
            <a:avLst/>
          </a:prstGeom>
          <a:noFill/>
        </p:spPr>
      </p:pic>
      <p:sp>
        <p:nvSpPr>
          <p:cNvPr id="2" name="Title 1">
            <a:extLst>
              <a:ext uri="{FF2B5EF4-FFF2-40B4-BE49-F238E27FC236}">
                <a16:creationId xmlns:a16="http://schemas.microsoft.com/office/drawing/2014/main" id="{BDA37FA7-C89F-49BE-B957-44D65C53B18D}"/>
              </a:ext>
            </a:extLst>
          </p:cNvPr>
          <p:cNvSpPr>
            <a:spLocks noGrp="1"/>
          </p:cNvSpPr>
          <p:nvPr>
            <p:ph type="title"/>
          </p:nvPr>
        </p:nvSpPr>
        <p:spPr>
          <a:xfrm>
            <a:off x="498764" y="270164"/>
            <a:ext cx="10972800" cy="1066800"/>
          </a:xfrm>
        </p:spPr>
        <p:txBody>
          <a:bodyPr anchor="ctr">
            <a:normAutofit/>
          </a:bodyPr>
          <a:lstStyle/>
          <a:p>
            <a:r>
              <a:rPr lang="en-US" dirty="0"/>
              <a:t>Table-based Reports for Quick Comparison</a:t>
            </a:r>
          </a:p>
        </p:txBody>
      </p:sp>
    </p:spTree>
    <p:extLst>
      <p:ext uri="{BB962C8B-B14F-4D97-AF65-F5344CB8AC3E}">
        <p14:creationId xmlns:p14="http://schemas.microsoft.com/office/powerpoint/2010/main" val="246178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4E477D-1CEE-4636-B4A2-EDD9B59D3B8D}"/>
              </a:ext>
            </a:extLst>
          </p:cNvPr>
          <p:cNvSpPr/>
          <p:nvPr/>
        </p:nvSpPr>
        <p:spPr>
          <a:xfrm>
            <a:off x="627155" y="1724025"/>
            <a:ext cx="3905250" cy="7429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Upstate vs Downstate</a:t>
            </a:r>
            <a:endParaRPr lang="en-US" dirty="0"/>
          </a:p>
        </p:txBody>
      </p:sp>
      <p:sp>
        <p:nvSpPr>
          <p:cNvPr id="15" name="Rectangle 14">
            <a:extLst>
              <a:ext uri="{FF2B5EF4-FFF2-40B4-BE49-F238E27FC236}">
                <a16:creationId xmlns:a16="http://schemas.microsoft.com/office/drawing/2014/main" id="{49D89633-D356-4F2B-BECC-D14042357F17}"/>
              </a:ext>
            </a:extLst>
          </p:cNvPr>
          <p:cNvSpPr/>
          <p:nvPr/>
        </p:nvSpPr>
        <p:spPr>
          <a:xfrm>
            <a:off x="627155" y="3293791"/>
            <a:ext cx="3905250" cy="7429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Urban vs Rural</a:t>
            </a:r>
          </a:p>
        </p:txBody>
      </p:sp>
      <p:sp>
        <p:nvSpPr>
          <p:cNvPr id="16" name="Rectangle 15">
            <a:extLst>
              <a:ext uri="{FF2B5EF4-FFF2-40B4-BE49-F238E27FC236}">
                <a16:creationId xmlns:a16="http://schemas.microsoft.com/office/drawing/2014/main" id="{6EB16F96-3DF2-45BC-87B1-EFD1BADDEF3E}"/>
              </a:ext>
            </a:extLst>
          </p:cNvPr>
          <p:cNvSpPr/>
          <p:nvPr/>
        </p:nvSpPr>
        <p:spPr>
          <a:xfrm>
            <a:off x="627155" y="4863556"/>
            <a:ext cx="3905250" cy="7429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Small, Medium, and Large SBHCs</a:t>
            </a:r>
          </a:p>
        </p:txBody>
      </p:sp>
      <p:sp>
        <p:nvSpPr>
          <p:cNvPr id="17" name="Title 1">
            <a:extLst>
              <a:ext uri="{FF2B5EF4-FFF2-40B4-BE49-F238E27FC236}">
                <a16:creationId xmlns:a16="http://schemas.microsoft.com/office/drawing/2014/main" id="{3CB9E460-85BC-46C1-AFBB-1BAC4C07DD0A}"/>
              </a:ext>
            </a:extLst>
          </p:cNvPr>
          <p:cNvSpPr>
            <a:spLocks noGrp="1"/>
          </p:cNvSpPr>
          <p:nvPr>
            <p:ph type="title"/>
          </p:nvPr>
        </p:nvSpPr>
        <p:spPr>
          <a:xfrm>
            <a:off x="254139" y="372989"/>
            <a:ext cx="10972800" cy="1066800"/>
          </a:xfrm>
        </p:spPr>
        <p:txBody>
          <a:bodyPr anchor="ctr">
            <a:normAutofit/>
          </a:bodyPr>
          <a:lstStyle/>
          <a:p>
            <a:r>
              <a:rPr lang="en-US" dirty="0"/>
              <a:t>New York Data Hub – Future Comparisons</a:t>
            </a:r>
          </a:p>
        </p:txBody>
      </p:sp>
      <p:pic>
        <p:nvPicPr>
          <p:cNvPr id="4" name="Picture 3" descr="A picture containing map&#10;&#10;Description automatically generated">
            <a:extLst>
              <a:ext uri="{FF2B5EF4-FFF2-40B4-BE49-F238E27FC236}">
                <a16:creationId xmlns:a16="http://schemas.microsoft.com/office/drawing/2014/main" id="{7A06253C-506F-44D6-8FEA-A5218D7E8B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00" y="1216105"/>
            <a:ext cx="7048500" cy="5495627"/>
          </a:xfrm>
          <a:prstGeom prst="rect">
            <a:avLst/>
          </a:prstGeom>
        </p:spPr>
      </p:pic>
    </p:spTree>
    <p:extLst>
      <p:ext uri="{BB962C8B-B14F-4D97-AF65-F5344CB8AC3E}">
        <p14:creationId xmlns:p14="http://schemas.microsoft.com/office/powerpoint/2010/main" val="1055039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0E8DF-F0BB-409D-BF2E-63E6320D2485}"/>
              </a:ext>
            </a:extLst>
          </p:cNvPr>
          <p:cNvSpPr>
            <a:spLocks noGrp="1"/>
          </p:cNvSpPr>
          <p:nvPr>
            <p:ph type="title"/>
          </p:nvPr>
        </p:nvSpPr>
        <p:spPr>
          <a:xfrm>
            <a:off x="5858539" y="2895600"/>
            <a:ext cx="2445489" cy="1066800"/>
          </a:xfrm>
        </p:spPr>
        <p:txBody>
          <a:bodyPr anchor="ctr">
            <a:normAutofit/>
          </a:bodyPr>
          <a:lstStyle/>
          <a:p>
            <a:r>
              <a:rPr lang="en-US" dirty="0"/>
              <a:t>Reporting</a:t>
            </a:r>
          </a:p>
        </p:txBody>
      </p:sp>
      <p:pic>
        <p:nvPicPr>
          <p:cNvPr id="5" name="Picture 2" descr="New York State Home">
            <a:extLst>
              <a:ext uri="{FF2B5EF4-FFF2-40B4-BE49-F238E27FC236}">
                <a16:creationId xmlns:a16="http://schemas.microsoft.com/office/drawing/2014/main" id="{C8FE7425-993A-4E50-A5C5-999428CE6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4674" y="2747822"/>
            <a:ext cx="2249950" cy="136235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82465C6D-8827-4C1D-926B-C6CFF5177D46}"/>
              </a:ext>
            </a:extLst>
          </p:cNvPr>
          <p:cNvSpPr txBox="1">
            <a:spLocks/>
          </p:cNvSpPr>
          <p:nvPr/>
        </p:nvSpPr>
        <p:spPr>
          <a:xfrm>
            <a:off x="254139" y="372989"/>
            <a:ext cx="10972800" cy="1066800"/>
          </a:xfrm>
          <a:prstGeom prst="rect">
            <a:avLst/>
          </a:prstGeom>
        </p:spPr>
        <p:txBody>
          <a:bodyPr vert="horz" anchor="ctr">
            <a:normAutofit/>
          </a:bodyPr>
          <a:lstStyle>
            <a:lvl1pPr algn="l" rtl="0" eaLnBrk="1" latinLnBrk="0" hangingPunct="1">
              <a:spcBef>
                <a:spcPct val="0"/>
              </a:spcBef>
              <a:buNone/>
              <a:defRPr kumimoji="0" sz="4000" kern="1200">
                <a:solidFill>
                  <a:srgbClr val="464D52"/>
                </a:solidFill>
                <a:latin typeface="+mj-lt"/>
                <a:ea typeface="+mj-ea"/>
                <a:cs typeface="+mj-cs"/>
              </a:defRPr>
            </a:lvl1pPr>
          </a:lstStyle>
          <a:p>
            <a:r>
              <a:rPr lang="en-US" dirty="0"/>
              <a:t>New York Data Hub – We can help!</a:t>
            </a:r>
          </a:p>
        </p:txBody>
      </p:sp>
    </p:spTree>
    <p:extLst>
      <p:ext uri="{BB962C8B-B14F-4D97-AF65-F5344CB8AC3E}">
        <p14:creationId xmlns:p14="http://schemas.microsoft.com/office/powerpoint/2010/main" val="1639403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35931C7-A613-7647-AF04-3AE48462D94E}"/>
              </a:ext>
            </a:extLst>
          </p:cNvPr>
          <p:cNvSpPr/>
          <p:nvPr/>
        </p:nvSpPr>
        <p:spPr>
          <a:xfrm>
            <a:off x="0" y="5508758"/>
            <a:ext cx="12192000" cy="455559"/>
          </a:xfrm>
          <a:prstGeom prst="rect">
            <a:avLst/>
          </a:prstGeom>
          <a:solidFill>
            <a:srgbClr val="B3D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DD008FF-0F24-E449-A49B-DEFF2E53F213}"/>
              </a:ext>
            </a:extLst>
          </p:cNvPr>
          <p:cNvSpPr txBox="1"/>
          <p:nvPr/>
        </p:nvSpPr>
        <p:spPr>
          <a:xfrm>
            <a:off x="127829" y="6342547"/>
            <a:ext cx="1345112" cy="369332"/>
          </a:xfrm>
          <a:prstGeom prst="rect">
            <a:avLst/>
          </a:prstGeom>
          <a:noFill/>
        </p:spPr>
        <p:txBody>
          <a:bodyPr wrap="none" rtlCol="0">
            <a:spAutoFit/>
          </a:bodyPr>
          <a:lstStyle/>
          <a:p>
            <a:r>
              <a:rPr lang="en-US" dirty="0"/>
              <a:t>New Mexico</a:t>
            </a:r>
          </a:p>
        </p:txBody>
      </p:sp>
      <p:sp>
        <p:nvSpPr>
          <p:cNvPr id="29" name="TextBox 28">
            <a:extLst>
              <a:ext uri="{FF2B5EF4-FFF2-40B4-BE49-F238E27FC236}">
                <a16:creationId xmlns:a16="http://schemas.microsoft.com/office/drawing/2014/main" id="{548348CA-B409-AE43-9A2B-EB629C0BC053}"/>
              </a:ext>
            </a:extLst>
          </p:cNvPr>
          <p:cNvSpPr txBox="1"/>
          <p:nvPr/>
        </p:nvSpPr>
        <p:spPr>
          <a:xfrm>
            <a:off x="2269574" y="6342547"/>
            <a:ext cx="1034322" cy="369332"/>
          </a:xfrm>
          <a:prstGeom prst="rect">
            <a:avLst/>
          </a:prstGeom>
          <a:noFill/>
        </p:spPr>
        <p:txBody>
          <a:bodyPr wrap="none" rtlCol="0">
            <a:spAutoFit/>
          </a:bodyPr>
          <a:lstStyle/>
          <a:p>
            <a:r>
              <a:rPr lang="en-US" dirty="0"/>
              <a:t>Colorado</a:t>
            </a:r>
          </a:p>
        </p:txBody>
      </p:sp>
      <p:sp>
        <p:nvSpPr>
          <p:cNvPr id="30" name="TextBox 29">
            <a:extLst>
              <a:ext uri="{FF2B5EF4-FFF2-40B4-BE49-F238E27FC236}">
                <a16:creationId xmlns:a16="http://schemas.microsoft.com/office/drawing/2014/main" id="{90A38B25-6DA3-DC49-8ECB-4FE52D29EB79}"/>
              </a:ext>
            </a:extLst>
          </p:cNvPr>
          <p:cNvSpPr txBox="1"/>
          <p:nvPr/>
        </p:nvSpPr>
        <p:spPr>
          <a:xfrm>
            <a:off x="451572" y="5573524"/>
            <a:ext cx="697627" cy="369332"/>
          </a:xfrm>
          <a:prstGeom prst="rect">
            <a:avLst/>
          </a:prstGeom>
          <a:noFill/>
        </p:spPr>
        <p:txBody>
          <a:bodyPr wrap="none" rtlCol="0">
            <a:spAutoFit/>
          </a:bodyPr>
          <a:lstStyle/>
          <a:p>
            <a:r>
              <a:rPr lang="en-US" b="1" dirty="0">
                <a:solidFill>
                  <a:schemeClr val="tx1">
                    <a:lumMod val="75000"/>
                  </a:schemeClr>
                </a:solidFill>
              </a:rPr>
              <a:t>2007</a:t>
            </a:r>
          </a:p>
        </p:txBody>
      </p:sp>
      <p:sp>
        <p:nvSpPr>
          <p:cNvPr id="31" name="TextBox 30">
            <a:extLst>
              <a:ext uri="{FF2B5EF4-FFF2-40B4-BE49-F238E27FC236}">
                <a16:creationId xmlns:a16="http://schemas.microsoft.com/office/drawing/2014/main" id="{929BDBD0-9236-064C-AECC-1543F4344CE6}"/>
              </a:ext>
            </a:extLst>
          </p:cNvPr>
          <p:cNvSpPr txBox="1"/>
          <p:nvPr/>
        </p:nvSpPr>
        <p:spPr>
          <a:xfrm>
            <a:off x="2505570" y="5573524"/>
            <a:ext cx="697627" cy="369332"/>
          </a:xfrm>
          <a:prstGeom prst="rect">
            <a:avLst/>
          </a:prstGeom>
          <a:noFill/>
        </p:spPr>
        <p:txBody>
          <a:bodyPr wrap="none" rtlCol="0">
            <a:spAutoFit/>
          </a:bodyPr>
          <a:lstStyle/>
          <a:p>
            <a:r>
              <a:rPr lang="en-US" b="1" dirty="0">
                <a:solidFill>
                  <a:schemeClr val="tx1">
                    <a:lumMod val="75000"/>
                  </a:schemeClr>
                </a:solidFill>
              </a:rPr>
              <a:t>2014</a:t>
            </a:r>
          </a:p>
        </p:txBody>
      </p:sp>
      <p:cxnSp>
        <p:nvCxnSpPr>
          <p:cNvPr id="40" name="Straight Connector 39">
            <a:extLst>
              <a:ext uri="{FF2B5EF4-FFF2-40B4-BE49-F238E27FC236}">
                <a16:creationId xmlns:a16="http://schemas.microsoft.com/office/drawing/2014/main" id="{8CDDE364-445D-8446-A90D-29D6140519F3}"/>
              </a:ext>
            </a:extLst>
          </p:cNvPr>
          <p:cNvCxnSpPr>
            <a:cxnSpLocks/>
            <a:stCxn id="30" idx="2"/>
            <a:endCxn id="28" idx="0"/>
          </p:cNvCxnSpPr>
          <p:nvPr/>
        </p:nvCxnSpPr>
        <p:spPr>
          <a:xfrm flipH="1">
            <a:off x="800385" y="5942856"/>
            <a:ext cx="1" cy="399691"/>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079730E-0E25-0841-B864-B12BA0DEAE47}"/>
              </a:ext>
            </a:extLst>
          </p:cNvPr>
          <p:cNvCxnSpPr>
            <a:cxnSpLocks/>
          </p:cNvCxnSpPr>
          <p:nvPr/>
        </p:nvCxnSpPr>
        <p:spPr>
          <a:xfrm flipH="1">
            <a:off x="2786731" y="5957470"/>
            <a:ext cx="1" cy="374330"/>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B8B93CEA-DBBC-45FE-A69D-4BB185483C56}"/>
              </a:ext>
            </a:extLst>
          </p:cNvPr>
          <p:cNvGrpSpPr/>
          <p:nvPr/>
        </p:nvGrpSpPr>
        <p:grpSpPr>
          <a:xfrm>
            <a:off x="5421156" y="4540711"/>
            <a:ext cx="1288623" cy="1402145"/>
            <a:chOff x="5177356" y="4540711"/>
            <a:chExt cx="1288623" cy="1402145"/>
          </a:xfrm>
        </p:grpSpPr>
        <p:sp>
          <p:nvSpPr>
            <p:cNvPr id="34" name="TextBox 33">
              <a:extLst>
                <a:ext uri="{FF2B5EF4-FFF2-40B4-BE49-F238E27FC236}">
                  <a16:creationId xmlns:a16="http://schemas.microsoft.com/office/drawing/2014/main" id="{85745ED9-3A71-2640-9246-A19407E7E8EA}"/>
                </a:ext>
              </a:extLst>
            </p:cNvPr>
            <p:cNvSpPr txBox="1"/>
            <p:nvPr/>
          </p:nvSpPr>
          <p:spPr>
            <a:xfrm>
              <a:off x="5480164" y="5573524"/>
              <a:ext cx="697627" cy="369332"/>
            </a:xfrm>
            <a:prstGeom prst="rect">
              <a:avLst/>
            </a:prstGeom>
            <a:noFill/>
          </p:spPr>
          <p:txBody>
            <a:bodyPr wrap="none" rtlCol="0">
              <a:spAutoFit/>
            </a:bodyPr>
            <a:lstStyle/>
            <a:p>
              <a:r>
                <a:rPr lang="en-US" b="1" dirty="0">
                  <a:solidFill>
                    <a:schemeClr val="tx1">
                      <a:lumMod val="75000"/>
                    </a:schemeClr>
                  </a:solidFill>
                </a:rPr>
                <a:t>2018</a:t>
              </a:r>
            </a:p>
          </p:txBody>
        </p:sp>
        <p:sp>
          <p:nvSpPr>
            <p:cNvPr id="37" name="TextBox 36">
              <a:extLst>
                <a:ext uri="{FF2B5EF4-FFF2-40B4-BE49-F238E27FC236}">
                  <a16:creationId xmlns:a16="http://schemas.microsoft.com/office/drawing/2014/main" id="{71849521-26F1-2548-99D5-439B294A16AD}"/>
                </a:ext>
              </a:extLst>
            </p:cNvPr>
            <p:cNvSpPr txBox="1"/>
            <p:nvPr/>
          </p:nvSpPr>
          <p:spPr>
            <a:xfrm>
              <a:off x="5177356" y="4540711"/>
              <a:ext cx="1288623" cy="646331"/>
            </a:xfrm>
            <a:prstGeom prst="rect">
              <a:avLst/>
            </a:prstGeom>
            <a:noFill/>
          </p:spPr>
          <p:txBody>
            <a:bodyPr wrap="none" rtlCol="0">
              <a:spAutoFit/>
            </a:bodyPr>
            <a:lstStyle/>
            <a:p>
              <a:pPr algn="ctr"/>
              <a:r>
                <a:rPr lang="en-US" dirty="0"/>
                <a:t>Needs </a:t>
              </a:r>
            </a:p>
            <a:p>
              <a:pPr algn="ctr"/>
              <a:r>
                <a:rPr lang="en-US" dirty="0"/>
                <a:t>Assessment</a:t>
              </a:r>
            </a:p>
          </p:txBody>
        </p:sp>
        <p:cxnSp>
          <p:nvCxnSpPr>
            <p:cNvPr id="42" name="Straight Connector 41">
              <a:extLst>
                <a:ext uri="{FF2B5EF4-FFF2-40B4-BE49-F238E27FC236}">
                  <a16:creationId xmlns:a16="http://schemas.microsoft.com/office/drawing/2014/main" id="{139EEAB3-6336-A54C-8132-05D773430D71}"/>
                </a:ext>
              </a:extLst>
            </p:cNvPr>
            <p:cNvCxnSpPr>
              <a:cxnSpLocks/>
            </p:cNvCxnSpPr>
            <p:nvPr/>
          </p:nvCxnSpPr>
          <p:spPr>
            <a:xfrm flipH="1" flipV="1">
              <a:off x="5822091" y="5196248"/>
              <a:ext cx="1" cy="327123"/>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B40B77E6-AC32-4942-BB32-6502B4166B14}"/>
              </a:ext>
            </a:extLst>
          </p:cNvPr>
          <p:cNvGrpSpPr/>
          <p:nvPr/>
        </p:nvGrpSpPr>
        <p:grpSpPr>
          <a:xfrm>
            <a:off x="6964149" y="4540711"/>
            <a:ext cx="1302793" cy="1402145"/>
            <a:chOff x="6669768" y="4540711"/>
            <a:chExt cx="1302793" cy="1402145"/>
          </a:xfrm>
        </p:grpSpPr>
        <p:sp>
          <p:nvSpPr>
            <p:cNvPr id="35" name="TextBox 34">
              <a:extLst>
                <a:ext uri="{FF2B5EF4-FFF2-40B4-BE49-F238E27FC236}">
                  <a16:creationId xmlns:a16="http://schemas.microsoft.com/office/drawing/2014/main" id="{57063376-C803-7C49-9B42-5D3078F736CE}"/>
                </a:ext>
              </a:extLst>
            </p:cNvPr>
            <p:cNvSpPr txBox="1"/>
            <p:nvPr/>
          </p:nvSpPr>
          <p:spPr>
            <a:xfrm>
              <a:off x="7014899" y="5573524"/>
              <a:ext cx="697627" cy="369332"/>
            </a:xfrm>
            <a:prstGeom prst="rect">
              <a:avLst/>
            </a:prstGeom>
            <a:noFill/>
          </p:spPr>
          <p:txBody>
            <a:bodyPr wrap="none" rtlCol="0">
              <a:spAutoFit/>
            </a:bodyPr>
            <a:lstStyle/>
            <a:p>
              <a:r>
                <a:rPr lang="en-US" b="1" dirty="0">
                  <a:solidFill>
                    <a:schemeClr val="tx1">
                      <a:lumMod val="75000"/>
                    </a:schemeClr>
                  </a:solidFill>
                </a:rPr>
                <a:t>2019</a:t>
              </a:r>
            </a:p>
          </p:txBody>
        </p:sp>
        <p:sp>
          <p:nvSpPr>
            <p:cNvPr id="38" name="TextBox 37">
              <a:extLst>
                <a:ext uri="{FF2B5EF4-FFF2-40B4-BE49-F238E27FC236}">
                  <a16:creationId xmlns:a16="http://schemas.microsoft.com/office/drawing/2014/main" id="{CEBE6509-BB83-7546-8447-05D3839A8723}"/>
                </a:ext>
              </a:extLst>
            </p:cNvPr>
            <p:cNvSpPr txBox="1"/>
            <p:nvPr/>
          </p:nvSpPr>
          <p:spPr>
            <a:xfrm>
              <a:off x="6669768" y="4540711"/>
              <a:ext cx="1302793" cy="646331"/>
            </a:xfrm>
            <a:prstGeom prst="rect">
              <a:avLst/>
            </a:prstGeom>
            <a:noFill/>
          </p:spPr>
          <p:txBody>
            <a:bodyPr wrap="none" rtlCol="0">
              <a:spAutoFit/>
            </a:bodyPr>
            <a:lstStyle/>
            <a:p>
              <a:pPr algn="ctr"/>
              <a:r>
                <a:rPr lang="en-US" dirty="0"/>
                <a:t>Evaluability </a:t>
              </a:r>
            </a:p>
            <a:p>
              <a:pPr algn="ctr"/>
              <a:r>
                <a:rPr lang="en-US" dirty="0"/>
                <a:t>Study</a:t>
              </a:r>
            </a:p>
          </p:txBody>
        </p:sp>
        <p:cxnSp>
          <p:nvCxnSpPr>
            <p:cNvPr id="43" name="Straight Connector 42">
              <a:extLst>
                <a:ext uri="{FF2B5EF4-FFF2-40B4-BE49-F238E27FC236}">
                  <a16:creationId xmlns:a16="http://schemas.microsoft.com/office/drawing/2014/main" id="{8ADBA660-4F74-224C-B921-F63696E5C6E4}"/>
                </a:ext>
              </a:extLst>
            </p:cNvPr>
            <p:cNvCxnSpPr>
              <a:cxnSpLocks/>
            </p:cNvCxnSpPr>
            <p:nvPr/>
          </p:nvCxnSpPr>
          <p:spPr>
            <a:xfrm flipH="1" flipV="1">
              <a:off x="7311239" y="5182458"/>
              <a:ext cx="1" cy="327123"/>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9F6BD6DC-7365-443E-A9A4-11D788CEEC10}"/>
              </a:ext>
            </a:extLst>
          </p:cNvPr>
          <p:cNvGrpSpPr/>
          <p:nvPr/>
        </p:nvGrpSpPr>
        <p:grpSpPr>
          <a:xfrm>
            <a:off x="8521312" y="4540711"/>
            <a:ext cx="1151021" cy="1402145"/>
            <a:chOff x="8281827" y="4540711"/>
            <a:chExt cx="1151021" cy="1402145"/>
          </a:xfrm>
        </p:grpSpPr>
        <p:sp>
          <p:nvSpPr>
            <p:cNvPr id="36" name="TextBox 35">
              <a:extLst>
                <a:ext uri="{FF2B5EF4-FFF2-40B4-BE49-F238E27FC236}">
                  <a16:creationId xmlns:a16="http://schemas.microsoft.com/office/drawing/2014/main" id="{E2498D61-FB03-EC47-83AE-407EAE0DE8AB}"/>
                </a:ext>
              </a:extLst>
            </p:cNvPr>
            <p:cNvSpPr txBox="1"/>
            <p:nvPr/>
          </p:nvSpPr>
          <p:spPr>
            <a:xfrm>
              <a:off x="8535338" y="5573524"/>
              <a:ext cx="697627" cy="369332"/>
            </a:xfrm>
            <a:prstGeom prst="rect">
              <a:avLst/>
            </a:prstGeom>
            <a:noFill/>
          </p:spPr>
          <p:txBody>
            <a:bodyPr wrap="none" rtlCol="0">
              <a:spAutoFit/>
            </a:bodyPr>
            <a:lstStyle/>
            <a:p>
              <a:r>
                <a:rPr lang="en-US" b="1" dirty="0">
                  <a:solidFill>
                    <a:schemeClr val="tx1">
                      <a:lumMod val="75000"/>
                    </a:schemeClr>
                  </a:solidFill>
                </a:rPr>
                <a:t>2020</a:t>
              </a:r>
            </a:p>
          </p:txBody>
        </p:sp>
        <p:sp>
          <p:nvSpPr>
            <p:cNvPr id="39" name="TextBox 38">
              <a:extLst>
                <a:ext uri="{FF2B5EF4-FFF2-40B4-BE49-F238E27FC236}">
                  <a16:creationId xmlns:a16="http://schemas.microsoft.com/office/drawing/2014/main" id="{CFD4DD7A-E789-EA4F-B418-AE51ADC2D9F8}"/>
                </a:ext>
              </a:extLst>
            </p:cNvPr>
            <p:cNvSpPr txBox="1"/>
            <p:nvPr/>
          </p:nvSpPr>
          <p:spPr>
            <a:xfrm>
              <a:off x="8281827" y="4540711"/>
              <a:ext cx="1151021" cy="646331"/>
            </a:xfrm>
            <a:prstGeom prst="rect">
              <a:avLst/>
            </a:prstGeom>
            <a:noFill/>
          </p:spPr>
          <p:txBody>
            <a:bodyPr wrap="none" rtlCol="0">
              <a:spAutoFit/>
            </a:bodyPr>
            <a:lstStyle/>
            <a:p>
              <a:pPr algn="ctr"/>
              <a:r>
                <a:rPr lang="en-US" dirty="0">
                  <a:solidFill>
                    <a:schemeClr val="accent2"/>
                  </a:solidFill>
                </a:rPr>
                <a:t>Two-Year</a:t>
              </a:r>
            </a:p>
            <a:p>
              <a:pPr algn="ctr"/>
              <a:r>
                <a:rPr lang="en-US" dirty="0">
                  <a:solidFill>
                    <a:schemeClr val="accent2"/>
                  </a:solidFill>
                </a:rPr>
                <a:t>Pilot</a:t>
              </a:r>
            </a:p>
          </p:txBody>
        </p:sp>
        <p:cxnSp>
          <p:nvCxnSpPr>
            <p:cNvPr id="44" name="Straight Connector 43">
              <a:extLst>
                <a:ext uri="{FF2B5EF4-FFF2-40B4-BE49-F238E27FC236}">
                  <a16:creationId xmlns:a16="http://schemas.microsoft.com/office/drawing/2014/main" id="{1E083E51-D56E-0140-93EE-0E576210BB21}"/>
                </a:ext>
              </a:extLst>
            </p:cNvPr>
            <p:cNvCxnSpPr>
              <a:cxnSpLocks/>
            </p:cNvCxnSpPr>
            <p:nvPr/>
          </p:nvCxnSpPr>
          <p:spPr>
            <a:xfrm flipH="1" flipV="1">
              <a:off x="8849876" y="5196248"/>
              <a:ext cx="1" cy="327123"/>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5588B42C-6890-4570-B4E9-A83F941DCE74}"/>
              </a:ext>
            </a:extLst>
          </p:cNvPr>
          <p:cNvGrpSpPr/>
          <p:nvPr/>
        </p:nvGrpSpPr>
        <p:grpSpPr>
          <a:xfrm>
            <a:off x="9926704" y="4790575"/>
            <a:ext cx="697627" cy="1152281"/>
            <a:chOff x="9926704" y="4790575"/>
            <a:chExt cx="697627" cy="1152281"/>
          </a:xfrm>
        </p:grpSpPr>
        <p:sp>
          <p:nvSpPr>
            <p:cNvPr id="32" name="TextBox 31">
              <a:extLst>
                <a:ext uri="{FF2B5EF4-FFF2-40B4-BE49-F238E27FC236}">
                  <a16:creationId xmlns:a16="http://schemas.microsoft.com/office/drawing/2014/main" id="{FD7EF810-0F73-5745-9FA9-927E75A5BA29}"/>
                </a:ext>
              </a:extLst>
            </p:cNvPr>
            <p:cNvSpPr txBox="1"/>
            <p:nvPr/>
          </p:nvSpPr>
          <p:spPr>
            <a:xfrm>
              <a:off x="9926704" y="5573524"/>
              <a:ext cx="697627" cy="369332"/>
            </a:xfrm>
            <a:prstGeom prst="rect">
              <a:avLst/>
            </a:prstGeom>
            <a:noFill/>
          </p:spPr>
          <p:txBody>
            <a:bodyPr wrap="none" rtlCol="0">
              <a:spAutoFit/>
            </a:bodyPr>
            <a:lstStyle/>
            <a:p>
              <a:r>
                <a:rPr lang="en-US" b="1" dirty="0">
                  <a:solidFill>
                    <a:schemeClr val="tx1">
                      <a:lumMod val="75000"/>
                    </a:schemeClr>
                  </a:solidFill>
                </a:rPr>
                <a:t>2021</a:t>
              </a:r>
            </a:p>
          </p:txBody>
        </p:sp>
        <p:grpSp>
          <p:nvGrpSpPr>
            <p:cNvPr id="48" name="Group 47">
              <a:extLst>
                <a:ext uri="{FF2B5EF4-FFF2-40B4-BE49-F238E27FC236}">
                  <a16:creationId xmlns:a16="http://schemas.microsoft.com/office/drawing/2014/main" id="{F052DAAD-CC18-8B4A-A016-6637D316AC83}"/>
                </a:ext>
              </a:extLst>
            </p:cNvPr>
            <p:cNvGrpSpPr/>
            <p:nvPr/>
          </p:nvGrpSpPr>
          <p:grpSpPr>
            <a:xfrm>
              <a:off x="10024828" y="4790575"/>
              <a:ext cx="457200" cy="457200"/>
              <a:chOff x="5864581" y="4695501"/>
              <a:chExt cx="457200" cy="457200"/>
            </a:xfrm>
          </p:grpSpPr>
          <p:sp>
            <p:nvSpPr>
              <p:cNvPr id="49" name="Teardrop 48">
                <a:extLst>
                  <a:ext uri="{FF2B5EF4-FFF2-40B4-BE49-F238E27FC236}">
                    <a16:creationId xmlns:a16="http://schemas.microsoft.com/office/drawing/2014/main" id="{38051EFF-BEFF-5546-B862-1FDD91009CE3}"/>
                  </a:ext>
                </a:extLst>
              </p:cNvPr>
              <p:cNvSpPr/>
              <p:nvPr/>
            </p:nvSpPr>
            <p:spPr>
              <a:xfrm rot="8252924">
                <a:off x="5864581" y="4695501"/>
                <a:ext cx="457200" cy="457200"/>
              </a:xfrm>
              <a:prstGeom prst="teardrop">
                <a:avLst>
                  <a:gd name="adj" fmla="val 1584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4702AB64-BEFE-3042-884C-7ECB529BFBB7}"/>
                  </a:ext>
                </a:extLst>
              </p:cNvPr>
              <p:cNvSpPr/>
              <p:nvPr/>
            </p:nvSpPr>
            <p:spPr>
              <a:xfrm>
                <a:off x="6024601" y="4855521"/>
                <a:ext cx="137160" cy="13716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
        <p:nvSpPr>
          <p:cNvPr id="24" name="Title 2">
            <a:extLst>
              <a:ext uri="{FF2B5EF4-FFF2-40B4-BE49-F238E27FC236}">
                <a16:creationId xmlns:a16="http://schemas.microsoft.com/office/drawing/2014/main" id="{74F6C9E9-AEA0-EB4A-8241-D81329A0BD36}"/>
              </a:ext>
            </a:extLst>
          </p:cNvPr>
          <p:cNvSpPr txBox="1">
            <a:spLocks/>
          </p:cNvSpPr>
          <p:nvPr/>
        </p:nvSpPr>
        <p:spPr>
          <a:xfrm>
            <a:off x="609600" y="714360"/>
            <a:ext cx="10972800" cy="1066800"/>
          </a:xfrm>
          <a:prstGeom prst="rect">
            <a:avLst/>
          </a:prstGeom>
        </p:spPr>
        <p:txBody>
          <a:bodyPr vert="horz" anchor="ctr">
            <a:normAutofit/>
          </a:bodyPr>
          <a:lstStyle>
            <a:lvl1pPr algn="l" rtl="0" eaLnBrk="1" latinLnBrk="0" hangingPunct="1">
              <a:spcBef>
                <a:spcPct val="0"/>
              </a:spcBef>
              <a:buNone/>
              <a:defRPr kumimoji="0" sz="4000" kern="1200">
                <a:solidFill>
                  <a:srgbClr val="464D52"/>
                </a:solidFill>
                <a:latin typeface="+mj-lt"/>
                <a:ea typeface="+mj-ea"/>
                <a:cs typeface="+mj-cs"/>
              </a:defRPr>
            </a:lvl1pPr>
          </a:lstStyle>
          <a:p>
            <a:r>
              <a:rPr lang="en-US" dirty="0"/>
              <a:t>New York SBHC Data Hub</a:t>
            </a:r>
          </a:p>
        </p:txBody>
      </p:sp>
      <p:pic>
        <p:nvPicPr>
          <p:cNvPr id="26" name="Picture 25">
            <a:extLst>
              <a:ext uri="{FF2B5EF4-FFF2-40B4-BE49-F238E27FC236}">
                <a16:creationId xmlns:a16="http://schemas.microsoft.com/office/drawing/2014/main" id="{79911565-95C4-4940-9E22-3DFB4A86F970}"/>
              </a:ext>
            </a:extLst>
          </p:cNvPr>
          <p:cNvPicPr>
            <a:picLocks noChangeAspect="1"/>
          </p:cNvPicPr>
          <p:nvPr/>
        </p:nvPicPr>
        <p:blipFill rotWithShape="1">
          <a:blip r:embed="rId3"/>
          <a:srcRect l="27797" t="26216" r="32439" b="27081"/>
          <a:stretch/>
        </p:blipFill>
        <p:spPr>
          <a:xfrm>
            <a:off x="6096000" y="1432131"/>
            <a:ext cx="4706318" cy="3109233"/>
          </a:xfrm>
          <a:prstGeom prst="rect">
            <a:avLst/>
          </a:prstGeom>
        </p:spPr>
      </p:pic>
      <p:grpSp>
        <p:nvGrpSpPr>
          <p:cNvPr id="2" name="Group 1">
            <a:extLst>
              <a:ext uri="{FF2B5EF4-FFF2-40B4-BE49-F238E27FC236}">
                <a16:creationId xmlns:a16="http://schemas.microsoft.com/office/drawing/2014/main" id="{F374E017-C6A0-42DF-ABC3-5C944EF9D7AF}"/>
              </a:ext>
            </a:extLst>
          </p:cNvPr>
          <p:cNvGrpSpPr/>
          <p:nvPr/>
        </p:nvGrpSpPr>
        <p:grpSpPr>
          <a:xfrm>
            <a:off x="3686894" y="4528838"/>
            <a:ext cx="1479892" cy="1392365"/>
            <a:chOff x="3686894" y="4528838"/>
            <a:chExt cx="1479892" cy="1392365"/>
          </a:xfrm>
        </p:grpSpPr>
        <p:sp>
          <p:nvSpPr>
            <p:cNvPr id="33" name="TextBox 32">
              <a:extLst>
                <a:ext uri="{FF2B5EF4-FFF2-40B4-BE49-F238E27FC236}">
                  <a16:creationId xmlns:a16="http://schemas.microsoft.com/office/drawing/2014/main" id="{15BB5AFD-077B-4FB0-826A-5308D779FC4A}"/>
                </a:ext>
              </a:extLst>
            </p:cNvPr>
            <p:cNvSpPr txBox="1"/>
            <p:nvPr/>
          </p:nvSpPr>
          <p:spPr>
            <a:xfrm>
              <a:off x="4009799" y="5551871"/>
              <a:ext cx="697627" cy="369332"/>
            </a:xfrm>
            <a:prstGeom prst="rect">
              <a:avLst/>
            </a:prstGeom>
            <a:noFill/>
          </p:spPr>
          <p:txBody>
            <a:bodyPr wrap="none" rtlCol="0">
              <a:spAutoFit/>
            </a:bodyPr>
            <a:lstStyle/>
            <a:p>
              <a:r>
                <a:rPr lang="en-US" b="1" dirty="0">
                  <a:solidFill>
                    <a:schemeClr val="tx1">
                      <a:lumMod val="75000"/>
                    </a:schemeClr>
                  </a:solidFill>
                </a:rPr>
                <a:t>2017</a:t>
              </a:r>
            </a:p>
          </p:txBody>
        </p:sp>
        <p:sp>
          <p:nvSpPr>
            <p:cNvPr id="45" name="TextBox 44">
              <a:extLst>
                <a:ext uri="{FF2B5EF4-FFF2-40B4-BE49-F238E27FC236}">
                  <a16:creationId xmlns:a16="http://schemas.microsoft.com/office/drawing/2014/main" id="{02A4A92C-0CA4-4970-9B03-563FA21FB382}"/>
                </a:ext>
              </a:extLst>
            </p:cNvPr>
            <p:cNvSpPr txBox="1"/>
            <p:nvPr/>
          </p:nvSpPr>
          <p:spPr>
            <a:xfrm>
              <a:off x="3686894" y="4528838"/>
              <a:ext cx="1479892" cy="646331"/>
            </a:xfrm>
            <a:prstGeom prst="rect">
              <a:avLst/>
            </a:prstGeom>
            <a:noFill/>
          </p:spPr>
          <p:txBody>
            <a:bodyPr wrap="none" rtlCol="0">
              <a:spAutoFit/>
            </a:bodyPr>
            <a:lstStyle/>
            <a:p>
              <a:pPr algn="ctr"/>
              <a:r>
                <a:rPr lang="en-US" dirty="0"/>
                <a:t>Conference </a:t>
              </a:r>
            </a:p>
            <a:p>
              <a:pPr algn="ctr"/>
              <a:r>
                <a:rPr lang="en-US" dirty="0"/>
                <a:t>Presentation</a:t>
              </a:r>
            </a:p>
          </p:txBody>
        </p:sp>
        <p:cxnSp>
          <p:nvCxnSpPr>
            <p:cNvPr id="46" name="Straight Connector 45">
              <a:extLst>
                <a:ext uri="{FF2B5EF4-FFF2-40B4-BE49-F238E27FC236}">
                  <a16:creationId xmlns:a16="http://schemas.microsoft.com/office/drawing/2014/main" id="{E8C798F5-0F95-4C5F-9FC7-765CCDC7105B}"/>
                </a:ext>
              </a:extLst>
            </p:cNvPr>
            <p:cNvCxnSpPr>
              <a:cxnSpLocks/>
            </p:cNvCxnSpPr>
            <p:nvPr/>
          </p:nvCxnSpPr>
          <p:spPr>
            <a:xfrm flipH="1" flipV="1">
              <a:off x="4360183" y="5179313"/>
              <a:ext cx="1" cy="327123"/>
            </a:xfrm>
            <a:prstGeom prst="line">
              <a:avLst/>
            </a:prstGeom>
            <a:ln w="19050">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sp>
        <p:nvSpPr>
          <p:cNvPr id="47" name="Content Placeholder 2">
            <a:extLst>
              <a:ext uri="{FF2B5EF4-FFF2-40B4-BE49-F238E27FC236}">
                <a16:creationId xmlns:a16="http://schemas.microsoft.com/office/drawing/2014/main" id="{ADDBC101-D057-BE48-8469-281D994A4D44}"/>
              </a:ext>
            </a:extLst>
          </p:cNvPr>
          <p:cNvSpPr txBox="1">
            <a:spLocks/>
          </p:cNvSpPr>
          <p:nvPr/>
        </p:nvSpPr>
        <p:spPr>
          <a:xfrm>
            <a:off x="590154" y="1736054"/>
            <a:ext cx="4576632" cy="2677387"/>
          </a:xfrm>
          <a:prstGeom prst="rect">
            <a:avLst/>
          </a:prstGeom>
          <a:solidFill>
            <a:schemeClr val="bg1"/>
          </a:solidFill>
          <a:ln w="12700">
            <a:noFill/>
          </a:ln>
        </p:spPr>
        <p:txBody>
          <a:bodyPr vert="horz" anchor="ctr">
            <a:normAutofit/>
          </a:bodyPr>
          <a:lstStyle>
            <a:lvl1pPr marL="45720" indent="0" algn="l" rtl="0" eaLnBrk="1" latinLnBrk="0" hangingPunct="1">
              <a:spcBef>
                <a:spcPts val="300"/>
              </a:spcBef>
              <a:buClr>
                <a:srgbClr val="B2D33E"/>
              </a:buClr>
              <a:buFont typeface="Georgia"/>
              <a:buNone/>
              <a:defRPr kumimoji="0" sz="1900" b="0" kern="1200">
                <a:solidFill>
                  <a:schemeClr val="bg1"/>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rgbClr val="B2D33E"/>
              </a:buClr>
              <a:buFont typeface="Georgia"/>
              <a:buNone/>
              <a:defRPr kumimoji="0" sz="2000" b="1" kern="1200">
                <a:solidFill>
                  <a:srgbClr val="464D52"/>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rgbClr val="B2D33E"/>
              </a:buClr>
              <a:buFont typeface="Wingdings 2" panose="05020102010507070707" pitchFamily="18" charset="2"/>
              <a:buNone/>
              <a:defRPr kumimoji="0" sz="1800" b="1" kern="1200">
                <a:solidFill>
                  <a:srgbClr val="464D52"/>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rgbClr val="B2D33E"/>
              </a:buClr>
              <a:buFont typeface="Wingdings 2" panose="05020102010507070707" pitchFamily="18" charset="2"/>
              <a:buNone/>
              <a:defRPr kumimoji="0" sz="1600" b="1" kern="1200">
                <a:solidFill>
                  <a:srgbClr val="464D52"/>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rgbClr val="B2D33E"/>
              </a:buClr>
              <a:buFont typeface="Wingdings 2" panose="05020102010507070707" pitchFamily="18" charset="2"/>
              <a:buNone/>
              <a:defRPr kumimoji="0" sz="1600" b="1" kern="1200">
                <a:solidFill>
                  <a:srgbClr val="464D52"/>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58738">
              <a:spcBef>
                <a:spcPts val="600"/>
              </a:spcBef>
              <a:spcAft>
                <a:spcPts val="1200"/>
              </a:spcAft>
            </a:pPr>
            <a:r>
              <a:rPr lang="en-US" sz="2000" dirty="0">
                <a:solidFill>
                  <a:schemeClr val="accent2"/>
                </a:solidFill>
              </a:rPr>
              <a:t>Project Objectives: </a:t>
            </a:r>
          </a:p>
          <a:p>
            <a:pPr marL="344488" lvl="1" indent="-285750">
              <a:spcBef>
                <a:spcPts val="0"/>
              </a:spcBef>
              <a:spcAft>
                <a:spcPts val="600"/>
              </a:spcAft>
              <a:buFont typeface="Arial" panose="020B0604020202020204" pitchFamily="34" charset="0"/>
              <a:buChar char="•"/>
            </a:pPr>
            <a:r>
              <a:rPr lang="en-US" sz="1800" dirty="0">
                <a:solidFill>
                  <a:schemeClr val="accent3"/>
                </a:solidFill>
              </a:rPr>
              <a:t>Demonstrate the value </a:t>
            </a:r>
            <a:r>
              <a:rPr lang="en-US" sz="1800" b="0" dirty="0"/>
              <a:t>of a statewide evaluation and data system; and </a:t>
            </a:r>
          </a:p>
          <a:p>
            <a:pPr marL="344488" lvl="1" indent="-285750">
              <a:spcBef>
                <a:spcPts val="0"/>
              </a:spcBef>
              <a:spcAft>
                <a:spcPts val="600"/>
              </a:spcAft>
              <a:buFont typeface="Arial" panose="020B0604020202020204" pitchFamily="34" charset="0"/>
              <a:buChar char="•"/>
            </a:pPr>
            <a:r>
              <a:rPr lang="en-US" sz="1800" b="0" dirty="0"/>
              <a:t>Develop a plan to </a:t>
            </a:r>
            <a:r>
              <a:rPr lang="en-US" sz="1800" dirty="0">
                <a:solidFill>
                  <a:schemeClr val="accent3"/>
                </a:solidFill>
              </a:rPr>
              <a:t>scale and sustain</a:t>
            </a:r>
            <a:r>
              <a:rPr lang="en-US" sz="1800" dirty="0">
                <a:solidFill>
                  <a:schemeClr val="accent3">
                    <a:lumMod val="75000"/>
                  </a:schemeClr>
                </a:solidFill>
              </a:rPr>
              <a:t> </a:t>
            </a:r>
            <a:r>
              <a:rPr lang="en-US" sz="1800" b="0" dirty="0"/>
              <a:t>the evaluation and data system statewide</a:t>
            </a:r>
            <a:r>
              <a:rPr lang="en-US" sz="1800" dirty="0"/>
              <a:t>. </a:t>
            </a:r>
          </a:p>
        </p:txBody>
      </p:sp>
    </p:spTree>
    <p:extLst>
      <p:ext uri="{BB962C8B-B14F-4D97-AF65-F5344CB8AC3E}">
        <p14:creationId xmlns:p14="http://schemas.microsoft.com/office/powerpoint/2010/main" val="1194531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EF7D17-34B4-45F9-BBBE-BB0ED4CDF7B9}"/>
              </a:ext>
            </a:extLst>
          </p:cNvPr>
          <p:cNvPicPr>
            <a:picLocks noChangeAspect="1"/>
          </p:cNvPicPr>
          <p:nvPr/>
        </p:nvPicPr>
        <p:blipFill>
          <a:blip r:embed="rId2"/>
          <a:stretch>
            <a:fillRect/>
          </a:stretch>
        </p:blipFill>
        <p:spPr>
          <a:xfrm>
            <a:off x="609600" y="2752344"/>
            <a:ext cx="10972800" cy="3319272"/>
          </a:xfrm>
          <a:prstGeom prst="rect">
            <a:avLst/>
          </a:prstGeom>
          <a:noFill/>
        </p:spPr>
      </p:pic>
      <p:sp>
        <p:nvSpPr>
          <p:cNvPr id="2" name="Title 1">
            <a:extLst>
              <a:ext uri="{FF2B5EF4-FFF2-40B4-BE49-F238E27FC236}">
                <a16:creationId xmlns:a16="http://schemas.microsoft.com/office/drawing/2014/main" id="{748CB59E-AC19-49EB-8F19-0B7B7DD9FF14}"/>
              </a:ext>
            </a:extLst>
          </p:cNvPr>
          <p:cNvSpPr>
            <a:spLocks noGrp="1"/>
          </p:cNvSpPr>
          <p:nvPr>
            <p:ph type="title"/>
          </p:nvPr>
        </p:nvSpPr>
        <p:spPr>
          <a:xfrm>
            <a:off x="609600" y="1143000"/>
            <a:ext cx="10972800" cy="1066800"/>
          </a:xfrm>
        </p:spPr>
        <p:txBody>
          <a:bodyPr anchor="ctr">
            <a:normAutofit fontScale="90000"/>
          </a:bodyPr>
          <a:lstStyle/>
          <a:p>
            <a:r>
              <a:rPr lang="en-US" dirty="0"/>
              <a:t>Data Export – Granular data needed to produce data shown today</a:t>
            </a:r>
          </a:p>
        </p:txBody>
      </p:sp>
    </p:spTree>
    <p:extLst>
      <p:ext uri="{BB962C8B-B14F-4D97-AF65-F5344CB8AC3E}">
        <p14:creationId xmlns:p14="http://schemas.microsoft.com/office/powerpoint/2010/main" val="397595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6C94D9-66D8-B845-9EDC-55EEB4A416BE}"/>
              </a:ext>
            </a:extLst>
          </p:cNvPr>
          <p:cNvPicPr>
            <a:picLocks noChangeAspect="1"/>
          </p:cNvPicPr>
          <p:nvPr/>
        </p:nvPicPr>
        <p:blipFill rotWithShape="1">
          <a:blip r:embed="rId3"/>
          <a:srcRect l="27797" t="26216" r="32439" b="27081"/>
          <a:stretch/>
        </p:blipFill>
        <p:spPr>
          <a:xfrm>
            <a:off x="2595966" y="1494125"/>
            <a:ext cx="6277534" cy="4147258"/>
          </a:xfrm>
          <a:prstGeom prst="rect">
            <a:avLst/>
          </a:prstGeom>
        </p:spPr>
      </p:pic>
    </p:spTree>
    <p:extLst>
      <p:ext uri="{BB962C8B-B14F-4D97-AF65-F5344CB8AC3E}">
        <p14:creationId xmlns:p14="http://schemas.microsoft.com/office/powerpoint/2010/main" val="218037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74267A-89BB-4285-90B9-068D9811E89F}"/>
              </a:ext>
            </a:extLst>
          </p:cNvPr>
          <p:cNvPicPr>
            <a:picLocks noChangeAspect="1"/>
          </p:cNvPicPr>
          <p:nvPr/>
        </p:nvPicPr>
        <p:blipFill>
          <a:blip r:embed="rId3"/>
          <a:stretch>
            <a:fillRect/>
          </a:stretch>
        </p:blipFill>
        <p:spPr>
          <a:xfrm>
            <a:off x="609600" y="2752344"/>
            <a:ext cx="10972800" cy="3319272"/>
          </a:xfrm>
          <a:prstGeom prst="rect">
            <a:avLst/>
          </a:prstGeom>
          <a:noFill/>
        </p:spPr>
      </p:pic>
      <p:sp>
        <p:nvSpPr>
          <p:cNvPr id="2" name="Title 1">
            <a:extLst>
              <a:ext uri="{FF2B5EF4-FFF2-40B4-BE49-F238E27FC236}">
                <a16:creationId xmlns:a16="http://schemas.microsoft.com/office/drawing/2014/main" id="{398FD3E5-3119-4641-9E40-3CE924526BE9}"/>
              </a:ext>
            </a:extLst>
          </p:cNvPr>
          <p:cNvSpPr>
            <a:spLocks noGrp="1"/>
          </p:cNvSpPr>
          <p:nvPr>
            <p:ph type="title"/>
          </p:nvPr>
        </p:nvSpPr>
        <p:spPr>
          <a:xfrm>
            <a:off x="609600" y="1143000"/>
            <a:ext cx="10972800" cy="1066800"/>
          </a:xfrm>
        </p:spPr>
        <p:txBody>
          <a:bodyPr anchor="ctr">
            <a:normAutofit/>
          </a:bodyPr>
          <a:lstStyle/>
          <a:p>
            <a:pPr>
              <a:lnSpc>
                <a:spcPct val="90000"/>
              </a:lnSpc>
            </a:pPr>
            <a:r>
              <a:rPr lang="en-US" sz="3400"/>
              <a:t>Data Export – Fields needed to produce NYS reports</a:t>
            </a:r>
          </a:p>
        </p:txBody>
      </p:sp>
    </p:spTree>
    <p:extLst>
      <p:ext uri="{BB962C8B-B14F-4D97-AF65-F5344CB8AC3E}">
        <p14:creationId xmlns:p14="http://schemas.microsoft.com/office/powerpoint/2010/main" val="108569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815BF4-B913-4D0C-860F-F771AEAA3CAC}"/>
              </a:ext>
            </a:extLst>
          </p:cNvPr>
          <p:cNvPicPr>
            <a:picLocks noChangeAspect="1"/>
          </p:cNvPicPr>
          <p:nvPr/>
        </p:nvPicPr>
        <p:blipFill>
          <a:blip r:embed="rId2"/>
          <a:stretch>
            <a:fillRect/>
          </a:stretch>
        </p:blipFill>
        <p:spPr>
          <a:xfrm>
            <a:off x="2590311" y="1254768"/>
            <a:ext cx="7011378" cy="5325218"/>
          </a:xfrm>
          <a:prstGeom prst="rect">
            <a:avLst/>
          </a:prstGeom>
        </p:spPr>
      </p:pic>
      <p:sp>
        <p:nvSpPr>
          <p:cNvPr id="2" name="Title 1">
            <a:extLst>
              <a:ext uri="{FF2B5EF4-FFF2-40B4-BE49-F238E27FC236}">
                <a16:creationId xmlns:a16="http://schemas.microsoft.com/office/drawing/2014/main" id="{C7ECBCB7-10E6-47BE-ADED-0A53E7B0E0FE}"/>
              </a:ext>
            </a:extLst>
          </p:cNvPr>
          <p:cNvSpPr>
            <a:spLocks noGrp="1"/>
          </p:cNvSpPr>
          <p:nvPr>
            <p:ph type="title"/>
          </p:nvPr>
        </p:nvSpPr>
        <p:spPr>
          <a:xfrm>
            <a:off x="609600" y="394855"/>
            <a:ext cx="10972800" cy="1066800"/>
          </a:xfrm>
        </p:spPr>
        <p:txBody>
          <a:bodyPr anchor="ctr">
            <a:normAutofit/>
          </a:bodyPr>
          <a:lstStyle/>
          <a:p>
            <a:r>
              <a:rPr lang="en-US" dirty="0"/>
              <a:t>NYS Quarter 4 Report - Utilization</a:t>
            </a:r>
          </a:p>
        </p:txBody>
      </p:sp>
      <p:sp>
        <p:nvSpPr>
          <p:cNvPr id="3" name="Rectangle: Rounded Corners 2">
            <a:extLst>
              <a:ext uri="{FF2B5EF4-FFF2-40B4-BE49-F238E27FC236}">
                <a16:creationId xmlns:a16="http://schemas.microsoft.com/office/drawing/2014/main" id="{8B3D7F3C-A966-45E5-877E-A106BB5F0DD5}"/>
              </a:ext>
            </a:extLst>
          </p:cNvPr>
          <p:cNvSpPr/>
          <p:nvPr/>
        </p:nvSpPr>
        <p:spPr>
          <a:xfrm>
            <a:off x="5153891" y="2098965"/>
            <a:ext cx="4405745" cy="893618"/>
          </a:xfrm>
          <a:prstGeom prst="roundRect">
            <a:avLst/>
          </a:prstGeom>
          <a:noFill/>
          <a:ln w="3810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9CA006B-DD46-48B2-8EC0-C4E7C926D230}"/>
              </a:ext>
            </a:extLst>
          </p:cNvPr>
          <p:cNvSpPr/>
          <p:nvPr/>
        </p:nvSpPr>
        <p:spPr>
          <a:xfrm>
            <a:off x="2469573" y="3023759"/>
            <a:ext cx="2466109" cy="893618"/>
          </a:xfrm>
          <a:prstGeom prst="roundRect">
            <a:avLst/>
          </a:prstGeom>
          <a:noFill/>
          <a:ln w="3810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780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D74A884-16B5-4511-A801-824936F2B4EB}"/>
              </a:ext>
            </a:extLst>
          </p:cNvPr>
          <p:cNvGrpSpPr/>
          <p:nvPr/>
        </p:nvGrpSpPr>
        <p:grpSpPr>
          <a:xfrm>
            <a:off x="2519523" y="1382736"/>
            <a:ext cx="7049484" cy="5423313"/>
            <a:chOff x="1594730" y="1382736"/>
            <a:chExt cx="7049484" cy="5423313"/>
          </a:xfrm>
        </p:grpSpPr>
        <p:pic>
          <p:nvPicPr>
            <p:cNvPr id="7" name="Picture 6">
              <a:extLst>
                <a:ext uri="{FF2B5EF4-FFF2-40B4-BE49-F238E27FC236}">
                  <a16:creationId xmlns:a16="http://schemas.microsoft.com/office/drawing/2014/main" id="{206569FA-4B46-4905-8150-55B23ACEB9D2}"/>
                </a:ext>
              </a:extLst>
            </p:cNvPr>
            <p:cNvPicPr>
              <a:picLocks noChangeAspect="1"/>
            </p:cNvPicPr>
            <p:nvPr/>
          </p:nvPicPr>
          <p:blipFill>
            <a:blip r:embed="rId3"/>
            <a:stretch>
              <a:fillRect/>
            </a:stretch>
          </p:blipFill>
          <p:spPr>
            <a:xfrm>
              <a:off x="1594730" y="1382736"/>
              <a:ext cx="7049484" cy="1702589"/>
            </a:xfrm>
            <a:prstGeom prst="rect">
              <a:avLst/>
            </a:prstGeom>
          </p:spPr>
        </p:pic>
        <p:pic>
          <p:nvPicPr>
            <p:cNvPr id="9" name="Picture 8">
              <a:extLst>
                <a:ext uri="{FF2B5EF4-FFF2-40B4-BE49-F238E27FC236}">
                  <a16:creationId xmlns:a16="http://schemas.microsoft.com/office/drawing/2014/main" id="{9F664C04-72D5-43A7-A30A-9EB116FFC163}"/>
                </a:ext>
              </a:extLst>
            </p:cNvPr>
            <p:cNvPicPr>
              <a:picLocks noChangeAspect="1"/>
            </p:cNvPicPr>
            <p:nvPr/>
          </p:nvPicPr>
          <p:blipFill>
            <a:blip r:embed="rId4"/>
            <a:stretch>
              <a:fillRect/>
            </a:stretch>
          </p:blipFill>
          <p:spPr>
            <a:xfrm>
              <a:off x="1594730" y="3243202"/>
              <a:ext cx="7049484" cy="3562847"/>
            </a:xfrm>
            <a:prstGeom prst="rect">
              <a:avLst/>
            </a:prstGeom>
          </p:spPr>
        </p:pic>
      </p:grpSp>
      <p:sp>
        <p:nvSpPr>
          <p:cNvPr id="2" name="Title 1">
            <a:extLst>
              <a:ext uri="{FF2B5EF4-FFF2-40B4-BE49-F238E27FC236}">
                <a16:creationId xmlns:a16="http://schemas.microsoft.com/office/drawing/2014/main" id="{C7ECBCB7-10E6-47BE-ADED-0A53E7B0E0FE}"/>
              </a:ext>
            </a:extLst>
          </p:cNvPr>
          <p:cNvSpPr>
            <a:spLocks noGrp="1"/>
          </p:cNvSpPr>
          <p:nvPr>
            <p:ph type="title"/>
          </p:nvPr>
        </p:nvSpPr>
        <p:spPr>
          <a:xfrm>
            <a:off x="609599" y="394855"/>
            <a:ext cx="10972800" cy="1066800"/>
          </a:xfrm>
        </p:spPr>
        <p:txBody>
          <a:bodyPr anchor="ctr">
            <a:normAutofit/>
          </a:bodyPr>
          <a:lstStyle/>
          <a:p>
            <a:r>
              <a:rPr lang="en-US" dirty="0"/>
              <a:t>NYS Quarter 4 Report – Quality Indicators</a:t>
            </a:r>
          </a:p>
        </p:txBody>
      </p:sp>
      <p:sp>
        <p:nvSpPr>
          <p:cNvPr id="4" name="Rectangle: Rounded Corners 3">
            <a:extLst>
              <a:ext uri="{FF2B5EF4-FFF2-40B4-BE49-F238E27FC236}">
                <a16:creationId xmlns:a16="http://schemas.microsoft.com/office/drawing/2014/main" id="{CD5A2B17-1458-427A-914E-8825D5D7AD9B}"/>
              </a:ext>
            </a:extLst>
          </p:cNvPr>
          <p:cNvSpPr/>
          <p:nvPr/>
        </p:nvSpPr>
        <p:spPr>
          <a:xfrm>
            <a:off x="5351318" y="1943100"/>
            <a:ext cx="4217690" cy="914400"/>
          </a:xfrm>
          <a:prstGeom prst="roundRect">
            <a:avLst/>
          </a:prstGeom>
          <a:noFill/>
          <a:ln w="3810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E3509105-2037-49DA-988C-47E88F6482DC}"/>
              </a:ext>
            </a:extLst>
          </p:cNvPr>
          <p:cNvSpPr/>
          <p:nvPr/>
        </p:nvSpPr>
        <p:spPr>
          <a:xfrm>
            <a:off x="5351317" y="3881625"/>
            <a:ext cx="4125191" cy="1012494"/>
          </a:xfrm>
          <a:prstGeom prst="roundRect">
            <a:avLst/>
          </a:prstGeom>
          <a:noFill/>
          <a:ln w="3810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746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CBCB2D-5BEF-454F-BEE3-8939C76C0CBA}"/>
              </a:ext>
            </a:extLst>
          </p:cNvPr>
          <p:cNvSpPr>
            <a:spLocks noGrp="1"/>
          </p:cNvSpPr>
          <p:nvPr>
            <p:ph idx="1"/>
          </p:nvPr>
        </p:nvSpPr>
        <p:spPr>
          <a:xfrm>
            <a:off x="896056" y="2295348"/>
            <a:ext cx="4870581" cy="4325112"/>
          </a:xfrm>
        </p:spPr>
        <p:txBody>
          <a:bodyPr/>
          <a:lstStyle/>
          <a:p>
            <a:pPr marL="109728" indent="0">
              <a:buNone/>
            </a:pPr>
            <a:r>
              <a:rPr lang="en-US" sz="2000" b="0" i="0" u="none" strike="noStrike" dirty="0">
                <a:solidFill>
                  <a:schemeClr val="accent2"/>
                </a:solidFill>
                <a:effectLst/>
                <a:latin typeface="Arial" panose="020B0604020202020204" pitchFamily="34" charset="0"/>
              </a:rPr>
              <a:t>The last two reporting periods Apex has put everything together for us. I’ve looked it over and been able to provide that information to the state. Something that used to take me weeks, hours, months, I think, to get correct data. </a:t>
            </a:r>
            <a:endParaRPr lang="en-US" sz="1800" b="0" i="0" u="none" strike="noStrike" dirty="0">
              <a:solidFill>
                <a:schemeClr val="accent2"/>
              </a:solidFill>
              <a:effectLst/>
              <a:latin typeface="Arial" panose="020B0604020202020204" pitchFamily="34" charset="0"/>
            </a:endParaRPr>
          </a:p>
        </p:txBody>
      </p:sp>
      <p:sp>
        <p:nvSpPr>
          <p:cNvPr id="3" name="Title 2">
            <a:extLst>
              <a:ext uri="{FF2B5EF4-FFF2-40B4-BE49-F238E27FC236}">
                <a16:creationId xmlns:a16="http://schemas.microsoft.com/office/drawing/2014/main" id="{FEA01469-9C85-4072-96A8-B8A09B360127}"/>
              </a:ext>
            </a:extLst>
          </p:cNvPr>
          <p:cNvSpPr>
            <a:spLocks noGrp="1"/>
          </p:cNvSpPr>
          <p:nvPr>
            <p:ph type="title"/>
          </p:nvPr>
        </p:nvSpPr>
        <p:spPr/>
        <p:txBody>
          <a:bodyPr/>
          <a:lstStyle/>
          <a:p>
            <a:r>
              <a:rPr lang="en-US" dirty="0"/>
              <a:t>Testimonials from the Field</a:t>
            </a:r>
          </a:p>
        </p:txBody>
      </p:sp>
      <p:sp>
        <p:nvSpPr>
          <p:cNvPr id="4" name="TextBox 3">
            <a:extLst>
              <a:ext uri="{FF2B5EF4-FFF2-40B4-BE49-F238E27FC236}">
                <a16:creationId xmlns:a16="http://schemas.microsoft.com/office/drawing/2014/main" id="{72B10AA1-5E1E-3941-B914-397B7FBCE263}"/>
              </a:ext>
            </a:extLst>
          </p:cNvPr>
          <p:cNvSpPr txBox="1"/>
          <p:nvPr/>
        </p:nvSpPr>
        <p:spPr>
          <a:xfrm>
            <a:off x="7687159" y="4587498"/>
            <a:ext cx="184731" cy="369332"/>
          </a:xfrm>
          <a:prstGeom prst="rect">
            <a:avLst/>
          </a:prstGeom>
          <a:noFill/>
        </p:spPr>
        <p:txBody>
          <a:bodyPr wrap="none" rtlCol="0">
            <a:spAutoFit/>
          </a:bodyPr>
          <a:lstStyle/>
          <a:p>
            <a:endParaRPr lang="en-US" dirty="0"/>
          </a:p>
        </p:txBody>
      </p:sp>
      <p:grpSp>
        <p:nvGrpSpPr>
          <p:cNvPr id="19" name="Group 18">
            <a:extLst>
              <a:ext uri="{FF2B5EF4-FFF2-40B4-BE49-F238E27FC236}">
                <a16:creationId xmlns:a16="http://schemas.microsoft.com/office/drawing/2014/main" id="{B3914D68-AA85-4AB3-BC3B-B75DE7F521DF}"/>
              </a:ext>
            </a:extLst>
          </p:cNvPr>
          <p:cNvGrpSpPr/>
          <p:nvPr/>
        </p:nvGrpSpPr>
        <p:grpSpPr>
          <a:xfrm>
            <a:off x="609600" y="2124252"/>
            <a:ext cx="4943295" cy="2150681"/>
            <a:chOff x="-48815" y="1923344"/>
            <a:chExt cx="5734394" cy="2677315"/>
          </a:xfrm>
        </p:grpSpPr>
        <p:pic>
          <p:nvPicPr>
            <p:cNvPr id="7" name="Graphic 6" descr="Open quotation mark with solid fill">
              <a:extLst>
                <a:ext uri="{FF2B5EF4-FFF2-40B4-BE49-F238E27FC236}">
                  <a16:creationId xmlns:a16="http://schemas.microsoft.com/office/drawing/2014/main" id="{BBDB60B9-A234-40D3-8F4B-0DCE5F3B51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5042523" y="3957603"/>
              <a:ext cx="643056" cy="643056"/>
            </a:xfrm>
            <a:prstGeom prst="rect">
              <a:avLst/>
            </a:prstGeom>
          </p:spPr>
        </p:pic>
        <p:pic>
          <p:nvPicPr>
            <p:cNvPr id="8" name="Graphic 7" descr="Open quotation mark with solid fill">
              <a:extLst>
                <a:ext uri="{FF2B5EF4-FFF2-40B4-BE49-F238E27FC236}">
                  <a16:creationId xmlns:a16="http://schemas.microsoft.com/office/drawing/2014/main" id="{D4A42E69-7799-47A3-A5A8-2C80EDB091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815" y="1923344"/>
              <a:ext cx="572911" cy="572911"/>
            </a:xfrm>
            <a:prstGeom prst="rect">
              <a:avLst/>
            </a:prstGeom>
          </p:spPr>
        </p:pic>
      </p:grpSp>
      <p:grpSp>
        <p:nvGrpSpPr>
          <p:cNvPr id="18" name="Group 17">
            <a:extLst>
              <a:ext uri="{FF2B5EF4-FFF2-40B4-BE49-F238E27FC236}">
                <a16:creationId xmlns:a16="http://schemas.microsoft.com/office/drawing/2014/main" id="{D933D527-26CF-4486-A3AF-78AAD84C7875}"/>
              </a:ext>
            </a:extLst>
          </p:cNvPr>
          <p:cNvGrpSpPr/>
          <p:nvPr/>
        </p:nvGrpSpPr>
        <p:grpSpPr>
          <a:xfrm>
            <a:off x="6177012" y="2075744"/>
            <a:ext cx="6014988" cy="4459168"/>
            <a:chOff x="6177012" y="2075744"/>
            <a:chExt cx="5581037" cy="4459168"/>
          </a:xfrm>
        </p:grpSpPr>
        <p:grpSp>
          <p:nvGrpSpPr>
            <p:cNvPr id="17" name="Group 16">
              <a:extLst>
                <a:ext uri="{FF2B5EF4-FFF2-40B4-BE49-F238E27FC236}">
                  <a16:creationId xmlns:a16="http://schemas.microsoft.com/office/drawing/2014/main" id="{696FB796-25FA-4113-A62D-0D3A7B7BD7EB}"/>
                </a:ext>
              </a:extLst>
            </p:cNvPr>
            <p:cNvGrpSpPr/>
            <p:nvPr/>
          </p:nvGrpSpPr>
          <p:grpSpPr>
            <a:xfrm>
              <a:off x="6467961" y="2209800"/>
              <a:ext cx="5290088" cy="4325112"/>
              <a:chOff x="6467961" y="2209800"/>
              <a:chExt cx="5290088" cy="4325112"/>
            </a:xfrm>
          </p:grpSpPr>
          <p:sp>
            <p:nvSpPr>
              <p:cNvPr id="5" name="Content Placeholder 1">
                <a:extLst>
                  <a:ext uri="{FF2B5EF4-FFF2-40B4-BE49-F238E27FC236}">
                    <a16:creationId xmlns:a16="http://schemas.microsoft.com/office/drawing/2014/main" id="{13561FC0-593A-374D-BDFA-C42EEDBC0AAE}"/>
                  </a:ext>
                </a:extLst>
              </p:cNvPr>
              <p:cNvSpPr txBox="1">
                <a:spLocks/>
              </p:cNvSpPr>
              <p:nvPr/>
            </p:nvSpPr>
            <p:spPr>
              <a:xfrm>
                <a:off x="6467961" y="2209800"/>
                <a:ext cx="5290088" cy="4325112"/>
              </a:xfrm>
              <a:prstGeom prst="rect">
                <a:avLst/>
              </a:prstGeom>
            </p:spPr>
            <p:txBody>
              <a:bodyPr vert="horz">
                <a:normAutofit/>
              </a:bodyPr>
              <a:lstStyle>
                <a:lvl1pPr marL="365760" indent="-256032" algn="l" rtl="0" eaLnBrk="1" latinLnBrk="0" hangingPunct="1">
                  <a:spcBef>
                    <a:spcPts val="300"/>
                  </a:spcBef>
                  <a:buClr>
                    <a:srgbClr val="B2D33E"/>
                  </a:buClr>
                  <a:buFont typeface="Georgia"/>
                  <a:buChar char="•"/>
                  <a:defRPr kumimoji="0" sz="2800" kern="1200">
                    <a:solidFill>
                      <a:srgbClr val="464D52"/>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rgbClr val="B2D33E"/>
                  </a:buClr>
                  <a:buFont typeface="Georgia"/>
                  <a:buChar char="▫"/>
                  <a:defRPr kumimoji="0" sz="2600" kern="1200">
                    <a:solidFill>
                      <a:srgbClr val="464D52"/>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rgbClr val="B2D33E"/>
                  </a:buClr>
                  <a:buFont typeface="Wingdings 2" panose="05020102010507070707" pitchFamily="18" charset="2"/>
                  <a:buChar char=""/>
                  <a:defRPr kumimoji="0" sz="2400" kern="1200">
                    <a:solidFill>
                      <a:srgbClr val="464D52"/>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rgbClr val="B2D33E"/>
                  </a:buClr>
                  <a:buFont typeface="Wingdings 2" panose="05020102010507070707" pitchFamily="18" charset="2"/>
                  <a:buChar char=""/>
                  <a:defRPr kumimoji="0" sz="2200" kern="1200">
                    <a:solidFill>
                      <a:srgbClr val="464D52"/>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rgbClr val="B2D33E"/>
                  </a:buClr>
                  <a:buFont typeface="Wingdings 2" panose="05020102010507070707" pitchFamily="18" charset="2"/>
                  <a:buChar char=""/>
                  <a:defRPr kumimoji="0" sz="2000" kern="1200">
                    <a:solidFill>
                      <a:srgbClr val="464D52"/>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109728" indent="0">
                  <a:buNone/>
                </a:pPr>
                <a:r>
                  <a:rPr lang="en-US" sz="2000" dirty="0">
                    <a:solidFill>
                      <a:schemeClr val="accent2"/>
                    </a:solidFill>
                  </a:rPr>
                  <a:t>Once we tweaked out the pieces - and it wasn’t really that complicated…once we sort of tweaked that out, we got the third quarter reports done for us by Apex. We have an internal way of doing it, but these guys did it so much faster.</a:t>
                </a:r>
                <a:endParaRPr lang="en-US" sz="3200" dirty="0">
                  <a:solidFill>
                    <a:schemeClr val="accent2"/>
                  </a:solidFill>
                </a:endParaRPr>
              </a:p>
            </p:txBody>
          </p:sp>
          <p:pic>
            <p:nvPicPr>
              <p:cNvPr id="9" name="Graphic 8" descr="Open quotation mark with solid fill">
                <a:extLst>
                  <a:ext uri="{FF2B5EF4-FFF2-40B4-BE49-F238E27FC236}">
                    <a16:creationId xmlns:a16="http://schemas.microsoft.com/office/drawing/2014/main" id="{D46D1245-B1D3-4E87-BCF9-75983333E1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7862008" y="3702022"/>
                <a:ext cx="572911" cy="572911"/>
              </a:xfrm>
              <a:prstGeom prst="rect">
                <a:avLst/>
              </a:prstGeom>
            </p:spPr>
          </p:pic>
        </p:grpSp>
        <p:pic>
          <p:nvPicPr>
            <p:cNvPr id="10" name="Graphic 9" descr="Open quotation mark with solid fill">
              <a:extLst>
                <a:ext uri="{FF2B5EF4-FFF2-40B4-BE49-F238E27FC236}">
                  <a16:creationId xmlns:a16="http://schemas.microsoft.com/office/drawing/2014/main" id="{9432FBA6-36BE-4C31-8748-9D5208D11F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77012" y="2075744"/>
              <a:ext cx="572911" cy="572911"/>
            </a:xfrm>
            <a:prstGeom prst="rect">
              <a:avLst/>
            </a:prstGeom>
          </p:spPr>
        </p:pic>
      </p:grpSp>
    </p:spTree>
    <p:extLst>
      <p:ext uri="{BB962C8B-B14F-4D97-AF65-F5344CB8AC3E}">
        <p14:creationId xmlns:p14="http://schemas.microsoft.com/office/powerpoint/2010/main" val="1869497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0E8DF-F0BB-409D-BF2E-63E6320D2485}"/>
              </a:ext>
            </a:extLst>
          </p:cNvPr>
          <p:cNvSpPr>
            <a:spLocks noGrp="1"/>
          </p:cNvSpPr>
          <p:nvPr>
            <p:ph type="title"/>
          </p:nvPr>
        </p:nvSpPr>
        <p:spPr/>
        <p:txBody>
          <a:bodyPr/>
          <a:lstStyle/>
          <a:p>
            <a:r>
              <a:rPr lang="en-US" dirty="0"/>
              <a:t>What’s next….</a:t>
            </a:r>
          </a:p>
        </p:txBody>
      </p:sp>
    </p:spTree>
    <p:extLst>
      <p:ext uri="{BB962C8B-B14F-4D97-AF65-F5344CB8AC3E}">
        <p14:creationId xmlns:p14="http://schemas.microsoft.com/office/powerpoint/2010/main" val="327717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ontent Placeholder 3">
            <a:extLst>
              <a:ext uri="{FF2B5EF4-FFF2-40B4-BE49-F238E27FC236}">
                <a16:creationId xmlns:a16="http://schemas.microsoft.com/office/drawing/2014/main" id="{D8EC52AC-87D9-48FC-982A-B2BBF7496804}"/>
              </a:ext>
            </a:extLst>
          </p:cNvPr>
          <p:cNvSpPr txBox="1">
            <a:spLocks/>
          </p:cNvSpPr>
          <p:nvPr/>
        </p:nvSpPr>
        <p:spPr>
          <a:xfrm>
            <a:off x="4122549" y="1694382"/>
            <a:ext cx="6575144" cy="1540970"/>
          </a:xfrm>
          <a:prstGeom prst="rect">
            <a:avLst/>
          </a:prstGeom>
        </p:spPr>
        <p:txBody>
          <a:bodyPr vert="horz">
            <a:normAutofit/>
          </a:bodyPr>
          <a:lstStyle>
            <a:lvl1pPr marL="365760" indent="-256032" algn="l" rtl="0" eaLnBrk="1" latinLnBrk="0" hangingPunct="1">
              <a:spcBef>
                <a:spcPts val="300"/>
              </a:spcBef>
              <a:buClr>
                <a:srgbClr val="B2D33E"/>
              </a:buClr>
              <a:buFont typeface="Georgia"/>
              <a:buChar char="•"/>
              <a:defRPr kumimoji="0" sz="2000" kern="1200">
                <a:solidFill>
                  <a:srgbClr val="464D52"/>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rgbClr val="B2D33E"/>
              </a:buClr>
              <a:buFont typeface="Georgia"/>
              <a:buChar char="▫"/>
              <a:defRPr kumimoji="0" sz="2000" kern="1200">
                <a:solidFill>
                  <a:srgbClr val="464D52"/>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rgbClr val="B2D33E"/>
              </a:buClr>
              <a:buFont typeface="Wingdings 2" panose="05020102010507070707" pitchFamily="18" charset="2"/>
              <a:buChar char=""/>
              <a:defRPr kumimoji="0" sz="1800" kern="1200">
                <a:solidFill>
                  <a:srgbClr val="464D52"/>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rgbClr val="B2D33E"/>
              </a:buClr>
              <a:buFont typeface="Wingdings 2" panose="05020102010507070707" pitchFamily="18" charset="2"/>
              <a:buChar char=""/>
              <a:defRPr kumimoji="0" sz="1600" kern="1200">
                <a:solidFill>
                  <a:srgbClr val="464D52"/>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rgbClr val="B2D33E"/>
              </a:buClr>
              <a:buFont typeface="Wingdings 2" panose="05020102010507070707" pitchFamily="18" charset="2"/>
              <a:buChar char=""/>
              <a:defRPr kumimoji="0" sz="1600" kern="1200">
                <a:solidFill>
                  <a:srgbClr val="464D52"/>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9525" indent="0">
              <a:spcBef>
                <a:spcPts val="0"/>
              </a:spcBef>
              <a:buNone/>
            </a:pPr>
            <a:r>
              <a:rPr lang="en-US" sz="2000" dirty="0"/>
              <a:t>What are the </a:t>
            </a:r>
            <a:r>
              <a:rPr lang="en-US" sz="2000" b="1" dirty="0">
                <a:solidFill>
                  <a:schemeClr val="accent3"/>
                </a:solidFill>
              </a:rPr>
              <a:t>benefits</a:t>
            </a:r>
            <a:r>
              <a:rPr lang="en-US" sz="2000" dirty="0"/>
              <a:t> of participating? </a:t>
            </a:r>
          </a:p>
          <a:p>
            <a:pPr lvl="1">
              <a:spcBef>
                <a:spcPts val="0"/>
              </a:spcBef>
            </a:pPr>
            <a:r>
              <a:rPr lang="en-US" sz="1850" dirty="0"/>
              <a:t>Collect data once, use it often</a:t>
            </a:r>
          </a:p>
          <a:p>
            <a:pPr lvl="2">
              <a:spcBef>
                <a:spcPts val="0"/>
              </a:spcBef>
            </a:pPr>
            <a:r>
              <a:rPr lang="en-US" sz="1700" dirty="0"/>
              <a:t>Reduced burden for data collection and reporting</a:t>
            </a:r>
          </a:p>
          <a:p>
            <a:pPr lvl="2">
              <a:spcBef>
                <a:spcPts val="0"/>
              </a:spcBef>
            </a:pPr>
            <a:r>
              <a:rPr lang="en-US" sz="1700" dirty="0"/>
              <a:t>Improved data integrity </a:t>
            </a:r>
          </a:p>
          <a:p>
            <a:pPr lvl="2">
              <a:spcBef>
                <a:spcPts val="0"/>
              </a:spcBef>
            </a:pPr>
            <a:r>
              <a:rPr lang="en-US" sz="1700" dirty="0"/>
              <a:t>Increased value of the data</a:t>
            </a:r>
          </a:p>
          <a:p>
            <a:pPr lvl="2">
              <a:spcBef>
                <a:spcPts val="0"/>
              </a:spcBef>
            </a:pPr>
            <a:endParaRPr lang="en-US" sz="1700" dirty="0"/>
          </a:p>
          <a:p>
            <a:pPr lvl="2">
              <a:spcBef>
                <a:spcPts val="0"/>
              </a:spcBef>
            </a:pPr>
            <a:endParaRPr lang="en-US" sz="1700" dirty="0"/>
          </a:p>
          <a:p>
            <a:pPr lvl="2">
              <a:spcBef>
                <a:spcPts val="0"/>
              </a:spcBef>
            </a:pPr>
            <a:endParaRPr lang="en-US" sz="1700" dirty="0"/>
          </a:p>
        </p:txBody>
      </p:sp>
      <p:sp>
        <p:nvSpPr>
          <p:cNvPr id="20" name="TextBox 19">
            <a:extLst>
              <a:ext uri="{FF2B5EF4-FFF2-40B4-BE49-F238E27FC236}">
                <a16:creationId xmlns:a16="http://schemas.microsoft.com/office/drawing/2014/main" id="{D7089D62-7EB3-4806-82E9-019552799A1A}"/>
              </a:ext>
            </a:extLst>
          </p:cNvPr>
          <p:cNvSpPr txBox="1"/>
          <p:nvPr/>
        </p:nvSpPr>
        <p:spPr>
          <a:xfrm>
            <a:off x="4122549" y="3243129"/>
            <a:ext cx="7935132" cy="1538883"/>
          </a:xfrm>
          <a:prstGeom prst="rect">
            <a:avLst/>
          </a:prstGeom>
          <a:noFill/>
        </p:spPr>
        <p:txBody>
          <a:bodyPr wrap="square">
            <a:spAutoFit/>
          </a:bodyPr>
          <a:lstStyle/>
          <a:p>
            <a:pPr>
              <a:spcBef>
                <a:spcPts val="0"/>
              </a:spcBef>
            </a:pPr>
            <a:r>
              <a:rPr lang="en-US" sz="2000" dirty="0"/>
              <a:t>What is the </a:t>
            </a:r>
            <a:r>
              <a:rPr lang="en-US" sz="2000" b="1" dirty="0">
                <a:solidFill>
                  <a:schemeClr val="accent3"/>
                </a:solidFill>
              </a:rPr>
              <a:t>cost</a:t>
            </a:r>
            <a:r>
              <a:rPr lang="en-US" sz="2000" dirty="0"/>
              <a:t> to my organization? </a:t>
            </a:r>
          </a:p>
          <a:p>
            <a:pPr marL="800100" lvl="1" indent="-342900">
              <a:buClr>
                <a:srgbClr val="B2D33E"/>
              </a:buClr>
              <a:buFont typeface="Arial" panose="020B0604020202020204" pitchFamily="34" charset="0"/>
              <a:buChar char="•"/>
            </a:pPr>
            <a:r>
              <a:rPr lang="en-US" sz="1850" dirty="0">
                <a:solidFill>
                  <a:srgbClr val="464D52"/>
                </a:solidFill>
                <a:latin typeface="Arial" panose="020B0604020202020204" pitchFamily="34" charset="0"/>
                <a:cs typeface="Arial" panose="020B0604020202020204" pitchFamily="34" charset="0"/>
              </a:rPr>
              <a:t>Alliance can support costs associated with setting up EHR export.</a:t>
            </a:r>
          </a:p>
          <a:p>
            <a:pPr marL="800100" lvl="1" indent="-342900">
              <a:buClr>
                <a:srgbClr val="B2D33E"/>
              </a:buClr>
              <a:buFont typeface="Arial" panose="020B0604020202020204" pitchFamily="34" charset="0"/>
              <a:buChar char="•"/>
            </a:pPr>
            <a:r>
              <a:rPr lang="en-US" sz="1850" dirty="0">
                <a:solidFill>
                  <a:srgbClr val="464D52"/>
                </a:solidFill>
                <a:latin typeface="Arial" panose="020B0604020202020204" pitchFamily="34" charset="0"/>
                <a:cs typeface="Arial" panose="020B0604020202020204" pitchFamily="34" charset="0"/>
              </a:rPr>
              <a:t>Additional costs include staff time </a:t>
            </a:r>
          </a:p>
          <a:p>
            <a:pPr marL="1200150" lvl="2" indent="-285750">
              <a:buClr>
                <a:srgbClr val="B2D33E"/>
              </a:buClr>
              <a:buFont typeface="Arial" panose="020B0604020202020204" pitchFamily="34" charset="0"/>
              <a:buChar char="•"/>
            </a:pPr>
            <a:r>
              <a:rPr lang="en-US" sz="1850" dirty="0">
                <a:solidFill>
                  <a:srgbClr val="464D52"/>
                </a:solidFill>
                <a:latin typeface="Arial" panose="020B0604020202020204" pitchFamily="34" charset="0"/>
                <a:cs typeface="Arial" panose="020B0604020202020204" pitchFamily="34" charset="0"/>
              </a:rPr>
              <a:t>Set up data extraction, BAA</a:t>
            </a:r>
          </a:p>
          <a:p>
            <a:pPr marL="1200150" lvl="2" indent="-285750">
              <a:buClr>
                <a:srgbClr val="B2D33E"/>
              </a:buClr>
              <a:buFont typeface="Arial" panose="020B0604020202020204" pitchFamily="34" charset="0"/>
              <a:buChar char="•"/>
            </a:pPr>
            <a:r>
              <a:rPr lang="en-US" sz="1850" dirty="0">
                <a:solidFill>
                  <a:srgbClr val="464D52"/>
                </a:solidFill>
                <a:latin typeface="Arial" panose="020B0604020202020204" pitchFamily="34" charset="0"/>
                <a:cs typeface="Arial" panose="020B0604020202020204" pitchFamily="34" charset="0"/>
              </a:rPr>
              <a:t>Regular data check-ins, updates to Operational Plan reports</a:t>
            </a:r>
          </a:p>
        </p:txBody>
      </p:sp>
      <p:sp>
        <p:nvSpPr>
          <p:cNvPr id="21" name="TextBox 20">
            <a:extLst>
              <a:ext uri="{FF2B5EF4-FFF2-40B4-BE49-F238E27FC236}">
                <a16:creationId xmlns:a16="http://schemas.microsoft.com/office/drawing/2014/main" id="{9CC92496-1D16-40F4-9EE5-9DCFDC379C52}"/>
              </a:ext>
            </a:extLst>
          </p:cNvPr>
          <p:cNvSpPr txBox="1"/>
          <p:nvPr/>
        </p:nvSpPr>
        <p:spPr>
          <a:xfrm>
            <a:off x="4122549" y="4963530"/>
            <a:ext cx="7935132" cy="1231106"/>
          </a:xfrm>
          <a:prstGeom prst="rect">
            <a:avLst/>
          </a:prstGeom>
          <a:noFill/>
        </p:spPr>
        <p:txBody>
          <a:bodyPr wrap="square">
            <a:spAutoFit/>
          </a:bodyPr>
          <a:lstStyle/>
          <a:p>
            <a:r>
              <a:rPr lang="en-US" sz="1850" dirty="0"/>
              <a:t>Consider the </a:t>
            </a:r>
            <a:r>
              <a:rPr lang="en-US" sz="1850" b="1" dirty="0">
                <a:solidFill>
                  <a:schemeClr val="accent3"/>
                </a:solidFill>
              </a:rPr>
              <a:t>ROI</a:t>
            </a:r>
            <a:r>
              <a:rPr lang="en-US" sz="1850" dirty="0"/>
              <a:t>: Save you </a:t>
            </a:r>
            <a:r>
              <a:rPr lang="en-US" sz="1850" b="1" dirty="0"/>
              <a:t>time</a:t>
            </a:r>
            <a:r>
              <a:rPr lang="en-US" sz="1850" dirty="0"/>
              <a:t> &amp; </a:t>
            </a:r>
            <a:r>
              <a:rPr lang="en-US" sz="1850" b="1" dirty="0"/>
              <a:t>money</a:t>
            </a:r>
            <a:r>
              <a:rPr lang="en-US" sz="1850" dirty="0"/>
              <a:t>! </a:t>
            </a:r>
          </a:p>
          <a:p>
            <a:pPr marL="742950" lvl="1" indent="-285750">
              <a:buClr>
                <a:srgbClr val="B2D33E"/>
              </a:buClr>
              <a:buFont typeface="Arial" panose="020B0604020202020204" pitchFamily="34" charset="0"/>
              <a:buChar char="•"/>
            </a:pPr>
            <a:r>
              <a:rPr lang="en-US" sz="1850" dirty="0">
                <a:solidFill>
                  <a:srgbClr val="464D52"/>
                </a:solidFill>
                <a:latin typeface="Arial" panose="020B0604020202020204" pitchFamily="34" charset="0"/>
                <a:cs typeface="Arial" panose="020B0604020202020204" pitchFamily="34" charset="0"/>
              </a:rPr>
              <a:t>Evaluability study estimated approximately 40 hours per year per site on data collection and reporting</a:t>
            </a:r>
          </a:p>
          <a:p>
            <a:pPr marL="742950" lvl="1" indent="-285750">
              <a:buClr>
                <a:srgbClr val="B2D33E"/>
              </a:buClr>
              <a:buFont typeface="Arial" panose="020B0604020202020204" pitchFamily="34" charset="0"/>
              <a:buChar char="•"/>
            </a:pPr>
            <a:r>
              <a:rPr lang="en-US" sz="1850" dirty="0">
                <a:solidFill>
                  <a:srgbClr val="464D52"/>
                </a:solidFill>
                <a:latin typeface="Arial" panose="020B0604020202020204" pitchFamily="34" charset="0"/>
                <a:cs typeface="Arial" panose="020B0604020202020204" pitchFamily="34" charset="0"/>
              </a:rPr>
              <a:t>More time to focus on </a:t>
            </a:r>
            <a:r>
              <a:rPr lang="en-US" sz="1850" b="1" dirty="0">
                <a:solidFill>
                  <a:srgbClr val="464D52"/>
                </a:solidFill>
                <a:latin typeface="Arial" panose="020B0604020202020204" pitchFamily="34" charset="0"/>
                <a:cs typeface="Arial" panose="020B0604020202020204" pitchFamily="34" charset="0"/>
              </a:rPr>
              <a:t>care </a:t>
            </a:r>
            <a:r>
              <a:rPr lang="en-US" sz="1850" dirty="0">
                <a:solidFill>
                  <a:srgbClr val="464D52"/>
                </a:solidFill>
                <a:latin typeface="Arial" panose="020B0604020202020204" pitchFamily="34" charset="0"/>
                <a:cs typeface="Arial" panose="020B0604020202020204" pitchFamily="34" charset="0"/>
              </a:rPr>
              <a:t>at individual and population levels</a:t>
            </a:r>
          </a:p>
        </p:txBody>
      </p:sp>
      <p:sp>
        <p:nvSpPr>
          <p:cNvPr id="5" name="Title 2">
            <a:extLst>
              <a:ext uri="{FF2B5EF4-FFF2-40B4-BE49-F238E27FC236}">
                <a16:creationId xmlns:a16="http://schemas.microsoft.com/office/drawing/2014/main" id="{5CCF5FDC-98AA-424A-A628-4844ED32AD95}"/>
              </a:ext>
            </a:extLst>
          </p:cNvPr>
          <p:cNvSpPr>
            <a:spLocks noGrp="1"/>
          </p:cNvSpPr>
          <p:nvPr>
            <p:ph type="title"/>
          </p:nvPr>
        </p:nvSpPr>
        <p:spPr>
          <a:xfrm>
            <a:off x="408122" y="651737"/>
            <a:ext cx="10972800" cy="1066800"/>
          </a:xfrm>
        </p:spPr>
        <p:txBody>
          <a:bodyPr/>
          <a:lstStyle/>
          <a:p>
            <a:r>
              <a:rPr lang="en-US" dirty="0"/>
              <a:t>Revisiting Objectives</a:t>
            </a:r>
          </a:p>
        </p:txBody>
      </p:sp>
      <p:sp>
        <p:nvSpPr>
          <p:cNvPr id="8" name="Content Placeholder 2">
            <a:extLst>
              <a:ext uri="{FF2B5EF4-FFF2-40B4-BE49-F238E27FC236}">
                <a16:creationId xmlns:a16="http://schemas.microsoft.com/office/drawing/2014/main" id="{CF034A77-5151-DE4C-A629-82E5D5B9B584}"/>
              </a:ext>
            </a:extLst>
          </p:cNvPr>
          <p:cNvSpPr txBox="1">
            <a:spLocks/>
          </p:cNvSpPr>
          <p:nvPr/>
        </p:nvSpPr>
        <p:spPr>
          <a:xfrm>
            <a:off x="408122" y="1718537"/>
            <a:ext cx="3177978" cy="2677387"/>
          </a:xfrm>
          <a:prstGeom prst="rect">
            <a:avLst/>
          </a:prstGeom>
          <a:solidFill>
            <a:schemeClr val="bg1"/>
          </a:solidFill>
          <a:ln w="12700">
            <a:noFill/>
          </a:ln>
        </p:spPr>
        <p:txBody>
          <a:bodyPr vert="horz" anchor="ctr">
            <a:normAutofit/>
          </a:bodyPr>
          <a:lstStyle>
            <a:lvl1pPr marL="45720" indent="0" algn="l" rtl="0" eaLnBrk="1" latinLnBrk="0" hangingPunct="1">
              <a:spcBef>
                <a:spcPts val="300"/>
              </a:spcBef>
              <a:buClr>
                <a:srgbClr val="B2D33E"/>
              </a:buClr>
              <a:buFont typeface="Georgia"/>
              <a:buNone/>
              <a:defRPr kumimoji="0" sz="1900" b="0" kern="1200">
                <a:solidFill>
                  <a:schemeClr val="bg1"/>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rgbClr val="B2D33E"/>
              </a:buClr>
              <a:buFont typeface="Georgia"/>
              <a:buNone/>
              <a:defRPr kumimoji="0" sz="2000" b="1" kern="1200">
                <a:solidFill>
                  <a:srgbClr val="464D52"/>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rgbClr val="B2D33E"/>
              </a:buClr>
              <a:buFont typeface="Wingdings 2" panose="05020102010507070707" pitchFamily="18" charset="2"/>
              <a:buNone/>
              <a:defRPr kumimoji="0" sz="1800" b="1" kern="1200">
                <a:solidFill>
                  <a:srgbClr val="464D52"/>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rgbClr val="B2D33E"/>
              </a:buClr>
              <a:buFont typeface="Wingdings 2" panose="05020102010507070707" pitchFamily="18" charset="2"/>
              <a:buNone/>
              <a:defRPr kumimoji="0" sz="1600" b="1" kern="1200">
                <a:solidFill>
                  <a:srgbClr val="464D52"/>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rgbClr val="B2D33E"/>
              </a:buClr>
              <a:buFont typeface="Wingdings 2" panose="05020102010507070707" pitchFamily="18" charset="2"/>
              <a:buNone/>
              <a:defRPr kumimoji="0" sz="1600" b="1" kern="1200">
                <a:solidFill>
                  <a:srgbClr val="464D52"/>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58738">
              <a:spcBef>
                <a:spcPts val="600"/>
              </a:spcBef>
              <a:spcAft>
                <a:spcPts val="1200"/>
              </a:spcAft>
            </a:pPr>
            <a:r>
              <a:rPr lang="en-US" sz="2000" dirty="0">
                <a:solidFill>
                  <a:schemeClr val="accent2"/>
                </a:solidFill>
              </a:rPr>
              <a:t>Project Objectives: </a:t>
            </a:r>
          </a:p>
          <a:p>
            <a:pPr marL="344488" lvl="1" indent="-285750">
              <a:spcBef>
                <a:spcPts val="0"/>
              </a:spcBef>
              <a:spcAft>
                <a:spcPts val="600"/>
              </a:spcAft>
              <a:buFont typeface="Arial" panose="020B0604020202020204" pitchFamily="34" charset="0"/>
              <a:buChar char="•"/>
            </a:pPr>
            <a:r>
              <a:rPr lang="en-US" sz="1800" dirty="0">
                <a:solidFill>
                  <a:schemeClr val="accent3"/>
                </a:solidFill>
              </a:rPr>
              <a:t>Demonstrate the value </a:t>
            </a:r>
            <a:r>
              <a:rPr lang="en-US" sz="1800" b="0" dirty="0"/>
              <a:t>of a statewide evaluation and data system; and </a:t>
            </a:r>
          </a:p>
          <a:p>
            <a:pPr marL="344488" lvl="1" indent="-285750">
              <a:spcBef>
                <a:spcPts val="0"/>
              </a:spcBef>
              <a:spcAft>
                <a:spcPts val="600"/>
              </a:spcAft>
              <a:buFont typeface="Arial" panose="020B0604020202020204" pitchFamily="34" charset="0"/>
              <a:buChar char="•"/>
            </a:pPr>
            <a:r>
              <a:rPr lang="en-US" sz="1800" b="0" dirty="0"/>
              <a:t>Develop a plan to </a:t>
            </a:r>
            <a:r>
              <a:rPr lang="en-US" sz="1800" dirty="0">
                <a:solidFill>
                  <a:schemeClr val="accent3"/>
                </a:solidFill>
              </a:rPr>
              <a:t>scale and sustain</a:t>
            </a:r>
            <a:r>
              <a:rPr lang="en-US" sz="1800" dirty="0">
                <a:solidFill>
                  <a:schemeClr val="accent3">
                    <a:lumMod val="75000"/>
                  </a:schemeClr>
                </a:solidFill>
              </a:rPr>
              <a:t> </a:t>
            </a:r>
            <a:r>
              <a:rPr lang="en-US" sz="1800" b="0" dirty="0"/>
              <a:t>the evaluation and data system statewide</a:t>
            </a:r>
            <a:r>
              <a:rPr lang="en-US" sz="1800" dirty="0"/>
              <a:t>. </a:t>
            </a:r>
          </a:p>
        </p:txBody>
      </p:sp>
    </p:spTree>
    <p:extLst>
      <p:ext uri="{BB962C8B-B14F-4D97-AF65-F5344CB8AC3E}">
        <p14:creationId xmlns:p14="http://schemas.microsoft.com/office/powerpoint/2010/main" val="1524512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Right 4">
            <a:extLst>
              <a:ext uri="{FF2B5EF4-FFF2-40B4-BE49-F238E27FC236}">
                <a16:creationId xmlns:a16="http://schemas.microsoft.com/office/drawing/2014/main" id="{FA72B263-AD47-4849-BD43-8A0A857A7449}"/>
              </a:ext>
            </a:extLst>
          </p:cNvPr>
          <p:cNvSpPr/>
          <p:nvPr/>
        </p:nvSpPr>
        <p:spPr>
          <a:xfrm>
            <a:off x="97971" y="3048000"/>
            <a:ext cx="12094029" cy="3384246"/>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6" name="Freeform: Shape 5">
            <a:extLst>
              <a:ext uri="{FF2B5EF4-FFF2-40B4-BE49-F238E27FC236}">
                <a16:creationId xmlns:a16="http://schemas.microsoft.com/office/drawing/2014/main" id="{F1A02613-26F3-4116-94AA-903245F1E1DD}"/>
              </a:ext>
            </a:extLst>
          </p:cNvPr>
          <p:cNvSpPr/>
          <p:nvPr/>
        </p:nvSpPr>
        <p:spPr>
          <a:xfrm>
            <a:off x="119428" y="4063273"/>
            <a:ext cx="2244250" cy="1353698"/>
          </a:xfrm>
          <a:custGeom>
            <a:avLst/>
            <a:gdLst>
              <a:gd name="connsiteX0" fmla="*/ 0 w 2244250"/>
              <a:gd name="connsiteY0" fmla="*/ 225621 h 1353698"/>
              <a:gd name="connsiteX1" fmla="*/ 225621 w 2244250"/>
              <a:gd name="connsiteY1" fmla="*/ 0 h 1353698"/>
              <a:gd name="connsiteX2" fmla="*/ 2018629 w 2244250"/>
              <a:gd name="connsiteY2" fmla="*/ 0 h 1353698"/>
              <a:gd name="connsiteX3" fmla="*/ 2244250 w 2244250"/>
              <a:gd name="connsiteY3" fmla="*/ 225621 h 1353698"/>
              <a:gd name="connsiteX4" fmla="*/ 2244250 w 2244250"/>
              <a:gd name="connsiteY4" fmla="*/ 1128077 h 1353698"/>
              <a:gd name="connsiteX5" fmla="*/ 2018629 w 2244250"/>
              <a:gd name="connsiteY5" fmla="*/ 1353698 h 1353698"/>
              <a:gd name="connsiteX6" fmla="*/ 225621 w 2244250"/>
              <a:gd name="connsiteY6" fmla="*/ 1353698 h 1353698"/>
              <a:gd name="connsiteX7" fmla="*/ 0 w 2244250"/>
              <a:gd name="connsiteY7" fmla="*/ 1128077 h 1353698"/>
              <a:gd name="connsiteX8" fmla="*/ 0 w 2244250"/>
              <a:gd name="connsiteY8" fmla="*/ 225621 h 1353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250" h="1353698">
                <a:moveTo>
                  <a:pt x="0" y="225621"/>
                </a:moveTo>
                <a:cubicBezTo>
                  <a:pt x="0" y="101014"/>
                  <a:pt x="101014" y="0"/>
                  <a:pt x="225621" y="0"/>
                </a:cubicBezTo>
                <a:lnTo>
                  <a:pt x="2018629" y="0"/>
                </a:lnTo>
                <a:cubicBezTo>
                  <a:pt x="2143236" y="0"/>
                  <a:pt x="2244250" y="101014"/>
                  <a:pt x="2244250" y="225621"/>
                </a:cubicBezTo>
                <a:lnTo>
                  <a:pt x="2244250" y="1128077"/>
                </a:lnTo>
                <a:cubicBezTo>
                  <a:pt x="2244250" y="1252684"/>
                  <a:pt x="2143236" y="1353698"/>
                  <a:pt x="2018629" y="1353698"/>
                </a:cubicBezTo>
                <a:lnTo>
                  <a:pt x="225621" y="1353698"/>
                </a:lnTo>
                <a:cubicBezTo>
                  <a:pt x="101014" y="1353698"/>
                  <a:pt x="0" y="1252684"/>
                  <a:pt x="0" y="1128077"/>
                </a:cubicBezTo>
                <a:lnTo>
                  <a:pt x="0" y="22562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62" tIns="134662" rIns="134662" bIns="134662" numCol="1" spcCol="1270" anchor="ctr" anchorCtr="0">
            <a:noAutofit/>
          </a:bodyPr>
          <a:lstStyle/>
          <a:p>
            <a:pPr marL="0" lvl="0" indent="0" algn="ctr" defTabSz="800100">
              <a:lnSpc>
                <a:spcPct val="90000"/>
              </a:lnSpc>
              <a:spcBef>
                <a:spcPct val="0"/>
              </a:spcBef>
              <a:spcAft>
                <a:spcPct val="35000"/>
              </a:spcAft>
              <a:buNone/>
            </a:pPr>
            <a:r>
              <a:rPr lang="en-US" sz="1800" kern="1200" dirty="0"/>
              <a:t>Business Associates Agreement </a:t>
            </a:r>
          </a:p>
          <a:p>
            <a:pPr marL="0" lvl="0" indent="0" algn="ctr" defTabSz="800100">
              <a:lnSpc>
                <a:spcPct val="90000"/>
              </a:lnSpc>
              <a:spcBef>
                <a:spcPct val="0"/>
              </a:spcBef>
              <a:spcAft>
                <a:spcPct val="35000"/>
              </a:spcAft>
              <a:buNone/>
            </a:pPr>
            <a:r>
              <a:rPr lang="en-US" sz="1800" kern="1200" dirty="0"/>
              <a:t>(BAA)</a:t>
            </a:r>
          </a:p>
        </p:txBody>
      </p:sp>
      <p:sp>
        <p:nvSpPr>
          <p:cNvPr id="7" name="Freeform: Shape 6">
            <a:extLst>
              <a:ext uri="{FF2B5EF4-FFF2-40B4-BE49-F238E27FC236}">
                <a16:creationId xmlns:a16="http://schemas.microsoft.com/office/drawing/2014/main" id="{DE03FF1D-00D5-4FE5-B867-886C652B83F8}"/>
              </a:ext>
            </a:extLst>
          </p:cNvPr>
          <p:cNvSpPr/>
          <p:nvPr/>
        </p:nvSpPr>
        <p:spPr>
          <a:xfrm>
            <a:off x="2475892" y="4063273"/>
            <a:ext cx="2244250" cy="1353698"/>
          </a:xfrm>
          <a:custGeom>
            <a:avLst/>
            <a:gdLst>
              <a:gd name="connsiteX0" fmla="*/ 0 w 2244250"/>
              <a:gd name="connsiteY0" fmla="*/ 225621 h 1353698"/>
              <a:gd name="connsiteX1" fmla="*/ 225621 w 2244250"/>
              <a:gd name="connsiteY1" fmla="*/ 0 h 1353698"/>
              <a:gd name="connsiteX2" fmla="*/ 2018629 w 2244250"/>
              <a:gd name="connsiteY2" fmla="*/ 0 h 1353698"/>
              <a:gd name="connsiteX3" fmla="*/ 2244250 w 2244250"/>
              <a:gd name="connsiteY3" fmla="*/ 225621 h 1353698"/>
              <a:gd name="connsiteX4" fmla="*/ 2244250 w 2244250"/>
              <a:gd name="connsiteY4" fmla="*/ 1128077 h 1353698"/>
              <a:gd name="connsiteX5" fmla="*/ 2018629 w 2244250"/>
              <a:gd name="connsiteY5" fmla="*/ 1353698 h 1353698"/>
              <a:gd name="connsiteX6" fmla="*/ 225621 w 2244250"/>
              <a:gd name="connsiteY6" fmla="*/ 1353698 h 1353698"/>
              <a:gd name="connsiteX7" fmla="*/ 0 w 2244250"/>
              <a:gd name="connsiteY7" fmla="*/ 1128077 h 1353698"/>
              <a:gd name="connsiteX8" fmla="*/ 0 w 2244250"/>
              <a:gd name="connsiteY8" fmla="*/ 225621 h 1353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250" h="1353698">
                <a:moveTo>
                  <a:pt x="0" y="225621"/>
                </a:moveTo>
                <a:cubicBezTo>
                  <a:pt x="0" y="101014"/>
                  <a:pt x="101014" y="0"/>
                  <a:pt x="225621" y="0"/>
                </a:cubicBezTo>
                <a:lnTo>
                  <a:pt x="2018629" y="0"/>
                </a:lnTo>
                <a:cubicBezTo>
                  <a:pt x="2143236" y="0"/>
                  <a:pt x="2244250" y="101014"/>
                  <a:pt x="2244250" y="225621"/>
                </a:cubicBezTo>
                <a:lnTo>
                  <a:pt x="2244250" y="1128077"/>
                </a:lnTo>
                <a:cubicBezTo>
                  <a:pt x="2244250" y="1252684"/>
                  <a:pt x="2143236" y="1353698"/>
                  <a:pt x="2018629" y="1353698"/>
                </a:cubicBezTo>
                <a:lnTo>
                  <a:pt x="225621" y="1353698"/>
                </a:lnTo>
                <a:cubicBezTo>
                  <a:pt x="101014" y="1353698"/>
                  <a:pt x="0" y="1252684"/>
                  <a:pt x="0" y="1128077"/>
                </a:cubicBezTo>
                <a:lnTo>
                  <a:pt x="0" y="22562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62" tIns="134662" rIns="134662" bIns="134662" numCol="1" spcCol="1270" anchor="ctr" anchorCtr="0">
            <a:noAutofit/>
          </a:bodyPr>
          <a:lstStyle/>
          <a:p>
            <a:pPr marL="0" lvl="0" indent="0" algn="ctr" defTabSz="800100">
              <a:lnSpc>
                <a:spcPct val="90000"/>
              </a:lnSpc>
              <a:spcBef>
                <a:spcPct val="0"/>
              </a:spcBef>
              <a:spcAft>
                <a:spcPct val="35000"/>
              </a:spcAft>
              <a:buNone/>
            </a:pPr>
            <a:r>
              <a:rPr lang="en-US" sz="1800" kern="1200" dirty="0"/>
              <a:t>EHR visit data extraction (IT)</a:t>
            </a:r>
          </a:p>
        </p:txBody>
      </p:sp>
      <p:sp>
        <p:nvSpPr>
          <p:cNvPr id="9" name="Freeform: Shape 8">
            <a:extLst>
              <a:ext uri="{FF2B5EF4-FFF2-40B4-BE49-F238E27FC236}">
                <a16:creationId xmlns:a16="http://schemas.microsoft.com/office/drawing/2014/main" id="{EA269D1F-CFA1-4AEA-B3A4-D23C7C8230DF}"/>
              </a:ext>
            </a:extLst>
          </p:cNvPr>
          <p:cNvSpPr/>
          <p:nvPr/>
        </p:nvSpPr>
        <p:spPr>
          <a:xfrm>
            <a:off x="4832356" y="4063273"/>
            <a:ext cx="2244250" cy="1353698"/>
          </a:xfrm>
          <a:custGeom>
            <a:avLst/>
            <a:gdLst>
              <a:gd name="connsiteX0" fmla="*/ 0 w 2244250"/>
              <a:gd name="connsiteY0" fmla="*/ 225621 h 1353698"/>
              <a:gd name="connsiteX1" fmla="*/ 225621 w 2244250"/>
              <a:gd name="connsiteY1" fmla="*/ 0 h 1353698"/>
              <a:gd name="connsiteX2" fmla="*/ 2018629 w 2244250"/>
              <a:gd name="connsiteY2" fmla="*/ 0 h 1353698"/>
              <a:gd name="connsiteX3" fmla="*/ 2244250 w 2244250"/>
              <a:gd name="connsiteY3" fmla="*/ 225621 h 1353698"/>
              <a:gd name="connsiteX4" fmla="*/ 2244250 w 2244250"/>
              <a:gd name="connsiteY4" fmla="*/ 1128077 h 1353698"/>
              <a:gd name="connsiteX5" fmla="*/ 2018629 w 2244250"/>
              <a:gd name="connsiteY5" fmla="*/ 1353698 h 1353698"/>
              <a:gd name="connsiteX6" fmla="*/ 225621 w 2244250"/>
              <a:gd name="connsiteY6" fmla="*/ 1353698 h 1353698"/>
              <a:gd name="connsiteX7" fmla="*/ 0 w 2244250"/>
              <a:gd name="connsiteY7" fmla="*/ 1128077 h 1353698"/>
              <a:gd name="connsiteX8" fmla="*/ 0 w 2244250"/>
              <a:gd name="connsiteY8" fmla="*/ 225621 h 1353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250" h="1353698">
                <a:moveTo>
                  <a:pt x="0" y="225621"/>
                </a:moveTo>
                <a:cubicBezTo>
                  <a:pt x="0" y="101014"/>
                  <a:pt x="101014" y="0"/>
                  <a:pt x="225621" y="0"/>
                </a:cubicBezTo>
                <a:lnTo>
                  <a:pt x="2018629" y="0"/>
                </a:lnTo>
                <a:cubicBezTo>
                  <a:pt x="2143236" y="0"/>
                  <a:pt x="2244250" y="101014"/>
                  <a:pt x="2244250" y="225621"/>
                </a:cubicBezTo>
                <a:lnTo>
                  <a:pt x="2244250" y="1128077"/>
                </a:lnTo>
                <a:cubicBezTo>
                  <a:pt x="2244250" y="1252684"/>
                  <a:pt x="2143236" y="1353698"/>
                  <a:pt x="2018629" y="1353698"/>
                </a:cubicBezTo>
                <a:lnTo>
                  <a:pt x="225621" y="1353698"/>
                </a:lnTo>
                <a:cubicBezTo>
                  <a:pt x="101014" y="1353698"/>
                  <a:pt x="0" y="1252684"/>
                  <a:pt x="0" y="1128077"/>
                </a:cubicBezTo>
                <a:lnTo>
                  <a:pt x="0" y="22562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62" tIns="134662" rIns="134662" bIns="134662" numCol="1" spcCol="1270" anchor="ctr" anchorCtr="0">
            <a:noAutofit/>
          </a:bodyPr>
          <a:lstStyle/>
          <a:p>
            <a:pPr marL="0" lvl="0" indent="0" algn="ctr" defTabSz="800100">
              <a:lnSpc>
                <a:spcPct val="90000"/>
              </a:lnSpc>
              <a:spcBef>
                <a:spcPct val="0"/>
              </a:spcBef>
              <a:spcAft>
                <a:spcPct val="35000"/>
              </a:spcAft>
              <a:buNone/>
            </a:pPr>
            <a:r>
              <a:rPr lang="en-US" sz="1800" kern="1200" dirty="0"/>
              <a:t>Data Reports</a:t>
            </a:r>
          </a:p>
        </p:txBody>
      </p:sp>
      <p:sp>
        <p:nvSpPr>
          <p:cNvPr id="10" name="Freeform: Shape 9">
            <a:extLst>
              <a:ext uri="{FF2B5EF4-FFF2-40B4-BE49-F238E27FC236}">
                <a16:creationId xmlns:a16="http://schemas.microsoft.com/office/drawing/2014/main" id="{3C7D234C-7952-4A71-96FB-3D1F9E733D59}"/>
              </a:ext>
            </a:extLst>
          </p:cNvPr>
          <p:cNvSpPr/>
          <p:nvPr/>
        </p:nvSpPr>
        <p:spPr>
          <a:xfrm>
            <a:off x="7188819" y="4063273"/>
            <a:ext cx="2244250" cy="1353698"/>
          </a:xfrm>
          <a:custGeom>
            <a:avLst/>
            <a:gdLst>
              <a:gd name="connsiteX0" fmla="*/ 0 w 2244250"/>
              <a:gd name="connsiteY0" fmla="*/ 225621 h 1353698"/>
              <a:gd name="connsiteX1" fmla="*/ 225621 w 2244250"/>
              <a:gd name="connsiteY1" fmla="*/ 0 h 1353698"/>
              <a:gd name="connsiteX2" fmla="*/ 2018629 w 2244250"/>
              <a:gd name="connsiteY2" fmla="*/ 0 h 1353698"/>
              <a:gd name="connsiteX3" fmla="*/ 2244250 w 2244250"/>
              <a:gd name="connsiteY3" fmla="*/ 225621 h 1353698"/>
              <a:gd name="connsiteX4" fmla="*/ 2244250 w 2244250"/>
              <a:gd name="connsiteY4" fmla="*/ 1128077 h 1353698"/>
              <a:gd name="connsiteX5" fmla="*/ 2018629 w 2244250"/>
              <a:gd name="connsiteY5" fmla="*/ 1353698 h 1353698"/>
              <a:gd name="connsiteX6" fmla="*/ 225621 w 2244250"/>
              <a:gd name="connsiteY6" fmla="*/ 1353698 h 1353698"/>
              <a:gd name="connsiteX7" fmla="*/ 0 w 2244250"/>
              <a:gd name="connsiteY7" fmla="*/ 1128077 h 1353698"/>
              <a:gd name="connsiteX8" fmla="*/ 0 w 2244250"/>
              <a:gd name="connsiteY8" fmla="*/ 225621 h 1353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250" h="1353698">
                <a:moveTo>
                  <a:pt x="0" y="225621"/>
                </a:moveTo>
                <a:cubicBezTo>
                  <a:pt x="0" y="101014"/>
                  <a:pt x="101014" y="0"/>
                  <a:pt x="225621" y="0"/>
                </a:cubicBezTo>
                <a:lnTo>
                  <a:pt x="2018629" y="0"/>
                </a:lnTo>
                <a:cubicBezTo>
                  <a:pt x="2143236" y="0"/>
                  <a:pt x="2244250" y="101014"/>
                  <a:pt x="2244250" y="225621"/>
                </a:cubicBezTo>
                <a:lnTo>
                  <a:pt x="2244250" y="1128077"/>
                </a:lnTo>
                <a:cubicBezTo>
                  <a:pt x="2244250" y="1252684"/>
                  <a:pt x="2143236" y="1353698"/>
                  <a:pt x="2018629" y="1353698"/>
                </a:cubicBezTo>
                <a:lnTo>
                  <a:pt x="225621" y="1353698"/>
                </a:lnTo>
                <a:cubicBezTo>
                  <a:pt x="101014" y="1353698"/>
                  <a:pt x="0" y="1252684"/>
                  <a:pt x="0" y="1128077"/>
                </a:cubicBezTo>
                <a:lnTo>
                  <a:pt x="0" y="22562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62" tIns="134662" rIns="134662" bIns="134662" numCol="1" spcCol="1270" anchor="ctr" anchorCtr="0">
            <a:noAutofit/>
          </a:bodyPr>
          <a:lstStyle/>
          <a:p>
            <a:pPr marL="0" lvl="0" indent="0" algn="ctr" defTabSz="800100">
              <a:lnSpc>
                <a:spcPct val="90000"/>
              </a:lnSpc>
              <a:spcBef>
                <a:spcPct val="0"/>
              </a:spcBef>
              <a:spcAft>
                <a:spcPct val="35000"/>
              </a:spcAft>
              <a:buNone/>
            </a:pPr>
            <a:r>
              <a:rPr lang="en-US" sz="1800" kern="1200" dirty="0"/>
              <a:t>Data Calls</a:t>
            </a:r>
          </a:p>
        </p:txBody>
      </p:sp>
      <p:sp>
        <p:nvSpPr>
          <p:cNvPr id="11" name="Freeform: Shape 10">
            <a:extLst>
              <a:ext uri="{FF2B5EF4-FFF2-40B4-BE49-F238E27FC236}">
                <a16:creationId xmlns:a16="http://schemas.microsoft.com/office/drawing/2014/main" id="{5DE21279-0A5D-46E7-A6D4-12F2CBC784D7}"/>
              </a:ext>
            </a:extLst>
          </p:cNvPr>
          <p:cNvSpPr/>
          <p:nvPr/>
        </p:nvSpPr>
        <p:spPr>
          <a:xfrm>
            <a:off x="9545283" y="4063273"/>
            <a:ext cx="2244250" cy="1353698"/>
          </a:xfrm>
          <a:custGeom>
            <a:avLst/>
            <a:gdLst>
              <a:gd name="connsiteX0" fmla="*/ 0 w 2244250"/>
              <a:gd name="connsiteY0" fmla="*/ 225621 h 1353698"/>
              <a:gd name="connsiteX1" fmla="*/ 225621 w 2244250"/>
              <a:gd name="connsiteY1" fmla="*/ 0 h 1353698"/>
              <a:gd name="connsiteX2" fmla="*/ 2018629 w 2244250"/>
              <a:gd name="connsiteY2" fmla="*/ 0 h 1353698"/>
              <a:gd name="connsiteX3" fmla="*/ 2244250 w 2244250"/>
              <a:gd name="connsiteY3" fmla="*/ 225621 h 1353698"/>
              <a:gd name="connsiteX4" fmla="*/ 2244250 w 2244250"/>
              <a:gd name="connsiteY4" fmla="*/ 1128077 h 1353698"/>
              <a:gd name="connsiteX5" fmla="*/ 2018629 w 2244250"/>
              <a:gd name="connsiteY5" fmla="*/ 1353698 h 1353698"/>
              <a:gd name="connsiteX6" fmla="*/ 225621 w 2244250"/>
              <a:gd name="connsiteY6" fmla="*/ 1353698 h 1353698"/>
              <a:gd name="connsiteX7" fmla="*/ 0 w 2244250"/>
              <a:gd name="connsiteY7" fmla="*/ 1128077 h 1353698"/>
              <a:gd name="connsiteX8" fmla="*/ 0 w 2244250"/>
              <a:gd name="connsiteY8" fmla="*/ 225621 h 1353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250" h="1353698">
                <a:moveTo>
                  <a:pt x="0" y="225621"/>
                </a:moveTo>
                <a:cubicBezTo>
                  <a:pt x="0" y="101014"/>
                  <a:pt x="101014" y="0"/>
                  <a:pt x="225621" y="0"/>
                </a:cubicBezTo>
                <a:lnTo>
                  <a:pt x="2018629" y="0"/>
                </a:lnTo>
                <a:cubicBezTo>
                  <a:pt x="2143236" y="0"/>
                  <a:pt x="2244250" y="101014"/>
                  <a:pt x="2244250" y="225621"/>
                </a:cubicBezTo>
                <a:lnTo>
                  <a:pt x="2244250" y="1128077"/>
                </a:lnTo>
                <a:cubicBezTo>
                  <a:pt x="2244250" y="1252684"/>
                  <a:pt x="2143236" y="1353698"/>
                  <a:pt x="2018629" y="1353698"/>
                </a:cubicBezTo>
                <a:lnTo>
                  <a:pt x="225621" y="1353698"/>
                </a:lnTo>
                <a:cubicBezTo>
                  <a:pt x="101014" y="1353698"/>
                  <a:pt x="0" y="1252684"/>
                  <a:pt x="0" y="1128077"/>
                </a:cubicBezTo>
                <a:lnTo>
                  <a:pt x="0" y="22562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662" tIns="134662" rIns="134662" bIns="134662" numCol="1" spcCol="1270" anchor="ctr" anchorCtr="0">
            <a:noAutofit/>
          </a:bodyPr>
          <a:lstStyle/>
          <a:p>
            <a:pPr marL="0" lvl="0" indent="0" algn="ctr" defTabSz="800100">
              <a:lnSpc>
                <a:spcPct val="90000"/>
              </a:lnSpc>
              <a:spcBef>
                <a:spcPct val="0"/>
              </a:spcBef>
              <a:spcAft>
                <a:spcPct val="35000"/>
              </a:spcAft>
              <a:buNone/>
            </a:pPr>
            <a:r>
              <a:rPr lang="en-US" sz="1800" kern="1200" dirty="0"/>
              <a:t>Operational Data</a:t>
            </a:r>
          </a:p>
          <a:p>
            <a:pPr marL="0" lvl="0" indent="0" algn="ctr" defTabSz="800100">
              <a:lnSpc>
                <a:spcPct val="90000"/>
              </a:lnSpc>
              <a:spcBef>
                <a:spcPct val="0"/>
              </a:spcBef>
              <a:spcAft>
                <a:spcPct val="35000"/>
              </a:spcAft>
              <a:buNone/>
            </a:pPr>
            <a:r>
              <a:rPr lang="en-US" sz="1800" kern="1200" dirty="0"/>
              <a:t>(Clinical/</a:t>
            </a:r>
          </a:p>
          <a:p>
            <a:pPr marL="0" lvl="0" indent="0" algn="ctr" defTabSz="800100">
              <a:lnSpc>
                <a:spcPct val="90000"/>
              </a:lnSpc>
              <a:spcBef>
                <a:spcPct val="0"/>
              </a:spcBef>
              <a:spcAft>
                <a:spcPct val="35000"/>
              </a:spcAft>
              <a:buNone/>
            </a:pPr>
            <a:r>
              <a:rPr lang="en-US" sz="1800" kern="1200" dirty="0"/>
              <a:t>Administrative)</a:t>
            </a:r>
          </a:p>
        </p:txBody>
      </p:sp>
      <p:pic>
        <p:nvPicPr>
          <p:cNvPr id="13" name="Picture 12" descr="A picture containing graphical user interface&#10;&#10;Description automatically generated">
            <a:extLst>
              <a:ext uri="{FF2B5EF4-FFF2-40B4-BE49-F238E27FC236}">
                <a16:creationId xmlns:a16="http://schemas.microsoft.com/office/drawing/2014/main" id="{DBAC1632-D9F4-4DD2-AB99-BC19B2313D13}"/>
              </a:ext>
            </a:extLst>
          </p:cNvPr>
          <p:cNvPicPr>
            <a:picLocks noChangeAspect="1"/>
          </p:cNvPicPr>
          <p:nvPr/>
        </p:nvPicPr>
        <p:blipFill rotWithShape="1">
          <a:blip r:embed="rId3"/>
          <a:srcRect l="10826" t="19510" r="15088" b="19630"/>
          <a:stretch/>
        </p:blipFill>
        <p:spPr>
          <a:xfrm>
            <a:off x="3374888" y="1095636"/>
            <a:ext cx="4691955" cy="2168072"/>
          </a:xfrm>
          <a:prstGeom prst="rect">
            <a:avLst/>
          </a:prstGeom>
        </p:spPr>
      </p:pic>
    </p:spTree>
    <p:extLst>
      <p:ext uri="{BB962C8B-B14F-4D97-AF65-F5344CB8AC3E}">
        <p14:creationId xmlns:p14="http://schemas.microsoft.com/office/powerpoint/2010/main" val="3380316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62945"/>
            <a:ext cx="12192000" cy="640080"/>
          </a:xfrm>
          <a:solidFill>
            <a:srgbClr val="B2D33E"/>
          </a:solidFill>
        </p:spPr>
        <p:txBody>
          <a:bodyPr>
            <a:normAutofit/>
          </a:bodyPr>
          <a:lstStyle/>
          <a:p>
            <a:pPr algn="ctr"/>
            <a:r>
              <a:rPr lang="en-US" sz="3600" dirty="0">
                <a:solidFill>
                  <a:schemeClr val="tx1">
                    <a:lumMod val="75000"/>
                  </a:schemeClr>
                </a:solidFill>
              </a:rPr>
              <a:t>Questions &amp; Discussion</a:t>
            </a:r>
          </a:p>
          <a:p>
            <a:pPr algn="ctr"/>
            <a:endParaRPr lang="en-US" sz="3600" dirty="0"/>
          </a:p>
          <a:p>
            <a:pPr algn="ctr"/>
            <a:endParaRPr lang="en-US" sz="3600" dirty="0"/>
          </a:p>
        </p:txBody>
      </p:sp>
      <p:pic>
        <p:nvPicPr>
          <p:cNvPr id="4" name="Picture 3">
            <a:extLst>
              <a:ext uri="{FF2B5EF4-FFF2-40B4-BE49-F238E27FC236}">
                <a16:creationId xmlns:a16="http://schemas.microsoft.com/office/drawing/2014/main" id="{AC34D7E3-612D-42CA-8EA7-1AA6E89883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135" y="5923939"/>
            <a:ext cx="2744061" cy="237079"/>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CACD4DCC-55D6-4BE1-87C5-18C3E1E315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4303" y="5827486"/>
            <a:ext cx="2045453" cy="429984"/>
          </a:xfrm>
          <a:prstGeom prst="rect">
            <a:avLst/>
          </a:prstGeom>
        </p:spPr>
      </p:pic>
      <p:pic>
        <p:nvPicPr>
          <p:cNvPr id="6" name="Picture 5" descr="Text&#10;&#10;Description automatically generated">
            <a:extLst>
              <a:ext uri="{FF2B5EF4-FFF2-40B4-BE49-F238E27FC236}">
                <a16:creationId xmlns:a16="http://schemas.microsoft.com/office/drawing/2014/main" id="{3AC45C24-835E-439A-9792-87A272D94F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7672" y="4212932"/>
            <a:ext cx="3249585" cy="1214798"/>
          </a:xfrm>
          <a:prstGeom prst="rect">
            <a:avLst/>
          </a:prstGeom>
        </p:spPr>
      </p:pic>
      <p:pic>
        <p:nvPicPr>
          <p:cNvPr id="8" name="Picture 7" descr="Text&#10;&#10;Description automatically generated with medium confidence">
            <a:extLst>
              <a:ext uri="{FF2B5EF4-FFF2-40B4-BE49-F238E27FC236}">
                <a16:creationId xmlns:a16="http://schemas.microsoft.com/office/drawing/2014/main" id="{BA7683B2-AA95-4CF5-851F-508397C636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00863" y="5719484"/>
            <a:ext cx="1908702" cy="645989"/>
          </a:xfrm>
          <a:prstGeom prst="rect">
            <a:avLst/>
          </a:prstGeom>
        </p:spPr>
      </p:pic>
      <p:pic>
        <p:nvPicPr>
          <p:cNvPr id="9" name="Picture 8" descr="Logo&#10;&#10;Description automatically generated">
            <a:extLst>
              <a:ext uri="{FF2B5EF4-FFF2-40B4-BE49-F238E27FC236}">
                <a16:creationId xmlns:a16="http://schemas.microsoft.com/office/drawing/2014/main" id="{A3BA9B24-22AC-4148-BCD0-84E6E9F51A9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4566"/>
          <a:stretch/>
        </p:blipFill>
        <p:spPr>
          <a:xfrm>
            <a:off x="6839054" y="4084848"/>
            <a:ext cx="2701777" cy="1342881"/>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33BF294B-092B-3B46-A803-B7F184386617}"/>
              </a:ext>
            </a:extLst>
          </p:cNvPr>
          <p:cNvPicPr>
            <a:picLocks noChangeAspect="1"/>
          </p:cNvPicPr>
          <p:nvPr/>
        </p:nvPicPr>
        <p:blipFill rotWithShape="1">
          <a:blip r:embed="rId8"/>
          <a:srcRect l="10826" t="19510" r="15088" b="19630"/>
          <a:stretch/>
        </p:blipFill>
        <p:spPr>
          <a:xfrm>
            <a:off x="3750022" y="584649"/>
            <a:ext cx="4691955" cy="2168072"/>
          </a:xfrm>
          <a:prstGeom prst="rect">
            <a:avLst/>
          </a:prstGeom>
        </p:spPr>
      </p:pic>
    </p:spTree>
    <p:extLst>
      <p:ext uri="{BB962C8B-B14F-4D97-AF65-F5344CB8AC3E}">
        <p14:creationId xmlns:p14="http://schemas.microsoft.com/office/powerpoint/2010/main" val="992034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ACCB60F-28A6-4E60-8C78-817FDEB0AEC0}"/>
              </a:ext>
            </a:extLst>
          </p:cNvPr>
          <p:cNvSpPr>
            <a:spLocks noGrp="1"/>
          </p:cNvSpPr>
          <p:nvPr>
            <p:ph type="body" idx="1"/>
          </p:nvPr>
        </p:nvSpPr>
        <p:spPr>
          <a:xfrm>
            <a:off x="518631" y="586291"/>
            <a:ext cx="5388864" cy="457200"/>
          </a:xfrm>
        </p:spPr>
        <p:txBody>
          <a:bodyPr/>
          <a:lstStyle/>
          <a:p>
            <a:r>
              <a:rPr lang="en-US" dirty="0"/>
              <a:t>New York Data Hub – Pilot Year 1</a:t>
            </a:r>
          </a:p>
        </p:txBody>
      </p:sp>
      <p:sp>
        <p:nvSpPr>
          <p:cNvPr id="12" name="Rectangle 11">
            <a:extLst>
              <a:ext uri="{FF2B5EF4-FFF2-40B4-BE49-F238E27FC236}">
                <a16:creationId xmlns:a16="http://schemas.microsoft.com/office/drawing/2014/main" id="{1C4F48CC-96F2-42ED-90D0-D955EEF65B1C}"/>
              </a:ext>
            </a:extLst>
          </p:cNvPr>
          <p:cNvSpPr/>
          <p:nvPr/>
        </p:nvSpPr>
        <p:spPr>
          <a:xfrm>
            <a:off x="514736" y="1315130"/>
            <a:ext cx="2651760" cy="21031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6000" b="1" dirty="0">
                <a:solidFill>
                  <a:schemeClr val="bg1"/>
                </a:solidFill>
              </a:rPr>
              <a:t>5</a:t>
            </a:r>
          </a:p>
          <a:p>
            <a:pPr algn="ctr"/>
            <a:r>
              <a:rPr lang="en-US" sz="2800" dirty="0">
                <a:solidFill>
                  <a:schemeClr val="bg1"/>
                </a:solidFill>
              </a:rPr>
              <a:t>Sponsor </a:t>
            </a:r>
          </a:p>
          <a:p>
            <a:pPr algn="ctr"/>
            <a:r>
              <a:rPr lang="en-US" sz="2800" dirty="0">
                <a:solidFill>
                  <a:schemeClr val="bg1"/>
                </a:solidFill>
              </a:rPr>
              <a:t>Organizations</a:t>
            </a:r>
          </a:p>
        </p:txBody>
      </p:sp>
      <p:sp>
        <p:nvSpPr>
          <p:cNvPr id="13" name="Rectangle 12">
            <a:extLst>
              <a:ext uri="{FF2B5EF4-FFF2-40B4-BE49-F238E27FC236}">
                <a16:creationId xmlns:a16="http://schemas.microsoft.com/office/drawing/2014/main" id="{69E15578-35B2-4149-A7E8-5B2DE2D53749}"/>
              </a:ext>
            </a:extLst>
          </p:cNvPr>
          <p:cNvSpPr/>
          <p:nvPr/>
        </p:nvSpPr>
        <p:spPr>
          <a:xfrm>
            <a:off x="3253788" y="1315130"/>
            <a:ext cx="2651760" cy="21031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6000" b="1" dirty="0">
                <a:solidFill>
                  <a:schemeClr val="bg1"/>
                </a:solidFill>
              </a:rPr>
              <a:t>50</a:t>
            </a:r>
          </a:p>
          <a:p>
            <a:pPr algn="ctr"/>
            <a:endParaRPr lang="en-US" sz="2800" dirty="0">
              <a:solidFill>
                <a:schemeClr val="bg1"/>
              </a:solidFill>
            </a:endParaRPr>
          </a:p>
          <a:p>
            <a:pPr algn="ctr">
              <a:spcAft>
                <a:spcPts val="1800"/>
              </a:spcAft>
            </a:pPr>
            <a:r>
              <a:rPr lang="en-US" sz="2800" dirty="0">
                <a:solidFill>
                  <a:schemeClr val="bg1"/>
                </a:solidFill>
              </a:rPr>
              <a:t>SBHCs</a:t>
            </a:r>
          </a:p>
        </p:txBody>
      </p:sp>
      <p:graphicFrame>
        <p:nvGraphicFramePr>
          <p:cNvPr id="20" name="Chart 19">
            <a:extLst>
              <a:ext uri="{FF2B5EF4-FFF2-40B4-BE49-F238E27FC236}">
                <a16:creationId xmlns:a16="http://schemas.microsoft.com/office/drawing/2014/main" id="{D63E5D22-9ECC-4ECD-B45F-F63A508B92CA}"/>
              </a:ext>
            </a:extLst>
          </p:cNvPr>
          <p:cNvGraphicFramePr/>
          <p:nvPr>
            <p:extLst>
              <p:ext uri="{D42A27DB-BD31-4B8C-83A1-F6EECF244321}">
                <p14:modId xmlns:p14="http://schemas.microsoft.com/office/powerpoint/2010/main" val="526413854"/>
              </p:ext>
            </p:extLst>
          </p:nvPr>
        </p:nvGraphicFramePr>
        <p:xfrm>
          <a:off x="1832004" y="3770231"/>
          <a:ext cx="2749933" cy="2286000"/>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descr="Map&#10;&#10;Description automatically generated with low confidence">
            <a:extLst>
              <a:ext uri="{FF2B5EF4-FFF2-40B4-BE49-F238E27FC236}">
                <a16:creationId xmlns:a16="http://schemas.microsoft.com/office/drawing/2014/main" id="{91860C8F-718E-4272-A1A6-1B5C164F9C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9544" y="1215733"/>
            <a:ext cx="6503309" cy="5070549"/>
          </a:xfrm>
          <a:prstGeom prst="rect">
            <a:avLst/>
          </a:prstGeom>
        </p:spPr>
      </p:pic>
    </p:spTree>
    <p:extLst>
      <p:ext uri="{BB962C8B-B14F-4D97-AF65-F5344CB8AC3E}">
        <p14:creationId xmlns:p14="http://schemas.microsoft.com/office/powerpoint/2010/main" val="2308047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Graphic spid="20"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ap&#10;&#10;Description automatically generated">
            <a:extLst>
              <a:ext uri="{FF2B5EF4-FFF2-40B4-BE49-F238E27FC236}">
                <a16:creationId xmlns:a16="http://schemas.microsoft.com/office/drawing/2014/main" id="{F44F14DA-2281-492D-8396-CA9719B110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9918" y="1120630"/>
            <a:ext cx="6492936" cy="5062461"/>
          </a:xfrm>
          <a:prstGeom prst="rect">
            <a:avLst/>
          </a:prstGeom>
        </p:spPr>
      </p:pic>
      <p:sp>
        <p:nvSpPr>
          <p:cNvPr id="8" name="Text Placeholder 7">
            <a:extLst>
              <a:ext uri="{FF2B5EF4-FFF2-40B4-BE49-F238E27FC236}">
                <a16:creationId xmlns:a16="http://schemas.microsoft.com/office/drawing/2014/main" id="{AACCB60F-28A6-4E60-8C78-817FDEB0AEC0}"/>
              </a:ext>
            </a:extLst>
          </p:cNvPr>
          <p:cNvSpPr>
            <a:spLocks noGrp="1"/>
          </p:cNvSpPr>
          <p:nvPr>
            <p:ph type="body" idx="1"/>
          </p:nvPr>
        </p:nvSpPr>
        <p:spPr>
          <a:xfrm>
            <a:off x="518631" y="586291"/>
            <a:ext cx="5388864" cy="457200"/>
          </a:xfrm>
        </p:spPr>
        <p:txBody>
          <a:bodyPr/>
          <a:lstStyle/>
          <a:p>
            <a:r>
              <a:rPr lang="en-US" dirty="0"/>
              <a:t>New York Data Hub – Pilot Year 2</a:t>
            </a:r>
          </a:p>
        </p:txBody>
      </p:sp>
      <p:sp>
        <p:nvSpPr>
          <p:cNvPr id="12" name="Rectangle 11">
            <a:extLst>
              <a:ext uri="{FF2B5EF4-FFF2-40B4-BE49-F238E27FC236}">
                <a16:creationId xmlns:a16="http://schemas.microsoft.com/office/drawing/2014/main" id="{1C4F48CC-96F2-42ED-90D0-D955EEF65B1C}"/>
              </a:ext>
            </a:extLst>
          </p:cNvPr>
          <p:cNvSpPr/>
          <p:nvPr/>
        </p:nvSpPr>
        <p:spPr>
          <a:xfrm>
            <a:off x="514736" y="1315130"/>
            <a:ext cx="2651760" cy="21031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6000" b="1" dirty="0">
                <a:solidFill>
                  <a:schemeClr val="bg1"/>
                </a:solidFill>
              </a:rPr>
              <a:t>9</a:t>
            </a:r>
          </a:p>
          <a:p>
            <a:pPr algn="ctr"/>
            <a:r>
              <a:rPr lang="en-US" sz="2800" dirty="0">
                <a:solidFill>
                  <a:schemeClr val="bg1"/>
                </a:solidFill>
              </a:rPr>
              <a:t>Sponsor </a:t>
            </a:r>
          </a:p>
          <a:p>
            <a:pPr algn="ctr"/>
            <a:r>
              <a:rPr lang="en-US" sz="2800" dirty="0">
                <a:solidFill>
                  <a:schemeClr val="bg1"/>
                </a:solidFill>
              </a:rPr>
              <a:t>Organizations</a:t>
            </a:r>
          </a:p>
        </p:txBody>
      </p:sp>
      <p:sp>
        <p:nvSpPr>
          <p:cNvPr id="13" name="Rectangle 12">
            <a:extLst>
              <a:ext uri="{FF2B5EF4-FFF2-40B4-BE49-F238E27FC236}">
                <a16:creationId xmlns:a16="http://schemas.microsoft.com/office/drawing/2014/main" id="{69E15578-35B2-4149-A7E8-5B2DE2D53749}"/>
              </a:ext>
            </a:extLst>
          </p:cNvPr>
          <p:cNvSpPr/>
          <p:nvPr/>
        </p:nvSpPr>
        <p:spPr>
          <a:xfrm>
            <a:off x="3253788" y="1315130"/>
            <a:ext cx="2651760" cy="21031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6000" b="1" dirty="0">
                <a:solidFill>
                  <a:schemeClr val="bg1"/>
                </a:solidFill>
              </a:rPr>
              <a:t>86</a:t>
            </a:r>
          </a:p>
          <a:p>
            <a:pPr algn="ctr"/>
            <a:endParaRPr lang="en-US" sz="2800" dirty="0">
              <a:solidFill>
                <a:schemeClr val="bg1"/>
              </a:solidFill>
            </a:endParaRPr>
          </a:p>
          <a:p>
            <a:pPr algn="ctr">
              <a:spcAft>
                <a:spcPts val="1800"/>
              </a:spcAft>
            </a:pPr>
            <a:r>
              <a:rPr lang="en-US" sz="2800" dirty="0">
                <a:solidFill>
                  <a:schemeClr val="bg1"/>
                </a:solidFill>
              </a:rPr>
              <a:t>SBHCs</a:t>
            </a:r>
          </a:p>
        </p:txBody>
      </p:sp>
      <p:graphicFrame>
        <p:nvGraphicFramePr>
          <p:cNvPr id="20" name="Chart 19">
            <a:extLst>
              <a:ext uri="{FF2B5EF4-FFF2-40B4-BE49-F238E27FC236}">
                <a16:creationId xmlns:a16="http://schemas.microsoft.com/office/drawing/2014/main" id="{D63E5D22-9ECC-4ECD-B45F-F63A508B92CA}"/>
              </a:ext>
            </a:extLst>
          </p:cNvPr>
          <p:cNvGraphicFramePr/>
          <p:nvPr>
            <p:extLst>
              <p:ext uri="{D42A27DB-BD31-4B8C-83A1-F6EECF244321}">
                <p14:modId xmlns:p14="http://schemas.microsoft.com/office/powerpoint/2010/main" val="3903764812"/>
              </p:ext>
            </p:extLst>
          </p:nvPr>
        </p:nvGraphicFramePr>
        <p:xfrm>
          <a:off x="1832004" y="3770231"/>
          <a:ext cx="2749933" cy="2286000"/>
        </p:xfrm>
        <a:graphic>
          <a:graphicData uri="http://schemas.openxmlformats.org/drawingml/2006/chart">
            <c:chart xmlns:c="http://schemas.openxmlformats.org/drawingml/2006/chart" xmlns:r="http://schemas.openxmlformats.org/officeDocument/2006/relationships" r:id="rId4"/>
          </a:graphicData>
        </a:graphic>
      </p:graphicFrame>
      <p:sp>
        <p:nvSpPr>
          <p:cNvPr id="33" name="TextBox 32">
            <a:extLst>
              <a:ext uri="{FF2B5EF4-FFF2-40B4-BE49-F238E27FC236}">
                <a16:creationId xmlns:a16="http://schemas.microsoft.com/office/drawing/2014/main" id="{3ECE5958-3DF4-411E-9CCB-DA574FAFECD4}"/>
              </a:ext>
            </a:extLst>
          </p:cNvPr>
          <p:cNvSpPr txBox="1"/>
          <p:nvPr/>
        </p:nvSpPr>
        <p:spPr>
          <a:xfrm>
            <a:off x="6591494" y="991964"/>
            <a:ext cx="1838960" cy="646331"/>
          </a:xfrm>
          <a:prstGeom prst="rect">
            <a:avLst/>
          </a:prstGeom>
          <a:noFill/>
        </p:spPr>
        <p:txBody>
          <a:bodyPr wrap="square" rtlCol="0">
            <a:spAutoFit/>
          </a:bodyPr>
          <a:lstStyle/>
          <a:p>
            <a:r>
              <a:rPr lang="en-US" dirty="0">
                <a:solidFill>
                  <a:schemeClr val="accent3"/>
                </a:solidFill>
              </a:rPr>
              <a:t>Recruit more upstate SBHCs</a:t>
            </a:r>
          </a:p>
        </p:txBody>
      </p:sp>
    </p:spTree>
    <p:extLst>
      <p:ext uri="{BB962C8B-B14F-4D97-AF65-F5344CB8AC3E}">
        <p14:creationId xmlns:p14="http://schemas.microsoft.com/office/powerpoint/2010/main" val="2942212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Graphic spid="20" grpId="0">
        <p:bldAsOne/>
      </p:bldGraphic>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B6324-6067-4C44-8B7C-4756D5984B31}"/>
              </a:ext>
            </a:extLst>
          </p:cNvPr>
          <p:cNvSpPr>
            <a:spLocks noGrp="1"/>
          </p:cNvSpPr>
          <p:nvPr>
            <p:ph type="title"/>
          </p:nvPr>
        </p:nvSpPr>
        <p:spPr/>
        <p:txBody>
          <a:bodyPr/>
          <a:lstStyle/>
          <a:p>
            <a:r>
              <a:rPr lang="en-US" dirty="0"/>
              <a:t>Data Hub Participants</a:t>
            </a:r>
          </a:p>
        </p:txBody>
      </p:sp>
      <p:sp>
        <p:nvSpPr>
          <p:cNvPr id="3" name="Text Placeholder 2">
            <a:extLst>
              <a:ext uri="{FF2B5EF4-FFF2-40B4-BE49-F238E27FC236}">
                <a16:creationId xmlns:a16="http://schemas.microsoft.com/office/drawing/2014/main" id="{73E20A65-508A-4E54-9662-BE0AEEC47057}"/>
              </a:ext>
            </a:extLst>
          </p:cNvPr>
          <p:cNvSpPr>
            <a:spLocks noGrp="1"/>
          </p:cNvSpPr>
          <p:nvPr>
            <p:ph type="body" idx="1"/>
          </p:nvPr>
        </p:nvSpPr>
        <p:spPr/>
        <p:txBody>
          <a:bodyPr/>
          <a:lstStyle/>
          <a:p>
            <a:r>
              <a:rPr lang="en-US" dirty="0"/>
              <a:t>Cohort 1 Sponsoring Organizations</a:t>
            </a:r>
          </a:p>
        </p:txBody>
      </p:sp>
      <p:sp>
        <p:nvSpPr>
          <p:cNvPr id="4" name="Content Placeholder 3">
            <a:extLst>
              <a:ext uri="{FF2B5EF4-FFF2-40B4-BE49-F238E27FC236}">
                <a16:creationId xmlns:a16="http://schemas.microsoft.com/office/drawing/2014/main" id="{C048E2D2-1B0E-4CDF-B52F-03C1F80C58DA}"/>
              </a:ext>
            </a:extLst>
          </p:cNvPr>
          <p:cNvSpPr>
            <a:spLocks noGrp="1"/>
          </p:cNvSpPr>
          <p:nvPr>
            <p:ph sz="quarter" idx="2"/>
          </p:nvPr>
        </p:nvSpPr>
        <p:spPr/>
        <p:txBody>
          <a:bodyPr/>
          <a:lstStyle/>
          <a:p>
            <a:r>
              <a:rPr lang="en-US" b="0" i="0" dirty="0">
                <a:solidFill>
                  <a:schemeClr val="accent2"/>
                </a:solidFill>
                <a:effectLst/>
                <a:latin typeface="Arial" panose="020B0604020202020204" pitchFamily="34" charset="0"/>
              </a:rPr>
              <a:t>Bassett Healthcare Network</a:t>
            </a:r>
          </a:p>
          <a:p>
            <a:r>
              <a:rPr lang="en-US" dirty="0"/>
              <a:t>North Country Family Health Center</a:t>
            </a:r>
          </a:p>
          <a:p>
            <a:r>
              <a:rPr lang="en-US" dirty="0"/>
              <a:t>Northwell Health</a:t>
            </a:r>
          </a:p>
          <a:p>
            <a:r>
              <a:rPr lang="en-US" dirty="0"/>
              <a:t>Open Door Family Medical Center</a:t>
            </a:r>
          </a:p>
          <a:p>
            <a:r>
              <a:rPr lang="en-US" dirty="0"/>
              <a:t>Urban Health</a:t>
            </a:r>
          </a:p>
        </p:txBody>
      </p:sp>
      <p:sp>
        <p:nvSpPr>
          <p:cNvPr id="5" name="Text Placeholder 4">
            <a:extLst>
              <a:ext uri="{FF2B5EF4-FFF2-40B4-BE49-F238E27FC236}">
                <a16:creationId xmlns:a16="http://schemas.microsoft.com/office/drawing/2014/main" id="{659F9C93-4ADA-43F4-81BD-ADD0C96424E0}"/>
              </a:ext>
            </a:extLst>
          </p:cNvPr>
          <p:cNvSpPr>
            <a:spLocks noGrp="1"/>
          </p:cNvSpPr>
          <p:nvPr>
            <p:ph type="body" sz="half" idx="3"/>
          </p:nvPr>
        </p:nvSpPr>
        <p:spPr/>
        <p:txBody>
          <a:bodyPr/>
          <a:lstStyle/>
          <a:p>
            <a:r>
              <a:rPr lang="en-US" dirty="0"/>
              <a:t>Cohort 2 Sponsoring Organizations</a:t>
            </a:r>
          </a:p>
        </p:txBody>
      </p:sp>
      <p:sp>
        <p:nvSpPr>
          <p:cNvPr id="6" name="Content Placeholder 5">
            <a:extLst>
              <a:ext uri="{FF2B5EF4-FFF2-40B4-BE49-F238E27FC236}">
                <a16:creationId xmlns:a16="http://schemas.microsoft.com/office/drawing/2014/main" id="{A9313A51-0373-4301-9103-E36C1C7AD14D}"/>
              </a:ext>
            </a:extLst>
          </p:cNvPr>
          <p:cNvSpPr>
            <a:spLocks noGrp="1"/>
          </p:cNvSpPr>
          <p:nvPr>
            <p:ph sz="quarter" idx="4"/>
          </p:nvPr>
        </p:nvSpPr>
        <p:spPr>
          <a:xfrm>
            <a:off x="6291073" y="2708519"/>
            <a:ext cx="5741600" cy="3886200"/>
          </a:xfrm>
        </p:spPr>
        <p:txBody>
          <a:bodyPr/>
          <a:lstStyle/>
          <a:p>
            <a:r>
              <a:rPr lang="en-US" dirty="0"/>
              <a:t>Community Healthcare Network</a:t>
            </a:r>
          </a:p>
          <a:p>
            <a:r>
              <a:rPr lang="en-US" dirty="0"/>
              <a:t>Institute for Family Health</a:t>
            </a:r>
          </a:p>
          <a:p>
            <a:r>
              <a:rPr lang="en-US" dirty="0"/>
              <a:t>Morris Heights Health Center</a:t>
            </a:r>
            <a:r>
              <a:rPr lang="en-US" sz="1200" dirty="0"/>
              <a:t> </a:t>
            </a:r>
            <a:r>
              <a:rPr lang="en-US" sz="1400" dirty="0"/>
              <a:t>(pending final approval)</a:t>
            </a:r>
            <a:endParaRPr lang="en-US" sz="2400" dirty="0"/>
          </a:p>
          <a:p>
            <a:r>
              <a:rPr lang="en-US" dirty="0"/>
              <a:t>Ryan Health</a:t>
            </a:r>
          </a:p>
          <a:p>
            <a:endParaRPr lang="en-US" dirty="0"/>
          </a:p>
        </p:txBody>
      </p:sp>
    </p:spTree>
    <p:extLst>
      <p:ext uri="{BB962C8B-B14F-4D97-AF65-F5344CB8AC3E}">
        <p14:creationId xmlns:p14="http://schemas.microsoft.com/office/powerpoint/2010/main" val="28122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8FDCD-FB8F-4FDB-8C5F-2823DB8E37DD}"/>
              </a:ext>
            </a:extLst>
          </p:cNvPr>
          <p:cNvSpPr>
            <a:spLocks noGrp="1"/>
          </p:cNvSpPr>
          <p:nvPr>
            <p:ph type="title"/>
          </p:nvPr>
        </p:nvSpPr>
        <p:spPr/>
        <p:txBody>
          <a:bodyPr/>
          <a:lstStyle/>
          <a:p>
            <a:r>
              <a:rPr lang="en-US" dirty="0"/>
              <a:t>New York State Level Data</a:t>
            </a:r>
          </a:p>
        </p:txBody>
      </p:sp>
      <p:sp>
        <p:nvSpPr>
          <p:cNvPr id="5" name="Text Placeholder 4">
            <a:extLst>
              <a:ext uri="{FF2B5EF4-FFF2-40B4-BE49-F238E27FC236}">
                <a16:creationId xmlns:a16="http://schemas.microsoft.com/office/drawing/2014/main" id="{E3E7CEEB-31DA-4D37-9C44-7923A8541E1E}"/>
              </a:ext>
            </a:extLst>
          </p:cNvPr>
          <p:cNvSpPr>
            <a:spLocks noGrp="1"/>
          </p:cNvSpPr>
          <p:nvPr>
            <p:ph type="body" idx="1"/>
          </p:nvPr>
        </p:nvSpPr>
        <p:spPr/>
        <p:txBody>
          <a:bodyPr/>
          <a:lstStyle/>
          <a:p>
            <a:r>
              <a:rPr lang="en-US" dirty="0"/>
              <a:t>Data are from Cohort 1 of the Data Hub Project – July 1, 2020 - June 30, 2021</a:t>
            </a:r>
          </a:p>
        </p:txBody>
      </p:sp>
      <p:sp>
        <p:nvSpPr>
          <p:cNvPr id="6" name="Text Placeholder 4">
            <a:extLst>
              <a:ext uri="{FF2B5EF4-FFF2-40B4-BE49-F238E27FC236}">
                <a16:creationId xmlns:a16="http://schemas.microsoft.com/office/drawing/2014/main" id="{5F94A1C2-A966-450C-8480-6CD9AB51939F}"/>
              </a:ext>
            </a:extLst>
          </p:cNvPr>
          <p:cNvSpPr txBox="1">
            <a:spLocks/>
          </p:cNvSpPr>
          <p:nvPr/>
        </p:nvSpPr>
        <p:spPr>
          <a:xfrm>
            <a:off x="963084" y="6103144"/>
            <a:ext cx="10363200" cy="1509712"/>
          </a:xfrm>
          <a:prstGeom prst="rect">
            <a:avLst/>
          </a:prstGeom>
        </p:spPr>
        <p:txBody>
          <a:bodyPr vert="horz" anchor="t">
            <a:normAutofit/>
          </a:bodyPr>
          <a:lstStyle>
            <a:lvl1pPr marL="45720" indent="0" algn="l" rtl="0" eaLnBrk="1" latinLnBrk="0" hangingPunct="1">
              <a:spcBef>
                <a:spcPts val="300"/>
              </a:spcBef>
              <a:buClr>
                <a:srgbClr val="B2D33E"/>
              </a:buClr>
              <a:buFont typeface="Georgia"/>
              <a:buNone/>
              <a:defRPr kumimoji="0" sz="2100" b="0" kern="1200">
                <a:solidFill>
                  <a:schemeClr val="tx2"/>
                </a:solidFill>
                <a:latin typeface="+mn-lt"/>
                <a:ea typeface="+mn-ea"/>
                <a:cs typeface="Arial" panose="020B0604020202020204" pitchFamily="34" charset="0"/>
              </a:defRPr>
            </a:lvl1pPr>
            <a:lvl2pPr marL="658368" indent="-246888" algn="l" rtl="0" eaLnBrk="1" latinLnBrk="0" hangingPunct="1">
              <a:spcBef>
                <a:spcPts val="300"/>
              </a:spcBef>
              <a:buClr>
                <a:srgbClr val="B2D33E"/>
              </a:buClr>
              <a:buFont typeface="Georgia"/>
              <a:buNone/>
              <a:defRPr kumimoji="0" sz="1800" kern="1200">
                <a:solidFill>
                  <a:schemeClr val="tx1">
                    <a:tint val="7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rgbClr val="B2D33E"/>
              </a:buClr>
              <a:buFont typeface="Wingdings 2" panose="05020102010507070707" pitchFamily="18" charset="2"/>
              <a:buNone/>
              <a:defRPr kumimoji="0" sz="1600" kern="1200">
                <a:solidFill>
                  <a:schemeClr val="tx1">
                    <a:tint val="7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rgbClr val="B2D33E"/>
              </a:buClr>
              <a:buFont typeface="Wingdings 2" panose="05020102010507070707" pitchFamily="18" charset="2"/>
              <a:buNone/>
              <a:defRPr kumimoji="0" sz="1400" kern="1200">
                <a:solidFill>
                  <a:schemeClr val="tx1">
                    <a:tint val="7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rgbClr val="B2D33E"/>
              </a:buClr>
              <a:buFont typeface="Wingdings 2" panose="05020102010507070707" pitchFamily="18" charset="2"/>
              <a:buNone/>
              <a:defRPr kumimoji="0" sz="1400" kern="1200">
                <a:solidFill>
                  <a:schemeClr val="tx1">
                    <a:tint val="7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r>
              <a:rPr lang="en-US" sz="1800" dirty="0"/>
              <a:t>Data presented are preliminary and subject to change.</a:t>
            </a:r>
          </a:p>
        </p:txBody>
      </p:sp>
    </p:spTree>
    <p:extLst>
      <p:ext uri="{BB962C8B-B14F-4D97-AF65-F5344CB8AC3E}">
        <p14:creationId xmlns:p14="http://schemas.microsoft.com/office/powerpoint/2010/main" val="148090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0017-036F-44F9-BB81-B1C3ADADBAEA}"/>
              </a:ext>
            </a:extLst>
          </p:cNvPr>
          <p:cNvSpPr>
            <a:spLocks noGrp="1"/>
          </p:cNvSpPr>
          <p:nvPr>
            <p:ph type="title"/>
          </p:nvPr>
        </p:nvSpPr>
        <p:spPr/>
        <p:txBody>
          <a:bodyPr/>
          <a:lstStyle/>
          <a:p>
            <a:r>
              <a:rPr lang="en-US" dirty="0"/>
              <a:t>Visits and Patients</a:t>
            </a:r>
          </a:p>
        </p:txBody>
      </p:sp>
      <p:sp>
        <p:nvSpPr>
          <p:cNvPr id="30" name="TextBox 29">
            <a:extLst>
              <a:ext uri="{FF2B5EF4-FFF2-40B4-BE49-F238E27FC236}">
                <a16:creationId xmlns:a16="http://schemas.microsoft.com/office/drawing/2014/main" id="{D100CAC0-3878-43FB-B2D5-301234FE8AE7}"/>
              </a:ext>
            </a:extLst>
          </p:cNvPr>
          <p:cNvSpPr txBox="1"/>
          <p:nvPr/>
        </p:nvSpPr>
        <p:spPr>
          <a:xfrm>
            <a:off x="3091812" y="6325820"/>
            <a:ext cx="6067687" cy="276999"/>
          </a:xfrm>
          <a:prstGeom prst="rect">
            <a:avLst/>
          </a:prstGeom>
          <a:noFill/>
        </p:spPr>
        <p:txBody>
          <a:bodyPr wrap="none" rtlCol="0">
            <a:spAutoFit/>
          </a:bodyPr>
          <a:lstStyle/>
          <a:p>
            <a:r>
              <a:rPr lang="en-US" sz="1200" dirty="0"/>
              <a:t>****These data counts are lower than normal due to COVID-19 and school closures****</a:t>
            </a:r>
          </a:p>
        </p:txBody>
      </p:sp>
      <p:grpSp>
        <p:nvGrpSpPr>
          <p:cNvPr id="13" name="Group 12">
            <a:extLst>
              <a:ext uri="{FF2B5EF4-FFF2-40B4-BE49-F238E27FC236}">
                <a16:creationId xmlns:a16="http://schemas.microsoft.com/office/drawing/2014/main" id="{2DB844A9-CFB6-4BCE-987C-71B828F5C54E}"/>
              </a:ext>
            </a:extLst>
          </p:cNvPr>
          <p:cNvGrpSpPr/>
          <p:nvPr/>
        </p:nvGrpSpPr>
        <p:grpSpPr>
          <a:xfrm>
            <a:off x="1624602" y="3190823"/>
            <a:ext cx="1533525" cy="2180277"/>
            <a:chOff x="4300537" y="2708017"/>
            <a:chExt cx="1533525" cy="2180277"/>
          </a:xfrm>
        </p:grpSpPr>
        <p:pic>
          <p:nvPicPr>
            <p:cNvPr id="9" name="Graphic 8" descr="Stethoscope with solid fill">
              <a:extLst>
                <a:ext uri="{FF2B5EF4-FFF2-40B4-BE49-F238E27FC236}">
                  <a16:creationId xmlns:a16="http://schemas.microsoft.com/office/drawing/2014/main" id="{4BB0C709-0932-48C3-A097-11454D7A5F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38649" y="2708017"/>
              <a:ext cx="1257300" cy="1257300"/>
            </a:xfrm>
            <a:prstGeom prst="rect">
              <a:avLst/>
            </a:prstGeom>
          </p:spPr>
        </p:pic>
        <p:sp>
          <p:nvSpPr>
            <p:cNvPr id="11" name="TextBox 10">
              <a:extLst>
                <a:ext uri="{FF2B5EF4-FFF2-40B4-BE49-F238E27FC236}">
                  <a16:creationId xmlns:a16="http://schemas.microsoft.com/office/drawing/2014/main" id="{45D7CC51-698D-4DF4-8BEE-290FD81EB12B}"/>
                </a:ext>
              </a:extLst>
            </p:cNvPr>
            <p:cNvSpPr txBox="1"/>
            <p:nvPr/>
          </p:nvSpPr>
          <p:spPr>
            <a:xfrm>
              <a:off x="4300537" y="4057297"/>
              <a:ext cx="1533525" cy="830997"/>
            </a:xfrm>
            <a:prstGeom prst="rect">
              <a:avLst/>
            </a:prstGeom>
            <a:noFill/>
          </p:spPr>
          <p:txBody>
            <a:bodyPr wrap="square">
              <a:spAutoFit/>
            </a:bodyPr>
            <a:lstStyle/>
            <a:p>
              <a:pPr algn="ctr"/>
              <a:r>
                <a:rPr lang="en-US" sz="2400" dirty="0"/>
                <a:t>34,018 Visits</a:t>
              </a:r>
            </a:p>
          </p:txBody>
        </p:sp>
      </p:grpSp>
      <p:grpSp>
        <p:nvGrpSpPr>
          <p:cNvPr id="4" name="Group 3">
            <a:extLst>
              <a:ext uri="{FF2B5EF4-FFF2-40B4-BE49-F238E27FC236}">
                <a16:creationId xmlns:a16="http://schemas.microsoft.com/office/drawing/2014/main" id="{18BADB15-0477-4D22-8CC2-E29990492F5D}"/>
              </a:ext>
            </a:extLst>
          </p:cNvPr>
          <p:cNvGrpSpPr/>
          <p:nvPr/>
        </p:nvGrpSpPr>
        <p:grpSpPr>
          <a:xfrm>
            <a:off x="7271514" y="2824464"/>
            <a:ext cx="5034211" cy="2920012"/>
            <a:chOff x="5979117" y="2820955"/>
            <a:chExt cx="5034211" cy="2920012"/>
          </a:xfrm>
        </p:grpSpPr>
        <p:grpSp>
          <p:nvGrpSpPr>
            <p:cNvPr id="29" name="Group 28">
              <a:extLst>
                <a:ext uri="{FF2B5EF4-FFF2-40B4-BE49-F238E27FC236}">
                  <a16:creationId xmlns:a16="http://schemas.microsoft.com/office/drawing/2014/main" id="{8D7E88C9-E5D6-44A2-BDBE-F06626AF3FD4}"/>
                </a:ext>
              </a:extLst>
            </p:cNvPr>
            <p:cNvGrpSpPr/>
            <p:nvPr/>
          </p:nvGrpSpPr>
          <p:grpSpPr>
            <a:xfrm>
              <a:off x="5979117" y="2820955"/>
              <a:ext cx="5034211" cy="2920012"/>
              <a:chOff x="5696892" y="2550019"/>
              <a:chExt cx="5034211" cy="2920012"/>
            </a:xfrm>
          </p:grpSpPr>
          <p:grpSp>
            <p:nvGrpSpPr>
              <p:cNvPr id="27" name="Group 26">
                <a:extLst>
                  <a:ext uri="{FF2B5EF4-FFF2-40B4-BE49-F238E27FC236}">
                    <a16:creationId xmlns:a16="http://schemas.microsoft.com/office/drawing/2014/main" id="{06851E7B-06CF-4790-94B0-8528D950BAD4}"/>
                  </a:ext>
                </a:extLst>
              </p:cNvPr>
              <p:cNvGrpSpPr/>
              <p:nvPr/>
            </p:nvGrpSpPr>
            <p:grpSpPr>
              <a:xfrm>
                <a:off x="6498977" y="2550019"/>
                <a:ext cx="4232126" cy="2920012"/>
                <a:chOff x="6241802" y="1809273"/>
                <a:chExt cx="4232126" cy="2920012"/>
              </a:xfrm>
            </p:grpSpPr>
            <p:sp>
              <p:nvSpPr>
                <p:cNvPr id="21" name="TextBox 20">
                  <a:extLst>
                    <a:ext uri="{FF2B5EF4-FFF2-40B4-BE49-F238E27FC236}">
                      <a16:creationId xmlns:a16="http://schemas.microsoft.com/office/drawing/2014/main" id="{3D7A717C-0A73-4DA8-AA53-3EC39DA839AF}"/>
                    </a:ext>
                  </a:extLst>
                </p:cNvPr>
                <p:cNvSpPr txBox="1"/>
                <p:nvPr/>
              </p:nvSpPr>
              <p:spPr>
                <a:xfrm>
                  <a:off x="6296025" y="1809273"/>
                  <a:ext cx="3645694" cy="646331"/>
                </a:xfrm>
                <a:prstGeom prst="rect">
                  <a:avLst/>
                </a:prstGeom>
                <a:noFill/>
              </p:spPr>
              <p:txBody>
                <a:bodyPr wrap="square">
                  <a:spAutoFit/>
                </a:bodyPr>
                <a:lstStyle/>
                <a:p>
                  <a:pPr algn="ctr"/>
                  <a:r>
                    <a:rPr lang="en-US" dirty="0"/>
                    <a:t>Average Number of Visits per</a:t>
                  </a:r>
                </a:p>
                <a:p>
                  <a:pPr algn="ctr"/>
                  <a:r>
                    <a:rPr lang="en-US" dirty="0"/>
                    <a:t>Patient by Type of Care</a:t>
                  </a:r>
                </a:p>
              </p:txBody>
            </p:sp>
            <p:grpSp>
              <p:nvGrpSpPr>
                <p:cNvPr id="26" name="Group 25">
                  <a:extLst>
                    <a:ext uri="{FF2B5EF4-FFF2-40B4-BE49-F238E27FC236}">
                      <a16:creationId xmlns:a16="http://schemas.microsoft.com/office/drawing/2014/main" id="{927BA7F9-9BA4-483B-BF8B-34479AB3357C}"/>
                    </a:ext>
                  </a:extLst>
                </p:cNvPr>
                <p:cNvGrpSpPr/>
                <p:nvPr/>
              </p:nvGrpSpPr>
              <p:grpSpPr>
                <a:xfrm>
                  <a:off x="6241802" y="2708018"/>
                  <a:ext cx="4232126" cy="2021267"/>
                  <a:chOff x="5992961" y="2708018"/>
                  <a:chExt cx="4232126" cy="2021267"/>
                </a:xfrm>
              </p:grpSpPr>
              <p:grpSp>
                <p:nvGrpSpPr>
                  <p:cNvPr id="24" name="Group 23">
                    <a:extLst>
                      <a:ext uri="{FF2B5EF4-FFF2-40B4-BE49-F238E27FC236}">
                        <a16:creationId xmlns:a16="http://schemas.microsoft.com/office/drawing/2014/main" id="{8CFDA9A6-0324-4C8B-9A0B-F339C13A3F7A}"/>
                      </a:ext>
                    </a:extLst>
                  </p:cNvPr>
                  <p:cNvGrpSpPr/>
                  <p:nvPr/>
                </p:nvGrpSpPr>
                <p:grpSpPr>
                  <a:xfrm>
                    <a:off x="5992961" y="2708018"/>
                    <a:ext cx="2257425" cy="2021267"/>
                    <a:chOff x="5992961" y="2708018"/>
                    <a:chExt cx="2257425" cy="2021267"/>
                  </a:xfrm>
                </p:grpSpPr>
                <p:pic>
                  <p:nvPicPr>
                    <p:cNvPr id="17" name="Graphic 16" descr="Mental Health with solid fill">
                      <a:extLst>
                        <a:ext uri="{FF2B5EF4-FFF2-40B4-BE49-F238E27FC236}">
                          <a16:creationId xmlns:a16="http://schemas.microsoft.com/office/drawing/2014/main" id="{46199D7A-5A7F-4E7E-9AB1-A9275769DC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93024" y="2708018"/>
                      <a:ext cx="1257299" cy="1257299"/>
                    </a:xfrm>
                    <a:prstGeom prst="rect">
                      <a:avLst/>
                    </a:prstGeom>
                  </p:spPr>
                </p:pic>
                <p:sp>
                  <p:nvSpPr>
                    <p:cNvPr id="22" name="TextBox 21">
                      <a:extLst>
                        <a:ext uri="{FF2B5EF4-FFF2-40B4-BE49-F238E27FC236}">
                          <a16:creationId xmlns:a16="http://schemas.microsoft.com/office/drawing/2014/main" id="{B5BA2098-E4CA-4A4F-B9E3-C4C398525EDF}"/>
                        </a:ext>
                      </a:extLst>
                    </p:cNvPr>
                    <p:cNvSpPr txBox="1"/>
                    <p:nvPr/>
                  </p:nvSpPr>
                  <p:spPr>
                    <a:xfrm>
                      <a:off x="5992961" y="4082954"/>
                      <a:ext cx="2257425" cy="646331"/>
                    </a:xfrm>
                    <a:prstGeom prst="rect">
                      <a:avLst/>
                    </a:prstGeom>
                    <a:noFill/>
                  </p:spPr>
                  <p:txBody>
                    <a:bodyPr wrap="square">
                      <a:spAutoFit/>
                    </a:bodyPr>
                    <a:lstStyle/>
                    <a:p>
                      <a:pPr algn="ctr"/>
                      <a:r>
                        <a:rPr lang="en-US" dirty="0"/>
                        <a:t>Behavioral Health</a:t>
                      </a:r>
                    </a:p>
                    <a:p>
                      <a:pPr algn="ctr"/>
                      <a:r>
                        <a:rPr lang="en-US" dirty="0"/>
                        <a:t>6.00</a:t>
                      </a:r>
                    </a:p>
                  </p:txBody>
                </p:sp>
              </p:grpSp>
              <p:sp>
                <p:nvSpPr>
                  <p:cNvPr id="23" name="TextBox 22">
                    <a:extLst>
                      <a:ext uri="{FF2B5EF4-FFF2-40B4-BE49-F238E27FC236}">
                        <a16:creationId xmlns:a16="http://schemas.microsoft.com/office/drawing/2014/main" id="{3B6B707A-3FA1-4D27-ADCD-7F1C21C2E9E1}"/>
                      </a:ext>
                    </a:extLst>
                  </p:cNvPr>
                  <p:cNvSpPr txBox="1"/>
                  <p:nvPr/>
                </p:nvSpPr>
                <p:spPr>
                  <a:xfrm>
                    <a:off x="7967662" y="4082954"/>
                    <a:ext cx="2257425" cy="646331"/>
                  </a:xfrm>
                  <a:prstGeom prst="rect">
                    <a:avLst/>
                  </a:prstGeom>
                  <a:noFill/>
                </p:spPr>
                <p:txBody>
                  <a:bodyPr wrap="square">
                    <a:spAutoFit/>
                  </a:bodyPr>
                  <a:lstStyle/>
                  <a:p>
                    <a:pPr algn="ctr"/>
                    <a:r>
                      <a:rPr lang="en-US" dirty="0"/>
                      <a:t>Primary Care</a:t>
                    </a:r>
                  </a:p>
                  <a:p>
                    <a:pPr algn="ctr"/>
                    <a:r>
                      <a:rPr lang="en-US" dirty="0"/>
                      <a:t>2.42</a:t>
                    </a:r>
                  </a:p>
                </p:txBody>
              </p:sp>
            </p:grpSp>
          </p:grpSp>
          <p:sp>
            <p:nvSpPr>
              <p:cNvPr id="28" name="Arrow: Right 27">
                <a:extLst>
                  <a:ext uri="{FF2B5EF4-FFF2-40B4-BE49-F238E27FC236}">
                    <a16:creationId xmlns:a16="http://schemas.microsoft.com/office/drawing/2014/main" id="{EB2BEB25-C4F4-43C1-A69B-99CAFCBD686E}"/>
                  </a:ext>
                </a:extLst>
              </p:cNvPr>
              <p:cNvSpPr/>
              <p:nvPr/>
            </p:nvSpPr>
            <p:spPr>
              <a:xfrm>
                <a:off x="5696892" y="3804425"/>
                <a:ext cx="715569" cy="4111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Graphic 9" descr="Heart with pulse with solid fill">
              <a:extLst>
                <a:ext uri="{FF2B5EF4-FFF2-40B4-BE49-F238E27FC236}">
                  <a16:creationId xmlns:a16="http://schemas.microsoft.com/office/drawing/2014/main" id="{C9D163BA-4071-4EF4-A25F-1FEAC40B81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76210" y="3699936"/>
              <a:ext cx="1257298" cy="1257298"/>
            </a:xfrm>
            <a:prstGeom prst="rect">
              <a:avLst/>
            </a:prstGeom>
          </p:spPr>
        </p:pic>
      </p:grpSp>
      <p:grpSp>
        <p:nvGrpSpPr>
          <p:cNvPr id="6" name="Group 5">
            <a:extLst>
              <a:ext uri="{FF2B5EF4-FFF2-40B4-BE49-F238E27FC236}">
                <a16:creationId xmlns:a16="http://schemas.microsoft.com/office/drawing/2014/main" id="{061E5B96-448B-485C-AC9F-9408317E917C}"/>
              </a:ext>
            </a:extLst>
          </p:cNvPr>
          <p:cNvGrpSpPr/>
          <p:nvPr/>
        </p:nvGrpSpPr>
        <p:grpSpPr>
          <a:xfrm>
            <a:off x="323310" y="3282804"/>
            <a:ext cx="1297150" cy="2093124"/>
            <a:chOff x="323310" y="3282804"/>
            <a:chExt cx="1297150" cy="2093124"/>
          </a:xfrm>
        </p:grpSpPr>
        <p:sp>
          <p:nvSpPr>
            <p:cNvPr id="3" name="TextBox 2">
              <a:extLst>
                <a:ext uri="{FF2B5EF4-FFF2-40B4-BE49-F238E27FC236}">
                  <a16:creationId xmlns:a16="http://schemas.microsoft.com/office/drawing/2014/main" id="{685305C5-CBE8-4306-AA2A-AFE20E7F4971}"/>
                </a:ext>
              </a:extLst>
            </p:cNvPr>
            <p:cNvSpPr txBox="1"/>
            <p:nvPr/>
          </p:nvSpPr>
          <p:spPr>
            <a:xfrm>
              <a:off x="323310" y="4544931"/>
              <a:ext cx="1297150" cy="830997"/>
            </a:xfrm>
            <a:prstGeom prst="rect">
              <a:avLst/>
            </a:prstGeom>
            <a:noFill/>
          </p:spPr>
          <p:txBody>
            <a:bodyPr wrap="none" rtlCol="0">
              <a:spAutoFit/>
            </a:bodyPr>
            <a:lstStyle/>
            <a:p>
              <a:pPr algn="ctr"/>
              <a:r>
                <a:rPr lang="en-US" sz="2400" dirty="0"/>
                <a:t>9,648 </a:t>
              </a:r>
            </a:p>
            <a:p>
              <a:pPr algn="ctr"/>
              <a:r>
                <a:rPr lang="en-US" sz="2400" dirty="0"/>
                <a:t>Patients</a:t>
              </a:r>
            </a:p>
          </p:txBody>
        </p:sp>
        <p:pic>
          <p:nvPicPr>
            <p:cNvPr id="15" name="Graphic 14" descr="User with solid fill">
              <a:extLst>
                <a:ext uri="{FF2B5EF4-FFF2-40B4-BE49-F238E27FC236}">
                  <a16:creationId xmlns:a16="http://schemas.microsoft.com/office/drawing/2014/main" id="{EC31E283-8F73-4CF5-B902-47CE8CEE21D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43236" y="3282804"/>
              <a:ext cx="1257299" cy="1257299"/>
            </a:xfrm>
            <a:prstGeom prst="rect">
              <a:avLst/>
            </a:prstGeom>
          </p:spPr>
        </p:pic>
      </p:grpSp>
      <p:sp>
        <p:nvSpPr>
          <p:cNvPr id="31" name="TextBox 30">
            <a:extLst>
              <a:ext uri="{FF2B5EF4-FFF2-40B4-BE49-F238E27FC236}">
                <a16:creationId xmlns:a16="http://schemas.microsoft.com/office/drawing/2014/main" id="{AB111A2F-D88E-4E32-90F7-0FAE2718F23F}"/>
              </a:ext>
            </a:extLst>
          </p:cNvPr>
          <p:cNvSpPr txBox="1"/>
          <p:nvPr/>
        </p:nvSpPr>
        <p:spPr>
          <a:xfrm>
            <a:off x="699912" y="1935673"/>
            <a:ext cx="10509956" cy="369332"/>
          </a:xfrm>
          <a:prstGeom prst="rect">
            <a:avLst/>
          </a:prstGeom>
          <a:noFill/>
        </p:spPr>
        <p:txBody>
          <a:bodyPr wrap="square">
            <a:spAutoFit/>
          </a:bodyPr>
          <a:lstStyle/>
          <a:p>
            <a:r>
              <a:rPr lang="en-US" dirty="0">
                <a:solidFill>
                  <a:schemeClr val="accent5"/>
                </a:solidFill>
              </a:rPr>
              <a:t>Data are from Cohort 1 of the Data Hub Project – July 1, 2020 - June 30, 2021</a:t>
            </a:r>
          </a:p>
        </p:txBody>
      </p:sp>
      <p:grpSp>
        <p:nvGrpSpPr>
          <p:cNvPr id="5" name="Group 4">
            <a:extLst>
              <a:ext uri="{FF2B5EF4-FFF2-40B4-BE49-F238E27FC236}">
                <a16:creationId xmlns:a16="http://schemas.microsoft.com/office/drawing/2014/main" id="{57F92117-43E9-436E-A436-3780B765BA87}"/>
              </a:ext>
            </a:extLst>
          </p:cNvPr>
          <p:cNvGrpSpPr/>
          <p:nvPr/>
        </p:nvGrpSpPr>
        <p:grpSpPr>
          <a:xfrm>
            <a:off x="3426718" y="2651459"/>
            <a:ext cx="3609277" cy="3266019"/>
            <a:chOff x="3075659" y="2651460"/>
            <a:chExt cx="3609277" cy="3266019"/>
          </a:xfrm>
        </p:grpSpPr>
        <p:sp>
          <p:nvSpPr>
            <p:cNvPr id="32" name="Arrow: Right 31">
              <a:extLst>
                <a:ext uri="{FF2B5EF4-FFF2-40B4-BE49-F238E27FC236}">
                  <a16:creationId xmlns:a16="http://schemas.microsoft.com/office/drawing/2014/main" id="{B74A577F-4F13-4EE0-B345-CE65AB3C8DB2}"/>
                </a:ext>
              </a:extLst>
            </p:cNvPr>
            <p:cNvSpPr/>
            <p:nvPr/>
          </p:nvSpPr>
          <p:spPr>
            <a:xfrm>
              <a:off x="3075659" y="4107209"/>
              <a:ext cx="715569" cy="4111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6E33E1C2-E2C0-4D4D-A590-A41C14518728}"/>
                </a:ext>
              </a:extLst>
            </p:cNvPr>
            <p:cNvGrpSpPr/>
            <p:nvPr/>
          </p:nvGrpSpPr>
          <p:grpSpPr>
            <a:xfrm>
              <a:off x="4048842" y="2651460"/>
              <a:ext cx="2636094" cy="3266019"/>
              <a:chOff x="201139" y="2202493"/>
              <a:chExt cx="3532401" cy="4376509"/>
            </a:xfrm>
          </p:grpSpPr>
          <p:graphicFrame>
            <p:nvGraphicFramePr>
              <p:cNvPr id="34" name="Chart 33">
                <a:extLst>
                  <a:ext uri="{FF2B5EF4-FFF2-40B4-BE49-F238E27FC236}">
                    <a16:creationId xmlns:a16="http://schemas.microsoft.com/office/drawing/2014/main" id="{EC413970-0A2C-4EFC-B576-A2886B9AC972}"/>
                  </a:ext>
                </a:extLst>
              </p:cNvPr>
              <p:cNvGraphicFramePr>
                <a:graphicFrameLocks/>
              </p:cNvGraphicFramePr>
              <p:nvPr>
                <p:extLst>
                  <p:ext uri="{D42A27DB-BD31-4B8C-83A1-F6EECF244321}">
                    <p14:modId xmlns:p14="http://schemas.microsoft.com/office/powerpoint/2010/main" val="1245329622"/>
                  </p:ext>
                </p:extLst>
              </p:nvPr>
            </p:nvGraphicFramePr>
            <p:xfrm>
              <a:off x="201139" y="2202493"/>
              <a:ext cx="3532401" cy="4376509"/>
            </p:xfrm>
            <a:graphic>
              <a:graphicData uri="http://schemas.openxmlformats.org/drawingml/2006/chart">
                <c:chart xmlns:c="http://schemas.openxmlformats.org/drawingml/2006/chart" xmlns:r="http://schemas.openxmlformats.org/officeDocument/2006/relationships" r:id="rId11"/>
              </a:graphicData>
            </a:graphic>
          </p:graphicFrame>
          <p:pic>
            <p:nvPicPr>
              <p:cNvPr id="35" name="Graphic 34" descr="Mental Health with solid fill">
                <a:extLst>
                  <a:ext uri="{FF2B5EF4-FFF2-40B4-BE49-F238E27FC236}">
                    <a16:creationId xmlns:a16="http://schemas.microsoft.com/office/drawing/2014/main" id="{F34C4BEC-2CF4-4C43-B503-C29E1770BC5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12691" y="4801227"/>
                <a:ext cx="741579" cy="741579"/>
              </a:xfrm>
              <a:prstGeom prst="rect">
                <a:avLst/>
              </a:prstGeom>
            </p:spPr>
          </p:pic>
          <p:pic>
            <p:nvPicPr>
              <p:cNvPr id="36" name="Graphic 35" descr="Heart with pulse with solid fill">
                <a:extLst>
                  <a:ext uri="{FF2B5EF4-FFF2-40B4-BE49-F238E27FC236}">
                    <a16:creationId xmlns:a16="http://schemas.microsoft.com/office/drawing/2014/main" id="{E402FD39-5EE7-44D1-870C-44F523D757E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406511" y="4243774"/>
                <a:ext cx="741579" cy="741579"/>
              </a:xfrm>
              <a:prstGeom prst="rect">
                <a:avLst/>
              </a:prstGeom>
            </p:spPr>
          </p:pic>
        </p:grpSp>
      </p:grpSp>
    </p:spTree>
    <p:extLst>
      <p:ext uri="{BB962C8B-B14F-4D97-AF65-F5344CB8AC3E}">
        <p14:creationId xmlns:p14="http://schemas.microsoft.com/office/powerpoint/2010/main" val="389325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FBA6-9958-4CF3-BDB5-750204861E04}"/>
              </a:ext>
            </a:extLst>
          </p:cNvPr>
          <p:cNvSpPr>
            <a:spLocks noGrp="1"/>
          </p:cNvSpPr>
          <p:nvPr>
            <p:ph type="title"/>
          </p:nvPr>
        </p:nvSpPr>
        <p:spPr>
          <a:xfrm>
            <a:off x="269790" y="110079"/>
            <a:ext cx="10515600" cy="1325563"/>
          </a:xfrm>
        </p:spPr>
        <p:txBody>
          <a:bodyPr/>
          <a:lstStyle/>
          <a:p>
            <a:r>
              <a:rPr lang="en-US" sz="3200" dirty="0">
                <a:solidFill>
                  <a:schemeClr val="accent2"/>
                </a:solidFill>
                <a:latin typeface="+mn-lt"/>
                <a:ea typeface="+mn-ea"/>
                <a:cs typeface="+mn-cs"/>
              </a:rPr>
              <a:t>SBHC Patient Demographics</a:t>
            </a:r>
          </a:p>
        </p:txBody>
      </p:sp>
      <p:grpSp>
        <p:nvGrpSpPr>
          <p:cNvPr id="19" name="Group 18">
            <a:extLst>
              <a:ext uri="{FF2B5EF4-FFF2-40B4-BE49-F238E27FC236}">
                <a16:creationId xmlns:a16="http://schemas.microsoft.com/office/drawing/2014/main" id="{E83417C0-0192-41AD-BF84-CFF2A7FA7BDD}"/>
              </a:ext>
            </a:extLst>
          </p:cNvPr>
          <p:cNvGrpSpPr/>
          <p:nvPr/>
        </p:nvGrpSpPr>
        <p:grpSpPr>
          <a:xfrm>
            <a:off x="4766186" y="4616254"/>
            <a:ext cx="2787850" cy="1803447"/>
            <a:chOff x="4766186" y="4456158"/>
            <a:chExt cx="2787850" cy="1803447"/>
          </a:xfrm>
        </p:grpSpPr>
        <p:cxnSp>
          <p:nvCxnSpPr>
            <p:cNvPr id="9" name="Straight Arrow Connector 8">
              <a:extLst>
                <a:ext uri="{FF2B5EF4-FFF2-40B4-BE49-F238E27FC236}">
                  <a16:creationId xmlns:a16="http://schemas.microsoft.com/office/drawing/2014/main" id="{17B9B530-90B7-4928-B9B3-E41D83A64DED}"/>
                </a:ext>
              </a:extLst>
            </p:cNvPr>
            <p:cNvCxnSpPr>
              <a:cxnSpLocks/>
            </p:cNvCxnSpPr>
            <p:nvPr/>
          </p:nvCxnSpPr>
          <p:spPr>
            <a:xfrm>
              <a:off x="5024603" y="4456158"/>
              <a:ext cx="1" cy="770938"/>
            </a:xfrm>
            <a:prstGeom prst="straightConnector1">
              <a:avLst/>
            </a:prstGeom>
            <a:ln w="38100">
              <a:solidFill>
                <a:srgbClr val="353A3E"/>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DA78F13-A61F-406B-80BF-433ABA29EC82}"/>
                </a:ext>
              </a:extLst>
            </p:cNvPr>
            <p:cNvCxnSpPr>
              <a:cxnSpLocks/>
            </p:cNvCxnSpPr>
            <p:nvPr/>
          </p:nvCxnSpPr>
          <p:spPr>
            <a:xfrm rot="10800000">
              <a:off x="4766186" y="4456158"/>
              <a:ext cx="516835" cy="0"/>
            </a:xfrm>
            <a:prstGeom prst="straightConnector1">
              <a:avLst/>
            </a:prstGeom>
            <a:ln w="38100">
              <a:solidFill>
                <a:srgbClr val="353A3E"/>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25DF3A8-C09F-4F91-A141-7DCB02EF24FA}"/>
                </a:ext>
              </a:extLst>
            </p:cNvPr>
            <p:cNvSpPr txBox="1"/>
            <p:nvPr/>
          </p:nvSpPr>
          <p:spPr>
            <a:xfrm>
              <a:off x="4810835" y="5336275"/>
              <a:ext cx="2743201" cy="923330"/>
            </a:xfrm>
            <a:prstGeom prst="rect">
              <a:avLst/>
            </a:prstGeom>
            <a:noFill/>
          </p:spPr>
          <p:txBody>
            <a:bodyPr wrap="square" rtlCol="0">
              <a:spAutoFit/>
            </a:bodyPr>
            <a:lstStyle/>
            <a:p>
              <a:r>
                <a:rPr lang="en-US" dirty="0">
                  <a:solidFill>
                    <a:srgbClr val="F5802B"/>
                  </a:solidFill>
                </a:rPr>
                <a:t>65% </a:t>
              </a:r>
              <a:r>
                <a:rPr lang="en-US" dirty="0">
                  <a:solidFill>
                    <a:srgbClr val="353A3E"/>
                  </a:solidFill>
                </a:rPr>
                <a:t>of those who identified as White also identified as Hispanic.</a:t>
              </a:r>
            </a:p>
          </p:txBody>
        </p:sp>
      </p:grpSp>
      <p:graphicFrame>
        <p:nvGraphicFramePr>
          <p:cNvPr id="18" name="Chart 17">
            <a:extLst>
              <a:ext uri="{FF2B5EF4-FFF2-40B4-BE49-F238E27FC236}">
                <a16:creationId xmlns:a16="http://schemas.microsoft.com/office/drawing/2014/main" id="{3156466F-0616-468D-9197-5B77A8E0C919}"/>
              </a:ext>
            </a:extLst>
          </p:cNvPr>
          <p:cNvGraphicFramePr>
            <a:graphicFrameLocks/>
          </p:cNvGraphicFramePr>
          <p:nvPr>
            <p:extLst>
              <p:ext uri="{D42A27DB-BD31-4B8C-83A1-F6EECF244321}">
                <p14:modId xmlns:p14="http://schemas.microsoft.com/office/powerpoint/2010/main" val="2183436356"/>
              </p:ext>
            </p:extLst>
          </p:nvPr>
        </p:nvGraphicFramePr>
        <p:xfrm>
          <a:off x="5272893" y="3999109"/>
          <a:ext cx="4572000" cy="116922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697B707F-A26B-414A-B110-022E81AD2325}"/>
              </a:ext>
            </a:extLst>
          </p:cNvPr>
          <p:cNvSpPr txBox="1"/>
          <p:nvPr/>
        </p:nvSpPr>
        <p:spPr>
          <a:xfrm>
            <a:off x="275434" y="944086"/>
            <a:ext cx="10509956" cy="369332"/>
          </a:xfrm>
          <a:prstGeom prst="rect">
            <a:avLst/>
          </a:prstGeom>
          <a:noFill/>
        </p:spPr>
        <p:txBody>
          <a:bodyPr wrap="square">
            <a:spAutoFit/>
          </a:bodyPr>
          <a:lstStyle/>
          <a:p>
            <a:r>
              <a:rPr lang="en-US" dirty="0">
                <a:solidFill>
                  <a:schemeClr val="accent5"/>
                </a:solidFill>
              </a:rPr>
              <a:t>Data are from Cohort 1 of the Data Hub Project – July 1, 2020 - June 30, 2021</a:t>
            </a:r>
          </a:p>
        </p:txBody>
      </p:sp>
      <p:grpSp>
        <p:nvGrpSpPr>
          <p:cNvPr id="5" name="Group 4">
            <a:extLst>
              <a:ext uri="{FF2B5EF4-FFF2-40B4-BE49-F238E27FC236}">
                <a16:creationId xmlns:a16="http://schemas.microsoft.com/office/drawing/2014/main" id="{C2047A5B-0703-4658-9FF6-CBAD62C99A51}"/>
              </a:ext>
            </a:extLst>
          </p:cNvPr>
          <p:cNvGrpSpPr/>
          <p:nvPr/>
        </p:nvGrpSpPr>
        <p:grpSpPr>
          <a:xfrm>
            <a:off x="213360" y="1428558"/>
            <a:ext cx="5314230" cy="2277861"/>
            <a:chOff x="213360" y="1428558"/>
            <a:chExt cx="5314230" cy="2277861"/>
          </a:xfrm>
        </p:grpSpPr>
        <p:sp>
          <p:nvSpPr>
            <p:cNvPr id="7" name="TextBox 6">
              <a:extLst>
                <a:ext uri="{FF2B5EF4-FFF2-40B4-BE49-F238E27FC236}">
                  <a16:creationId xmlns:a16="http://schemas.microsoft.com/office/drawing/2014/main" id="{91CABDD0-1CA9-4FF6-B995-7E8A7EC69C0F}"/>
                </a:ext>
              </a:extLst>
            </p:cNvPr>
            <p:cNvSpPr txBox="1"/>
            <p:nvPr/>
          </p:nvSpPr>
          <p:spPr>
            <a:xfrm>
              <a:off x="2428875" y="1428558"/>
              <a:ext cx="1378647" cy="307777"/>
            </a:xfrm>
            <a:prstGeom prst="rect">
              <a:avLst/>
            </a:prstGeom>
            <a:noFill/>
          </p:spPr>
          <p:txBody>
            <a:bodyPr wrap="none" rtlCol="0">
              <a:spAutoFit/>
            </a:bodyPr>
            <a:lstStyle/>
            <a:p>
              <a:r>
                <a:rPr lang="en-US" sz="1400" dirty="0">
                  <a:solidFill>
                    <a:schemeClr val="tx2">
                      <a:lumMod val="75000"/>
                    </a:schemeClr>
                  </a:solidFill>
                </a:rPr>
                <a:t>Gender by Age</a:t>
              </a:r>
            </a:p>
          </p:txBody>
        </p:sp>
        <p:pic>
          <p:nvPicPr>
            <p:cNvPr id="4" name="Picture 3" descr="Timeline&#10;&#10;Description automatically generated with medium confidence">
              <a:extLst>
                <a:ext uri="{FF2B5EF4-FFF2-40B4-BE49-F238E27FC236}">
                  <a16:creationId xmlns:a16="http://schemas.microsoft.com/office/drawing/2014/main" id="{4F42B67C-22D9-49C4-966B-670DE05F9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 y="1767395"/>
              <a:ext cx="5314230" cy="1939024"/>
            </a:xfrm>
            <a:prstGeom prst="rect">
              <a:avLst/>
            </a:prstGeom>
          </p:spPr>
        </p:pic>
      </p:grpSp>
      <p:graphicFrame>
        <p:nvGraphicFramePr>
          <p:cNvPr id="20" name="Chart 19">
            <a:extLst>
              <a:ext uri="{FF2B5EF4-FFF2-40B4-BE49-F238E27FC236}">
                <a16:creationId xmlns:a16="http://schemas.microsoft.com/office/drawing/2014/main" id="{51AF323F-BC6E-42B2-ABEA-32A3FC2F4CBD}"/>
              </a:ext>
            </a:extLst>
          </p:cNvPr>
          <p:cNvGraphicFramePr>
            <a:graphicFrameLocks/>
          </p:cNvGraphicFramePr>
          <p:nvPr>
            <p:extLst>
              <p:ext uri="{D42A27DB-BD31-4B8C-83A1-F6EECF244321}">
                <p14:modId xmlns:p14="http://schemas.microsoft.com/office/powerpoint/2010/main" val="2811091108"/>
              </p:ext>
            </p:extLst>
          </p:nvPr>
        </p:nvGraphicFramePr>
        <p:xfrm>
          <a:off x="6146105" y="1366748"/>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a:extLst>
              <a:ext uri="{FF2B5EF4-FFF2-40B4-BE49-F238E27FC236}">
                <a16:creationId xmlns:a16="http://schemas.microsoft.com/office/drawing/2014/main" id="{9D677095-3FE2-42C8-AF67-5CAA8720A5A5}"/>
              </a:ext>
            </a:extLst>
          </p:cNvPr>
          <p:cNvGraphicFramePr>
            <a:graphicFrameLocks/>
          </p:cNvGraphicFramePr>
          <p:nvPr>
            <p:extLst>
              <p:ext uri="{D42A27DB-BD31-4B8C-83A1-F6EECF244321}">
                <p14:modId xmlns:p14="http://schemas.microsoft.com/office/powerpoint/2010/main" val="2784549155"/>
              </p:ext>
            </p:extLst>
          </p:nvPr>
        </p:nvGraphicFramePr>
        <p:xfrm>
          <a:off x="241215" y="4004536"/>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22754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Graphic spid="20" grpId="0">
        <p:bldAsOne/>
      </p:bldGraphic>
      <p:bldGraphic spid="21"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 presentation">
  <a:themeElements>
    <a:clrScheme name="Apex Colors">
      <a:dk1>
        <a:srgbClr val="464D52"/>
      </a:dk1>
      <a:lt1>
        <a:sysClr val="window" lastClr="FFFFFF"/>
      </a:lt1>
      <a:dk2>
        <a:srgbClr val="A3ADAE"/>
      </a:dk2>
      <a:lt2>
        <a:srgbClr val="E5E4E4"/>
      </a:lt2>
      <a:accent1>
        <a:srgbClr val="B2D33E"/>
      </a:accent1>
      <a:accent2>
        <a:srgbClr val="464D52"/>
      </a:accent2>
      <a:accent3>
        <a:srgbClr val="F47920"/>
      </a:accent3>
      <a:accent4>
        <a:srgbClr val="D09B2C"/>
      </a:accent4>
      <a:accent5>
        <a:srgbClr val="A3ADAE"/>
      </a:accent5>
      <a:accent6>
        <a:srgbClr val="E5E4E4"/>
      </a:accent6>
      <a:hlink>
        <a:srgbClr val="FFFFFF"/>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potx" id="{7B9FCAFE-DDE5-4198-9987-54DFCAD80598}" vid="{6015A8B0-C387-4E39-945C-0F39E3EB10B6}"/>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Training presentation</Template>
  <TotalTime>24444</TotalTime>
  <Words>1656</Words>
  <Application>Microsoft Macintosh PowerPoint</Application>
  <PresentationFormat>Widescreen</PresentationFormat>
  <Paragraphs>272</Paragraphs>
  <Slides>39</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Aktiv Grotesk</vt:lpstr>
      <vt:lpstr>Arial</vt:lpstr>
      <vt:lpstr>Calibri</vt:lpstr>
      <vt:lpstr>Georgia</vt:lpstr>
      <vt:lpstr>Wingdings 2</vt:lpstr>
      <vt:lpstr>Training presentation</vt:lpstr>
      <vt:lpstr>Data is Power: Making the Case for NY SBHCs</vt:lpstr>
      <vt:lpstr>Agenda</vt:lpstr>
      <vt:lpstr>PowerPoint Presentation</vt:lpstr>
      <vt:lpstr>PowerPoint Presentation</vt:lpstr>
      <vt:lpstr>PowerPoint Presentation</vt:lpstr>
      <vt:lpstr>Data Hub Participants</vt:lpstr>
      <vt:lpstr>New York State Level Data</vt:lpstr>
      <vt:lpstr>Visits and Patients</vt:lpstr>
      <vt:lpstr>SBHC Patient Demographics</vt:lpstr>
      <vt:lpstr>State SBHC Visit Types</vt:lpstr>
      <vt:lpstr>NY SBHCs Meet Diverse Needs by Patient Age</vt:lpstr>
      <vt:lpstr>New York State Comparison Data</vt:lpstr>
      <vt:lpstr>SBHC Performance Measures</vt:lpstr>
      <vt:lpstr>State Level Performance Measures by Patient</vt:lpstr>
      <vt:lpstr>Comprehensive Well Exam by Sponsor</vt:lpstr>
      <vt:lpstr>Comprehensive Well Exam by Sponsor &amp; SBHC</vt:lpstr>
      <vt:lpstr>BMI Assessment by Sponsor</vt:lpstr>
      <vt:lpstr>BMI Assessment by Sponsor &amp; SBHC</vt:lpstr>
      <vt:lpstr>Depression Screening by Sponsor</vt:lpstr>
      <vt:lpstr>Depression Screening by Sponsor &amp; SBHC</vt:lpstr>
      <vt:lpstr>Improving the Data</vt:lpstr>
      <vt:lpstr>Data Snapshot - Utilization</vt:lpstr>
      <vt:lpstr>Data Snapshot - Demographics</vt:lpstr>
      <vt:lpstr>Data Snapshot – Insurance Type</vt:lpstr>
      <vt:lpstr>Data Snapshot – Performance Measures</vt:lpstr>
      <vt:lpstr>Data Snapshot – SBHC vs State</vt:lpstr>
      <vt:lpstr>Table-based Reports for Quick Comparison</vt:lpstr>
      <vt:lpstr>New York Data Hub – Future Comparisons</vt:lpstr>
      <vt:lpstr>Reporting</vt:lpstr>
      <vt:lpstr>Data Export – Granular data needed to produce data shown today</vt:lpstr>
      <vt:lpstr>PowerPoint Presentation</vt:lpstr>
      <vt:lpstr>Data Export – Fields needed to produce NYS reports</vt:lpstr>
      <vt:lpstr>NYS Quarter 4 Report - Utilization</vt:lpstr>
      <vt:lpstr>NYS Quarter 4 Report – Quality Indicators</vt:lpstr>
      <vt:lpstr>Testimonials from the Field</vt:lpstr>
      <vt:lpstr>What’s next….</vt:lpstr>
      <vt:lpstr>Revisiting Objectives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Training Presentation</dc:title>
  <dc:creator>Allison Johnson</dc:creator>
  <cp:lastModifiedBy>Carlos Romero</cp:lastModifiedBy>
  <cp:revision>176</cp:revision>
  <dcterms:created xsi:type="dcterms:W3CDTF">2018-01-30T21:25:34Z</dcterms:created>
  <dcterms:modified xsi:type="dcterms:W3CDTF">2021-11-10T20:04:24Z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